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33.jpg" ContentType="image/jpeg"/>
  <Override PartName="/ppt/media/image34.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6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49"/>
  </p:notesMasterIdLst>
  <p:sldIdLst>
    <p:sldId id="271" r:id="rId3"/>
    <p:sldId id="266" r:id="rId4"/>
    <p:sldId id="283" r:id="rId5"/>
    <p:sldId id="284" r:id="rId6"/>
    <p:sldId id="285" r:id="rId7"/>
    <p:sldId id="286" r:id="rId8"/>
    <p:sldId id="267" r:id="rId9"/>
    <p:sldId id="268" r:id="rId10"/>
    <p:sldId id="269" r:id="rId11"/>
    <p:sldId id="317" r:id="rId12"/>
    <p:sldId id="270" r:id="rId13"/>
    <p:sldId id="272" r:id="rId14"/>
    <p:sldId id="273" r:id="rId15"/>
    <p:sldId id="274" r:id="rId16"/>
    <p:sldId id="275" r:id="rId17"/>
    <p:sldId id="276" r:id="rId18"/>
    <p:sldId id="277" r:id="rId19"/>
    <p:sldId id="278" r:id="rId20"/>
    <p:sldId id="318" r:id="rId21"/>
    <p:sldId id="279" r:id="rId22"/>
    <p:sldId id="313" r:id="rId23"/>
    <p:sldId id="314" r:id="rId24"/>
    <p:sldId id="315" r:id="rId25"/>
    <p:sldId id="319" r:id="rId26"/>
    <p:sldId id="282" r:id="rId27"/>
    <p:sldId id="292" r:id="rId28"/>
    <p:sldId id="294" r:id="rId29"/>
    <p:sldId id="295" r:id="rId30"/>
    <p:sldId id="296" r:id="rId31"/>
    <p:sldId id="297" r:id="rId32"/>
    <p:sldId id="293" r:id="rId33"/>
    <p:sldId id="298" r:id="rId34"/>
    <p:sldId id="299" r:id="rId35"/>
    <p:sldId id="300" r:id="rId36"/>
    <p:sldId id="311" r:id="rId37"/>
    <p:sldId id="316" r:id="rId38"/>
    <p:sldId id="301" r:id="rId39"/>
    <p:sldId id="312" r:id="rId40"/>
    <p:sldId id="302" r:id="rId41"/>
    <p:sldId id="303" r:id="rId42"/>
    <p:sldId id="304" r:id="rId43"/>
    <p:sldId id="305" r:id="rId44"/>
    <p:sldId id="306" r:id="rId45"/>
    <p:sldId id="307" r:id="rId46"/>
    <p:sldId id="309" r:id="rId47"/>
    <p:sldId id="310" r:id="rId48"/>
  </p:sldIdLst>
  <p:sldSz cx="18288000" cy="10287000"/>
  <p:notesSz cx="6858000" cy="9144000"/>
  <p:embeddedFontLst>
    <p:embeddedFont>
      <p:font typeface="微軟正黑體" panose="020B0604030504040204" pitchFamily="34" charset="-120"/>
      <p:regular r:id="rId50"/>
      <p:bold r:id="rId51"/>
    </p:embeddedFont>
    <p:embeddedFont>
      <p:font typeface="Franklin Gothic Book" panose="02020500000000000000" charset="0"/>
      <p:regular r:id="rId52"/>
      <p:italic r:id="rId53"/>
    </p:embeddedFont>
    <p:embeddedFont>
      <p:font typeface="Calibri" panose="020F0502020204030204" pitchFamily="34" charset="0"/>
      <p:regular r:id="rId54"/>
      <p:bold r:id="rId55"/>
      <p:italic r:id="rId56"/>
      <p:boldItalic r:id="rId57"/>
    </p:embeddedFont>
    <p:embeddedFont>
      <p:font typeface="微軟正黑體" panose="020B0604030504040204" pitchFamily="34" charset="-120"/>
      <p:regular r:id="rId50"/>
      <p:bold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D7D31"/>
    <a:srgbClr val="FFD966"/>
    <a:srgbClr val="FF6600"/>
    <a:srgbClr val="FF505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3" autoAdjust="0"/>
    <p:restoredTop sz="93612" autoAdjust="0"/>
  </p:normalViewPr>
  <p:slideViewPr>
    <p:cSldViewPr>
      <p:cViewPr varScale="1">
        <p:scale>
          <a:sx n="71" d="100"/>
          <a:sy n="71" d="100"/>
        </p:scale>
        <p:origin x="1230" y="78"/>
      </p:cViewPr>
      <p:guideLst>
        <p:guide orient="horz" pos="2160"/>
        <p:guide pos="2880"/>
      </p:guideLst>
    </p:cSldViewPr>
  </p:slideViewPr>
  <p:outlineViewPr>
    <p:cViewPr>
      <p:scale>
        <a:sx n="33" d="100"/>
        <a:sy n="33" d="100"/>
      </p:scale>
      <p:origin x="0" y="-115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90F2A-C531-4234-8D14-934F65F58B17}" type="datetimeFigureOut">
              <a:rPr lang="zh-TW" altLang="en-US" smtClean="0"/>
              <a:t>2026/3/31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A0202-ED31-413B-B211-6AC5AA44D449}" type="slidenum">
              <a:rPr lang="zh-TW" altLang="en-US" smtClean="0"/>
              <a:t>‹#›</a:t>
            </a:fld>
            <a:endParaRPr lang="zh-TW" altLang="en-US"/>
          </a:p>
        </p:txBody>
      </p:sp>
    </p:spTree>
    <p:extLst>
      <p:ext uri="{BB962C8B-B14F-4D97-AF65-F5344CB8AC3E}">
        <p14:creationId xmlns:p14="http://schemas.microsoft.com/office/powerpoint/2010/main" val="31547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366522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866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69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459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dirty="0"/>
          </a:p>
        </p:txBody>
      </p:sp>
    </p:spTree>
    <p:extLst>
      <p:ext uri="{BB962C8B-B14F-4D97-AF65-F5344CB8AC3E}">
        <p14:creationId xmlns:p14="http://schemas.microsoft.com/office/powerpoint/2010/main" val="85368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7A0202-ED31-413B-B211-6AC5AA44D449}" type="slidenum">
              <a:rPr lang="zh-TW" altLang="en-US" smtClean="0"/>
              <a:t>32</a:t>
            </a:fld>
            <a:endParaRPr lang="zh-TW" altLang="en-US"/>
          </a:p>
        </p:txBody>
      </p:sp>
    </p:spTree>
    <p:extLst>
      <p:ext uri="{BB962C8B-B14F-4D97-AF65-F5344CB8AC3E}">
        <p14:creationId xmlns:p14="http://schemas.microsoft.com/office/powerpoint/2010/main" val="831695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dirty="0"/>
          </a:p>
        </p:txBody>
      </p:sp>
    </p:spTree>
    <p:extLst>
      <p:ext uri="{BB962C8B-B14F-4D97-AF65-F5344CB8AC3E}">
        <p14:creationId xmlns:p14="http://schemas.microsoft.com/office/powerpoint/2010/main" val="712262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76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52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dirty="0"/>
          </a:p>
        </p:txBody>
      </p:sp>
    </p:spTree>
    <p:extLst>
      <p:ext uri="{BB962C8B-B14F-4D97-AF65-F5344CB8AC3E}">
        <p14:creationId xmlns:p14="http://schemas.microsoft.com/office/powerpoint/2010/main" val="179278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921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31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38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2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84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83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7A0202-ED31-413B-B211-6AC5AA44D449}" type="slidenum">
              <a:rPr lang="zh-TW" altLang="en-US" smtClean="0"/>
              <a:t>12</a:t>
            </a:fld>
            <a:endParaRPr lang="zh-TW" altLang="en-US"/>
          </a:p>
        </p:txBody>
      </p:sp>
    </p:spTree>
    <p:extLst>
      <p:ext uri="{BB962C8B-B14F-4D97-AF65-F5344CB8AC3E}">
        <p14:creationId xmlns:p14="http://schemas.microsoft.com/office/powerpoint/2010/main" val="296323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985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419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199" b="1" i="0">
                <a:solidFill>
                  <a:srgbClr val="404040"/>
                </a:solidFill>
                <a:latin typeface="Microsoft JhengHei"/>
                <a:cs typeface="Microsoft JhengHei"/>
              </a:defRPr>
            </a:lvl1pPr>
          </a:lstStyle>
          <a:p>
            <a:endParaRPr/>
          </a:p>
        </p:txBody>
      </p:sp>
      <p:sp>
        <p:nvSpPr>
          <p:cNvPr id="3" name="Holder 3"/>
          <p:cNvSpPr>
            <a:spLocks noGrp="1"/>
          </p:cNvSpPr>
          <p:nvPr>
            <p:ph type="body" idx="1"/>
          </p:nvPr>
        </p:nvSpPr>
        <p:spPr/>
        <p:txBody>
          <a:bodyPr lIns="0" tIns="0" rIns="0" bIns="0"/>
          <a:lstStyle>
            <a:lvl1pPr>
              <a:defRPr sz="2799" b="0" i="0">
                <a:solidFill>
                  <a:schemeClr val="tx1"/>
                </a:solidFill>
                <a:latin typeface="Microsoft JhengHei"/>
                <a:cs typeface="Microsoft JhengHe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3/31/2026</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275582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400455" y="2663443"/>
            <a:ext cx="11182351" cy="1107861"/>
          </a:xfrm>
          <a:prstGeom prst="rect">
            <a:avLst/>
          </a:prstGeom>
        </p:spPr>
        <p:txBody>
          <a:bodyPr wrap="square" lIns="0" tIns="0" rIns="0" bIns="0">
            <a:spAutoFit/>
          </a:bodyPr>
          <a:lstStyle>
            <a:lvl1pPr>
              <a:defRPr sz="7199" b="1" i="0">
                <a:solidFill>
                  <a:srgbClr val="404040"/>
                </a:solidFill>
                <a:latin typeface="Microsoft JhengHei"/>
                <a:cs typeface="Microsoft JhengHei"/>
              </a:defRPr>
            </a:lvl1pPr>
          </a:lstStyle>
          <a:p>
            <a:endParaRPr/>
          </a:p>
        </p:txBody>
      </p:sp>
      <p:sp>
        <p:nvSpPr>
          <p:cNvPr id="3" name="Holder 3"/>
          <p:cNvSpPr>
            <a:spLocks noGrp="1"/>
          </p:cNvSpPr>
          <p:nvPr>
            <p:ph type="subTitle" idx="4"/>
          </p:nvPr>
        </p:nvSpPr>
        <p:spPr>
          <a:xfrm>
            <a:off x="157477" y="7126322"/>
            <a:ext cx="13475968" cy="430723"/>
          </a:xfrm>
          <a:prstGeom prst="rect">
            <a:avLst/>
          </a:prstGeom>
        </p:spPr>
        <p:txBody>
          <a:bodyPr wrap="square" lIns="0" tIns="0" rIns="0" bIns="0">
            <a:spAutoFit/>
          </a:bodyPr>
          <a:lstStyle>
            <a:lvl1pPr>
              <a:defRPr sz="2799" b="0" i="0">
                <a:solidFill>
                  <a:schemeClr val="tx1"/>
                </a:solidFill>
                <a:latin typeface="Microsoft JhengHei"/>
                <a:cs typeface="Microsoft JhengHe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3/31/2026</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311027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 y="9927335"/>
            <a:ext cx="18288000" cy="360680"/>
          </a:xfrm>
          <a:custGeom>
            <a:avLst/>
            <a:gdLst/>
            <a:ahLst/>
            <a:cxnLst/>
            <a:rect l="l" t="t" r="r" b="b"/>
            <a:pathLst>
              <a:path w="9144000" h="180339">
                <a:moveTo>
                  <a:pt x="9144000" y="0"/>
                </a:moveTo>
                <a:lnTo>
                  <a:pt x="0" y="0"/>
                </a:lnTo>
                <a:lnTo>
                  <a:pt x="0" y="179831"/>
                </a:lnTo>
                <a:lnTo>
                  <a:pt x="9144000" y="179831"/>
                </a:lnTo>
                <a:lnTo>
                  <a:pt x="9144000" y="0"/>
                </a:lnTo>
                <a:close/>
              </a:path>
            </a:pathLst>
          </a:custGeom>
          <a:solidFill>
            <a:srgbClr val="31ADB8"/>
          </a:solidFill>
        </p:spPr>
        <p:txBody>
          <a:bodyPr wrap="square" lIns="0" tIns="0" rIns="0" bIns="0" rtlCol="0"/>
          <a:lstStyle/>
          <a:p>
            <a:endParaRPr sz="3599" dirty="0"/>
          </a:p>
        </p:txBody>
      </p:sp>
      <p:sp>
        <p:nvSpPr>
          <p:cNvPr id="17" name="bg object 17"/>
          <p:cNvSpPr/>
          <p:nvPr/>
        </p:nvSpPr>
        <p:spPr>
          <a:xfrm>
            <a:off x="2" y="0"/>
            <a:ext cx="18288000" cy="143510"/>
          </a:xfrm>
          <a:custGeom>
            <a:avLst/>
            <a:gdLst/>
            <a:ahLst/>
            <a:cxnLst/>
            <a:rect l="l" t="t" r="r" b="b"/>
            <a:pathLst>
              <a:path w="9144000" h="71755">
                <a:moveTo>
                  <a:pt x="9144000" y="0"/>
                </a:moveTo>
                <a:lnTo>
                  <a:pt x="0" y="0"/>
                </a:lnTo>
                <a:lnTo>
                  <a:pt x="0" y="71627"/>
                </a:lnTo>
                <a:lnTo>
                  <a:pt x="9144000" y="71627"/>
                </a:lnTo>
                <a:lnTo>
                  <a:pt x="9144000" y="0"/>
                </a:lnTo>
                <a:close/>
              </a:path>
            </a:pathLst>
          </a:custGeom>
          <a:solidFill>
            <a:srgbClr val="31ADB8"/>
          </a:solidFill>
        </p:spPr>
        <p:txBody>
          <a:bodyPr wrap="square" lIns="0" tIns="0" rIns="0" bIns="0" rtlCol="0"/>
          <a:lstStyle/>
          <a:p>
            <a:endParaRPr sz="3599" dirty="0"/>
          </a:p>
        </p:txBody>
      </p:sp>
      <p:pic>
        <p:nvPicPr>
          <p:cNvPr id="18" name="bg object 18"/>
          <p:cNvPicPr/>
          <p:nvPr/>
        </p:nvPicPr>
        <p:blipFill>
          <a:blip r:embed="rId2" cstate="print"/>
          <a:stretch>
            <a:fillRect/>
          </a:stretch>
        </p:blipFill>
        <p:spPr>
          <a:xfrm>
            <a:off x="795527" y="1505711"/>
            <a:ext cx="7331871" cy="6254415"/>
          </a:xfrm>
          <a:prstGeom prst="rect">
            <a:avLst/>
          </a:prstGeom>
        </p:spPr>
      </p:pic>
      <p:sp>
        <p:nvSpPr>
          <p:cNvPr id="19" name="bg object 19"/>
          <p:cNvSpPr/>
          <p:nvPr/>
        </p:nvSpPr>
        <p:spPr>
          <a:xfrm>
            <a:off x="766952" y="1477137"/>
            <a:ext cx="7406641" cy="6598921"/>
          </a:xfrm>
          <a:custGeom>
            <a:avLst/>
            <a:gdLst/>
            <a:ahLst/>
            <a:cxnLst/>
            <a:rect l="l" t="t" r="r" b="b"/>
            <a:pathLst>
              <a:path w="3703320" h="3299460">
                <a:moveTo>
                  <a:pt x="0" y="3299079"/>
                </a:moveTo>
                <a:lnTo>
                  <a:pt x="3702939" y="3299079"/>
                </a:lnTo>
                <a:lnTo>
                  <a:pt x="3702939" y="0"/>
                </a:lnTo>
                <a:lnTo>
                  <a:pt x="0" y="0"/>
                </a:lnTo>
                <a:lnTo>
                  <a:pt x="0" y="3299079"/>
                </a:lnTo>
                <a:close/>
              </a:path>
            </a:pathLst>
          </a:custGeom>
          <a:ln w="28575">
            <a:solidFill>
              <a:srgbClr val="40B9D2"/>
            </a:solidFill>
          </a:ln>
        </p:spPr>
        <p:txBody>
          <a:bodyPr wrap="square" lIns="0" tIns="0" rIns="0" bIns="0" rtlCol="0"/>
          <a:lstStyle/>
          <a:p>
            <a:endParaRPr sz="3599" dirty="0"/>
          </a:p>
        </p:txBody>
      </p:sp>
      <p:sp>
        <p:nvSpPr>
          <p:cNvPr id="20" name="bg object 20"/>
          <p:cNvSpPr/>
          <p:nvPr/>
        </p:nvSpPr>
        <p:spPr>
          <a:xfrm>
            <a:off x="935734" y="3261362"/>
            <a:ext cx="2159000" cy="600709"/>
          </a:xfrm>
          <a:custGeom>
            <a:avLst/>
            <a:gdLst/>
            <a:ahLst/>
            <a:cxnLst/>
            <a:rect l="l" t="t" r="r" b="b"/>
            <a:pathLst>
              <a:path w="1079500" h="300355">
                <a:moveTo>
                  <a:pt x="1078992" y="0"/>
                </a:moveTo>
                <a:lnTo>
                  <a:pt x="0" y="0"/>
                </a:lnTo>
                <a:lnTo>
                  <a:pt x="0" y="300228"/>
                </a:lnTo>
                <a:lnTo>
                  <a:pt x="1078992" y="300228"/>
                </a:lnTo>
                <a:lnTo>
                  <a:pt x="1078992" y="0"/>
                </a:lnTo>
                <a:close/>
              </a:path>
            </a:pathLst>
          </a:custGeom>
          <a:solidFill>
            <a:srgbClr val="FFFFFF"/>
          </a:solidFill>
        </p:spPr>
        <p:txBody>
          <a:bodyPr wrap="square" lIns="0" tIns="0" rIns="0" bIns="0" rtlCol="0"/>
          <a:lstStyle/>
          <a:p>
            <a:endParaRPr sz="3599" dirty="0"/>
          </a:p>
        </p:txBody>
      </p:sp>
      <p:sp>
        <p:nvSpPr>
          <p:cNvPr id="2" name="Holder 2"/>
          <p:cNvSpPr>
            <a:spLocks noGrp="1"/>
          </p:cNvSpPr>
          <p:nvPr>
            <p:ph type="title"/>
          </p:nvPr>
        </p:nvSpPr>
        <p:spPr/>
        <p:txBody>
          <a:bodyPr lIns="0" tIns="0" rIns="0" bIns="0"/>
          <a:lstStyle>
            <a:lvl1pPr>
              <a:defRPr sz="7199" b="1" i="0">
                <a:solidFill>
                  <a:srgbClr val="404040"/>
                </a:solidFill>
                <a:latin typeface="Microsoft JhengHei"/>
                <a:cs typeface="Microsoft JhengHei"/>
              </a:defRPr>
            </a:lvl1pPr>
          </a:lstStyle>
          <a:p>
            <a:endParaRPr/>
          </a:p>
        </p:txBody>
      </p:sp>
      <p:sp>
        <p:nvSpPr>
          <p:cNvPr id="3" name="Holder 3"/>
          <p:cNvSpPr>
            <a:spLocks noGrp="1"/>
          </p:cNvSpPr>
          <p:nvPr>
            <p:ph sz="half" idx="2"/>
          </p:nvPr>
        </p:nvSpPr>
        <p:spPr>
          <a:xfrm>
            <a:off x="914401" y="2366011"/>
            <a:ext cx="7955279" cy="153858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3" y="2366011"/>
            <a:ext cx="7955279" cy="153858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3/31/2026</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00106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0671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Lst>
  <p:hf sldNum="0" hdr="0" ftr="0" dt="0"/>
  <p:txStyles>
    <p:titleStyle>
      <a:lvl1pPr algn="ctr" defTabSz="2856951" rtl="0" eaLnBrk="1" latinLnBrk="0" hangingPunct="1">
        <a:spcBef>
          <a:spcPct val="0"/>
        </a:spcBef>
        <a:buNone/>
        <a:defRPr sz="13747" kern="1200">
          <a:solidFill>
            <a:schemeClr val="tx1"/>
          </a:solidFill>
          <a:latin typeface="+mj-lt"/>
          <a:ea typeface="+mj-ea"/>
          <a:cs typeface="+mj-cs"/>
        </a:defRPr>
      </a:lvl1pPr>
    </p:titleStyle>
    <p:bodyStyle>
      <a:lvl1pPr marL="1071357" indent="-1071357" algn="l" defTabSz="2856951" rtl="0" eaLnBrk="1" latinLnBrk="0" hangingPunct="1">
        <a:spcBef>
          <a:spcPct val="20000"/>
        </a:spcBef>
        <a:buFont typeface="Arial" pitchFamily="34" charset="0"/>
        <a:buChar char="•"/>
        <a:defRPr sz="9998" kern="1200">
          <a:solidFill>
            <a:schemeClr val="tx1"/>
          </a:solidFill>
          <a:latin typeface="+mn-lt"/>
          <a:ea typeface="+mn-ea"/>
          <a:cs typeface="+mn-cs"/>
        </a:defRPr>
      </a:lvl1pPr>
      <a:lvl2pPr marL="2321273" indent="-892797" algn="l" defTabSz="2856951" rtl="0" eaLnBrk="1" latinLnBrk="0" hangingPunct="1">
        <a:spcBef>
          <a:spcPct val="20000"/>
        </a:spcBef>
        <a:buFont typeface="Arial" pitchFamily="34" charset="0"/>
        <a:buChar char="–"/>
        <a:defRPr sz="8748" kern="1200">
          <a:solidFill>
            <a:schemeClr val="tx1"/>
          </a:solidFill>
          <a:latin typeface="+mn-lt"/>
          <a:ea typeface="+mn-ea"/>
          <a:cs typeface="+mn-cs"/>
        </a:defRPr>
      </a:lvl2pPr>
      <a:lvl3pPr marL="3571189" indent="-714238" algn="l" defTabSz="2856951" rtl="0" eaLnBrk="1" latinLnBrk="0" hangingPunct="1">
        <a:spcBef>
          <a:spcPct val="20000"/>
        </a:spcBef>
        <a:buFont typeface="Arial" pitchFamily="34" charset="0"/>
        <a:buChar char="•"/>
        <a:defRPr sz="7499" kern="1200">
          <a:solidFill>
            <a:schemeClr val="tx1"/>
          </a:solidFill>
          <a:latin typeface="+mn-lt"/>
          <a:ea typeface="+mn-ea"/>
          <a:cs typeface="+mn-cs"/>
        </a:defRPr>
      </a:lvl3pPr>
      <a:lvl4pPr marL="4999665" indent="-714238" algn="l" defTabSz="2856951" rtl="0" eaLnBrk="1" latinLnBrk="0" hangingPunct="1">
        <a:spcBef>
          <a:spcPct val="20000"/>
        </a:spcBef>
        <a:buFont typeface="Arial" pitchFamily="34" charset="0"/>
        <a:buChar char="–"/>
        <a:defRPr sz="6249" kern="1200">
          <a:solidFill>
            <a:schemeClr val="tx1"/>
          </a:solidFill>
          <a:latin typeface="+mn-lt"/>
          <a:ea typeface="+mn-ea"/>
          <a:cs typeface="+mn-cs"/>
        </a:defRPr>
      </a:lvl4pPr>
      <a:lvl5pPr marL="6428141" indent="-714238" algn="l" defTabSz="2856951" rtl="0" eaLnBrk="1" latinLnBrk="0" hangingPunct="1">
        <a:spcBef>
          <a:spcPct val="20000"/>
        </a:spcBef>
        <a:buFont typeface="Arial" pitchFamily="34" charset="0"/>
        <a:buChar char="»"/>
        <a:defRPr sz="6249" kern="1200">
          <a:solidFill>
            <a:schemeClr val="tx1"/>
          </a:solidFill>
          <a:latin typeface="+mn-lt"/>
          <a:ea typeface="+mn-ea"/>
          <a:cs typeface="+mn-cs"/>
        </a:defRPr>
      </a:lvl5pPr>
      <a:lvl6pPr marL="7856616" indent="-714238" algn="l" defTabSz="2856951" rtl="0" eaLnBrk="1" latinLnBrk="0" hangingPunct="1">
        <a:spcBef>
          <a:spcPct val="20000"/>
        </a:spcBef>
        <a:buFont typeface="Arial" pitchFamily="34" charset="0"/>
        <a:buChar char="•"/>
        <a:defRPr sz="6249" kern="1200">
          <a:solidFill>
            <a:schemeClr val="tx1"/>
          </a:solidFill>
          <a:latin typeface="+mn-lt"/>
          <a:ea typeface="+mn-ea"/>
          <a:cs typeface="+mn-cs"/>
        </a:defRPr>
      </a:lvl6pPr>
      <a:lvl7pPr marL="9285092" indent="-714238" algn="l" defTabSz="2856951" rtl="0" eaLnBrk="1" latinLnBrk="0" hangingPunct="1">
        <a:spcBef>
          <a:spcPct val="20000"/>
        </a:spcBef>
        <a:buFont typeface="Arial" pitchFamily="34" charset="0"/>
        <a:buChar char="•"/>
        <a:defRPr sz="6249" kern="1200">
          <a:solidFill>
            <a:schemeClr val="tx1"/>
          </a:solidFill>
          <a:latin typeface="+mn-lt"/>
          <a:ea typeface="+mn-ea"/>
          <a:cs typeface="+mn-cs"/>
        </a:defRPr>
      </a:lvl7pPr>
      <a:lvl8pPr marL="10713568" indent="-714238" algn="l" defTabSz="2856951" rtl="0" eaLnBrk="1" latinLnBrk="0" hangingPunct="1">
        <a:spcBef>
          <a:spcPct val="20000"/>
        </a:spcBef>
        <a:buFont typeface="Arial" pitchFamily="34" charset="0"/>
        <a:buChar char="•"/>
        <a:defRPr sz="6249" kern="1200">
          <a:solidFill>
            <a:schemeClr val="tx1"/>
          </a:solidFill>
          <a:latin typeface="+mn-lt"/>
          <a:ea typeface="+mn-ea"/>
          <a:cs typeface="+mn-cs"/>
        </a:defRPr>
      </a:lvl8pPr>
      <a:lvl9pPr marL="12142043" indent="-714238" algn="l" defTabSz="2856951" rtl="0" eaLnBrk="1" latinLnBrk="0" hangingPunct="1">
        <a:spcBef>
          <a:spcPct val="20000"/>
        </a:spcBef>
        <a:buFont typeface="Arial" pitchFamily="34" charset="0"/>
        <a:buChar char="•"/>
        <a:defRPr sz="6249" kern="1200">
          <a:solidFill>
            <a:schemeClr val="tx1"/>
          </a:solidFill>
          <a:latin typeface="+mn-lt"/>
          <a:ea typeface="+mn-ea"/>
          <a:cs typeface="+mn-cs"/>
        </a:defRPr>
      </a:lvl9pPr>
    </p:bodyStyle>
    <p:otherStyle>
      <a:defPPr>
        <a:defRPr lang="en-US"/>
      </a:defPPr>
      <a:lvl1pPr marL="0" algn="l" defTabSz="2856951" rtl="0" eaLnBrk="1" latinLnBrk="0" hangingPunct="1">
        <a:defRPr sz="5624" kern="1200">
          <a:solidFill>
            <a:schemeClr val="tx1"/>
          </a:solidFill>
          <a:latin typeface="+mn-lt"/>
          <a:ea typeface="+mn-ea"/>
          <a:cs typeface="+mn-cs"/>
        </a:defRPr>
      </a:lvl1pPr>
      <a:lvl2pPr marL="1428476" algn="l" defTabSz="2856951" rtl="0" eaLnBrk="1" latinLnBrk="0" hangingPunct="1">
        <a:defRPr sz="5624" kern="1200">
          <a:solidFill>
            <a:schemeClr val="tx1"/>
          </a:solidFill>
          <a:latin typeface="+mn-lt"/>
          <a:ea typeface="+mn-ea"/>
          <a:cs typeface="+mn-cs"/>
        </a:defRPr>
      </a:lvl2pPr>
      <a:lvl3pPr marL="2856951" algn="l" defTabSz="2856951" rtl="0" eaLnBrk="1" latinLnBrk="0" hangingPunct="1">
        <a:defRPr sz="5624" kern="1200">
          <a:solidFill>
            <a:schemeClr val="tx1"/>
          </a:solidFill>
          <a:latin typeface="+mn-lt"/>
          <a:ea typeface="+mn-ea"/>
          <a:cs typeface="+mn-cs"/>
        </a:defRPr>
      </a:lvl3pPr>
      <a:lvl4pPr marL="4285427" algn="l" defTabSz="2856951" rtl="0" eaLnBrk="1" latinLnBrk="0" hangingPunct="1">
        <a:defRPr sz="5624" kern="1200">
          <a:solidFill>
            <a:schemeClr val="tx1"/>
          </a:solidFill>
          <a:latin typeface="+mn-lt"/>
          <a:ea typeface="+mn-ea"/>
          <a:cs typeface="+mn-cs"/>
        </a:defRPr>
      </a:lvl4pPr>
      <a:lvl5pPr marL="5713903" algn="l" defTabSz="2856951" rtl="0" eaLnBrk="1" latinLnBrk="0" hangingPunct="1">
        <a:defRPr sz="5624" kern="1200">
          <a:solidFill>
            <a:schemeClr val="tx1"/>
          </a:solidFill>
          <a:latin typeface="+mn-lt"/>
          <a:ea typeface="+mn-ea"/>
          <a:cs typeface="+mn-cs"/>
        </a:defRPr>
      </a:lvl5pPr>
      <a:lvl6pPr marL="7142378" algn="l" defTabSz="2856951" rtl="0" eaLnBrk="1" latinLnBrk="0" hangingPunct="1">
        <a:defRPr sz="5624" kern="1200">
          <a:solidFill>
            <a:schemeClr val="tx1"/>
          </a:solidFill>
          <a:latin typeface="+mn-lt"/>
          <a:ea typeface="+mn-ea"/>
          <a:cs typeface="+mn-cs"/>
        </a:defRPr>
      </a:lvl6pPr>
      <a:lvl7pPr marL="8570854" algn="l" defTabSz="2856951" rtl="0" eaLnBrk="1" latinLnBrk="0" hangingPunct="1">
        <a:defRPr sz="5624" kern="1200">
          <a:solidFill>
            <a:schemeClr val="tx1"/>
          </a:solidFill>
          <a:latin typeface="+mn-lt"/>
          <a:ea typeface="+mn-ea"/>
          <a:cs typeface="+mn-cs"/>
        </a:defRPr>
      </a:lvl7pPr>
      <a:lvl8pPr marL="9999330" algn="l" defTabSz="2856951" rtl="0" eaLnBrk="1" latinLnBrk="0" hangingPunct="1">
        <a:defRPr sz="5624" kern="1200">
          <a:solidFill>
            <a:schemeClr val="tx1"/>
          </a:solidFill>
          <a:latin typeface="+mn-lt"/>
          <a:ea typeface="+mn-ea"/>
          <a:cs typeface="+mn-cs"/>
        </a:defRPr>
      </a:lvl8pPr>
      <a:lvl9pPr marL="11427805" algn="l" defTabSz="2856951" rtl="0" eaLnBrk="1" latinLnBrk="0" hangingPunct="1">
        <a:defRPr sz="56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4.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68.jpg"/><Relationship Id="rId5" Type="http://schemas.openxmlformats.org/officeDocument/2006/relationships/image" Target="../media/image67.png"/><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13145906" y="-9979"/>
            <a:ext cx="5142508" cy="1897731"/>
          </a:xfrm>
          <a:prstGeom prst="rect">
            <a:avLst/>
          </a:prstGeom>
        </p:spPr>
      </p:pic>
      <p:pic>
        <p:nvPicPr>
          <p:cNvPr id="3" name="Object 2" descr="preencoded.png"/>
          <p:cNvPicPr>
            <a:picLocks noChangeAspect="1"/>
          </p:cNvPicPr>
          <p:nvPr/>
        </p:nvPicPr>
        <p:blipFill>
          <a:blip r:embed="rId4"/>
          <a:stretch>
            <a:fillRect/>
          </a:stretch>
        </p:blipFill>
        <p:spPr>
          <a:xfrm>
            <a:off x="-5258" y="6377362"/>
            <a:ext cx="2516255" cy="3950250"/>
          </a:xfrm>
          <a:prstGeom prst="rect">
            <a:avLst/>
          </a:prstGeom>
        </p:spPr>
      </p:pic>
      <p:pic>
        <p:nvPicPr>
          <p:cNvPr id="4" name="Object 3" descr="preencoded.png"/>
          <p:cNvPicPr>
            <a:picLocks noChangeAspect="1"/>
          </p:cNvPicPr>
          <p:nvPr/>
        </p:nvPicPr>
        <p:blipFill>
          <a:blip r:embed="rId5"/>
          <a:stretch>
            <a:fillRect/>
          </a:stretch>
        </p:blipFill>
        <p:spPr>
          <a:xfrm>
            <a:off x="3501756" y="842010"/>
            <a:ext cx="10969087" cy="7510479"/>
          </a:xfrm>
          <a:prstGeom prst="rect">
            <a:avLst/>
          </a:prstGeom>
        </p:spPr>
      </p:pic>
      <p:pic>
        <p:nvPicPr>
          <p:cNvPr id="5" name="Object 4" descr="preencoded.png"/>
          <p:cNvPicPr>
            <a:picLocks noChangeAspect="1"/>
          </p:cNvPicPr>
          <p:nvPr/>
        </p:nvPicPr>
        <p:blipFill>
          <a:blip r:embed="rId6"/>
          <a:stretch>
            <a:fillRect/>
          </a:stretch>
        </p:blipFill>
        <p:spPr>
          <a:xfrm rot="1740000">
            <a:off x="16134691" y="7722249"/>
            <a:ext cx="1192042" cy="1072037"/>
          </a:xfrm>
          <a:prstGeom prst="rect">
            <a:avLst/>
          </a:prstGeom>
        </p:spPr>
      </p:pic>
      <p:sp>
        <p:nvSpPr>
          <p:cNvPr id="7" name="Object 6"/>
          <p:cNvSpPr/>
          <p:nvPr/>
        </p:nvSpPr>
        <p:spPr>
          <a:xfrm>
            <a:off x="3291701" y="2134474"/>
            <a:ext cx="11389191" cy="4715753"/>
          </a:xfrm>
          <a:prstGeom prst="rect">
            <a:avLst/>
          </a:prstGeom>
          <a:noFill/>
        </p:spPr>
        <p:txBody>
          <a:bodyPr wrap="square" rtlCol="0" anchor="ctr"/>
          <a:lstStyle/>
          <a:p>
            <a:pPr algn="ctr">
              <a:lnSpc>
                <a:spcPct val="150000"/>
              </a:lnSpc>
              <a:buNone/>
            </a:pPr>
            <a:r>
              <a:rPr lang="zh-TW" altLang="en-US" sz="6249" b="1" dirty="0">
                <a:solidFill>
                  <a:srgbClr val="595959"/>
                </a:solidFill>
                <a:latin typeface="微軟正黑體" panose="020B0604030504040204" pitchFamily="34" charset="-120"/>
                <a:ea typeface="微軟正黑體" panose="020B0604030504040204" pitchFamily="34" charset="-120"/>
              </a:rPr>
              <a:t>王憶如老師</a:t>
            </a:r>
            <a:r>
              <a:rPr lang="en-US" altLang="zh-TW" sz="6249" b="1" dirty="0">
                <a:solidFill>
                  <a:srgbClr val="595959"/>
                </a:solidFill>
                <a:latin typeface="微軟正黑體" panose="020B0604030504040204" pitchFamily="34" charset="-120"/>
                <a:ea typeface="微軟正黑體" panose="020B0604030504040204" pitchFamily="34" charset="-120"/>
              </a:rPr>
              <a:t>_</a:t>
            </a:r>
            <a:r>
              <a:rPr lang="zh-TW" altLang="en-US" sz="6249" b="1" dirty="0">
                <a:solidFill>
                  <a:srgbClr val="595959"/>
                </a:solidFill>
                <a:latin typeface="微軟正黑體" panose="020B0604030504040204" pitchFamily="34" charset="-120"/>
                <a:ea typeface="微軟正黑體" panose="020B0604030504040204" pitchFamily="34" charset="-120"/>
              </a:rPr>
              <a:t>管碩</a:t>
            </a:r>
            <a:endParaRPr lang="en-US" altLang="zh-TW" sz="6249" b="1" dirty="0">
              <a:solidFill>
                <a:srgbClr val="595959"/>
              </a:solidFill>
              <a:latin typeface="微軟正黑體" panose="020B0604030504040204" pitchFamily="34" charset="-120"/>
              <a:ea typeface="微軟正黑體" panose="020B0604030504040204" pitchFamily="34" charset="-120"/>
            </a:endParaRPr>
          </a:p>
          <a:p>
            <a:pPr algn="ctr">
              <a:lnSpc>
                <a:spcPct val="150000"/>
              </a:lnSpc>
              <a:buNone/>
            </a:pPr>
            <a:r>
              <a:rPr lang="en-US" altLang="zh-TW" sz="6249" b="1" dirty="0" err="1">
                <a:solidFill>
                  <a:schemeClr val="tx1">
                    <a:lumMod val="65000"/>
                    <a:lumOff val="35000"/>
                  </a:schemeClr>
                </a:solidFill>
                <a:latin typeface="微軟正黑體" panose="020B0604030504040204" pitchFamily="34" charset="-120"/>
                <a:ea typeface="微軟正黑體" panose="020B0604030504040204" pitchFamily="34" charset="-120"/>
              </a:rPr>
              <a:t>Turnitin</a:t>
            </a:r>
            <a:r>
              <a:rPr lang="zh-TW" altLang="en-US" sz="6249" b="1" dirty="0">
                <a:solidFill>
                  <a:schemeClr val="tx1">
                    <a:lumMod val="65000"/>
                    <a:lumOff val="35000"/>
                  </a:schemeClr>
                </a:solidFill>
                <a:latin typeface="微軟正黑體" panose="020B0604030504040204" pitchFamily="34" charset="-120"/>
                <a:ea typeface="微軟正黑體" panose="020B0604030504040204" pitchFamily="34" charset="-120"/>
              </a:rPr>
              <a:t>原創性比對系統研習</a:t>
            </a:r>
          </a:p>
        </p:txBody>
      </p:sp>
      <p:sp>
        <p:nvSpPr>
          <p:cNvPr id="6" name="文字方塊 5"/>
          <p:cNvSpPr txBox="1"/>
          <p:nvPr/>
        </p:nvSpPr>
        <p:spPr>
          <a:xfrm>
            <a:off x="11963400" y="9309367"/>
            <a:ext cx="5029200" cy="400110"/>
          </a:xfrm>
          <a:prstGeom prst="rect">
            <a:avLst/>
          </a:prstGeom>
          <a:solidFill>
            <a:schemeClr val="accent3">
              <a:lumMod val="20000"/>
              <a:lumOff val="80000"/>
            </a:schemeClr>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部分投影片使用智泉</a:t>
            </a:r>
            <a:r>
              <a:rPr lang="en-US" altLang="zh-TW" sz="2000" dirty="0">
                <a:latin typeface="微軟正黑體" panose="020B0604030504040204" pitchFamily="34" charset="-120"/>
                <a:ea typeface="微軟正黑體" panose="020B0604030504040204" pitchFamily="34" charset="-120"/>
              </a:rPr>
              <a:t>2024</a:t>
            </a:r>
            <a:r>
              <a:rPr lang="zh-TW" altLang="en-US" sz="2000" dirty="0">
                <a:latin typeface="微軟正黑體" panose="020B0604030504040204" pitchFamily="34" charset="-120"/>
                <a:ea typeface="微軟正黑體" panose="020B0604030504040204" pitchFamily="34" charset="-120"/>
              </a:rPr>
              <a:t>教育訓練之教材</a:t>
            </a:r>
          </a:p>
        </p:txBody>
      </p:sp>
    </p:spTree>
    <p:extLst>
      <p:ext uri="{BB962C8B-B14F-4D97-AF65-F5344CB8AC3E}">
        <p14:creationId xmlns:p14="http://schemas.microsoft.com/office/powerpoint/2010/main" val="266759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文字版面配置區 2"/>
          <p:cNvSpPr>
            <a:spLocks noGrp="1"/>
          </p:cNvSpPr>
          <p:nvPr>
            <p:ph type="body" idx="1"/>
          </p:nvPr>
        </p:nvSpPr>
        <p:spPr/>
        <p:txBody>
          <a:bodyPr/>
          <a:lstStyle/>
          <a:p>
            <a:endParaRPr lang="zh-TW" altLang="en-US" dirty="0"/>
          </a:p>
        </p:txBody>
      </p:sp>
      <p:pic>
        <p:nvPicPr>
          <p:cNvPr id="5" name="Object 2" descr="preencoded.png"/>
          <p:cNvPicPr>
            <a:picLocks noChangeAspect="1"/>
          </p:cNvPicPr>
          <p:nvPr/>
        </p:nvPicPr>
        <p:blipFill>
          <a:blip r:embed="rId2"/>
          <a:stretch>
            <a:fillRect/>
          </a:stretch>
        </p:blipFill>
        <p:spPr>
          <a:xfrm>
            <a:off x="0" y="5600700"/>
            <a:ext cx="4929075" cy="4686300"/>
          </a:xfrm>
          <a:prstGeom prst="rect">
            <a:avLst/>
          </a:prstGeom>
        </p:spPr>
      </p:pic>
      <p:sp>
        <p:nvSpPr>
          <p:cNvPr id="6" name="文字方塊 5"/>
          <p:cNvSpPr txBox="1"/>
          <p:nvPr/>
        </p:nvSpPr>
        <p:spPr>
          <a:xfrm>
            <a:off x="12954000" y="419100"/>
            <a:ext cx="4026038" cy="2616101"/>
          </a:xfrm>
          <a:prstGeom prst="rect">
            <a:avLst/>
          </a:prstGeom>
          <a:solidFill>
            <a:srgbClr val="FFFF00"/>
          </a:solidFill>
        </p:spPr>
        <p:txBody>
          <a:bodyPr wrap="square" rtlCol="0">
            <a:spAutoFit/>
          </a:bodyPr>
          <a:lstStyle/>
          <a:p>
            <a:pPr defTabSz="2856951"/>
            <a:r>
              <a:rPr lang="en-US" altLang="zh-TW" sz="3200" dirty="0" err="1">
                <a:solidFill>
                  <a:srgbClr val="FF0000"/>
                </a:solidFill>
                <a:latin typeface="微軟正黑體" panose="020B0604030504040204" pitchFamily="34" charset="-120"/>
                <a:ea typeface="微軟正黑體" panose="020B0604030504040204" pitchFamily="34" charset="-120"/>
              </a:rPr>
              <a:t>Turnitin</a:t>
            </a:r>
            <a:r>
              <a:rPr lang="zh-TW" altLang="en-US" sz="3200" dirty="0">
                <a:solidFill>
                  <a:srgbClr val="FF0000"/>
                </a:solidFill>
                <a:latin typeface="微軟正黑體" panose="020B0604030504040204" pitchFamily="34" charset="-120"/>
                <a:ea typeface="微軟正黑體" panose="020B0604030504040204" pitchFamily="34" charset="-120"/>
              </a:rPr>
              <a:t>帳號即為表單所填寫之</a:t>
            </a:r>
            <a:r>
              <a:rPr lang="en-US" altLang="zh-TW" sz="3200" dirty="0">
                <a:solidFill>
                  <a:srgbClr val="FF0000"/>
                </a:solidFill>
                <a:latin typeface="微軟正黑體" panose="020B0604030504040204" pitchFamily="34" charset="-120"/>
                <a:ea typeface="微軟正黑體" panose="020B0604030504040204" pitchFamily="34" charset="-120"/>
              </a:rPr>
              <a:t>email</a:t>
            </a:r>
            <a:r>
              <a:rPr lang="zh-TW" altLang="en-US" sz="3200" dirty="0">
                <a:solidFill>
                  <a:srgbClr val="FF0000"/>
                </a:solidFill>
                <a:latin typeface="微軟正黑體" panose="020B0604030504040204" pitchFamily="34" charset="-120"/>
                <a:ea typeface="微軟正黑體" panose="020B0604030504040204" pitchFamily="34" charset="-120"/>
              </a:rPr>
              <a:t>，且經由</a:t>
            </a:r>
            <a:r>
              <a:rPr lang="en-US" altLang="zh-TW" sz="3200" dirty="0">
                <a:solidFill>
                  <a:srgbClr val="FF0000"/>
                </a:solidFill>
                <a:latin typeface="微軟正黑體" panose="020B0604030504040204" pitchFamily="34" charset="-120"/>
                <a:ea typeface="微軟正黑體" panose="020B0604030504040204" pitchFamily="34" charset="-120"/>
              </a:rPr>
              <a:t>email</a:t>
            </a:r>
            <a:r>
              <a:rPr lang="zh-TW" altLang="en-US" sz="3200" dirty="0">
                <a:solidFill>
                  <a:srgbClr val="FF0000"/>
                </a:solidFill>
                <a:latin typeface="微軟正黑體" panose="020B0604030504040204" pitchFamily="34" charset="-120"/>
                <a:ea typeface="微軟正黑體" panose="020B0604030504040204" pitchFamily="34" charset="-120"/>
              </a:rPr>
              <a:t>信箱認證，故務必確認申請之</a:t>
            </a:r>
            <a:r>
              <a:rPr lang="en-US" altLang="zh-TW" sz="3200" dirty="0">
                <a:solidFill>
                  <a:srgbClr val="FF0000"/>
                </a:solidFill>
                <a:latin typeface="微軟正黑體" panose="020B0604030504040204" pitchFamily="34" charset="-120"/>
                <a:ea typeface="微軟正黑體" panose="020B0604030504040204" pitchFamily="34" charset="-120"/>
              </a:rPr>
              <a:t>email</a:t>
            </a:r>
            <a:r>
              <a:rPr lang="zh-TW" altLang="en-US" sz="3200" dirty="0">
                <a:solidFill>
                  <a:srgbClr val="FF0000"/>
                </a:solidFill>
                <a:latin typeface="微軟正黑體" panose="020B0604030504040204" pitchFamily="34" charset="-120"/>
                <a:ea typeface="微軟正黑體" panose="020B0604030504040204" pitchFamily="34" charset="-120"/>
              </a:rPr>
              <a:t>信箱可收信</a:t>
            </a:r>
            <a:r>
              <a:rPr lang="zh-TW" altLang="en-US" sz="3600" dirty="0">
                <a:solidFill>
                  <a:srgbClr val="FF0000"/>
                </a:solidFill>
                <a:latin typeface="微軟正黑體" panose="020B0604030504040204" pitchFamily="34" charset="-120"/>
                <a:ea typeface="微軟正黑體" panose="020B0604030504040204" pitchFamily="34" charset="-120"/>
              </a:rPr>
              <a:t>。</a:t>
            </a:r>
          </a:p>
        </p:txBody>
      </p:sp>
      <p:pic>
        <p:nvPicPr>
          <p:cNvPr id="8" name="圖片 7">
            <a:extLst>
              <a:ext uri="{FF2B5EF4-FFF2-40B4-BE49-F238E27FC236}">
                <a16:creationId xmlns:a16="http://schemas.microsoft.com/office/drawing/2014/main" id="{4E04F4B9-FB20-4E5B-8CF6-3532A25443B7}"/>
              </a:ext>
            </a:extLst>
          </p:cNvPr>
          <p:cNvPicPr>
            <a:picLocks noChangeAspect="1"/>
          </p:cNvPicPr>
          <p:nvPr/>
        </p:nvPicPr>
        <p:blipFill>
          <a:blip r:embed="rId3"/>
          <a:stretch>
            <a:fillRect/>
          </a:stretch>
        </p:blipFill>
        <p:spPr>
          <a:xfrm>
            <a:off x="5105400" y="419100"/>
            <a:ext cx="6476159" cy="9216467"/>
          </a:xfrm>
          <a:prstGeom prst="rect">
            <a:avLst/>
          </a:prstGeom>
        </p:spPr>
      </p:pic>
    </p:spTree>
    <p:extLst>
      <p:ext uri="{BB962C8B-B14F-4D97-AF65-F5344CB8AC3E}">
        <p14:creationId xmlns:p14="http://schemas.microsoft.com/office/powerpoint/2010/main" val="21135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5396" y="70675"/>
            <a:ext cx="5698041" cy="10216325"/>
            <a:chOff x="353568" y="1132332"/>
            <a:chExt cx="2849880" cy="3648710"/>
          </a:xfrm>
          <a:solidFill>
            <a:schemeClr val="accent3">
              <a:lumMod val="60000"/>
              <a:lumOff val="40000"/>
            </a:schemeClr>
          </a:solidFill>
        </p:grpSpPr>
        <p:sp>
          <p:nvSpPr>
            <p:cNvPr id="3" name="object 3"/>
            <p:cNvSpPr/>
            <p:nvPr/>
          </p:nvSpPr>
          <p:spPr>
            <a:xfrm>
              <a:off x="353568" y="1132332"/>
              <a:ext cx="2849880" cy="3648710"/>
            </a:xfrm>
            <a:custGeom>
              <a:avLst/>
              <a:gdLst/>
              <a:ahLst/>
              <a:cxnLst/>
              <a:rect l="l" t="t" r="r" b="b"/>
              <a:pathLst>
                <a:path w="2849880" h="3648710">
                  <a:moveTo>
                    <a:pt x="2736850" y="0"/>
                  </a:moveTo>
                  <a:lnTo>
                    <a:pt x="113080" y="0"/>
                  </a:lnTo>
                  <a:lnTo>
                    <a:pt x="69067" y="8891"/>
                  </a:lnTo>
                  <a:lnTo>
                    <a:pt x="33123" y="33131"/>
                  </a:lnTo>
                  <a:lnTo>
                    <a:pt x="8887" y="69062"/>
                  </a:lnTo>
                  <a:lnTo>
                    <a:pt x="0" y="113029"/>
                  </a:lnTo>
                  <a:lnTo>
                    <a:pt x="0" y="3535375"/>
                  </a:lnTo>
                  <a:lnTo>
                    <a:pt x="8887" y="3579388"/>
                  </a:lnTo>
                  <a:lnTo>
                    <a:pt x="33123" y="3615332"/>
                  </a:lnTo>
                  <a:lnTo>
                    <a:pt x="69067" y="3639568"/>
                  </a:lnTo>
                  <a:lnTo>
                    <a:pt x="113080" y="3648455"/>
                  </a:lnTo>
                  <a:lnTo>
                    <a:pt x="2736850" y="3648455"/>
                  </a:lnTo>
                  <a:lnTo>
                    <a:pt x="2780817" y="3639568"/>
                  </a:lnTo>
                  <a:lnTo>
                    <a:pt x="2816748" y="3615332"/>
                  </a:lnTo>
                  <a:lnTo>
                    <a:pt x="2840988" y="3579388"/>
                  </a:lnTo>
                  <a:lnTo>
                    <a:pt x="2849880" y="3535375"/>
                  </a:lnTo>
                  <a:lnTo>
                    <a:pt x="2849880" y="113029"/>
                  </a:lnTo>
                  <a:lnTo>
                    <a:pt x="2840988" y="69062"/>
                  </a:lnTo>
                  <a:lnTo>
                    <a:pt x="2816748" y="33131"/>
                  </a:lnTo>
                  <a:lnTo>
                    <a:pt x="2780817" y="8891"/>
                  </a:lnTo>
                  <a:lnTo>
                    <a:pt x="2736850" y="0"/>
                  </a:lnTo>
                  <a:close/>
                </a:path>
              </a:pathLst>
            </a:custGeom>
            <a:grpFill/>
          </p:spPr>
          <p:txBody>
            <a:bodyPr wrap="square" lIns="0" tIns="0" rIns="0" bIns="0" rtlCol="0"/>
            <a:lstStyle/>
            <a:p>
              <a:endParaRPr sz="3599" dirty="0"/>
            </a:p>
          </p:txBody>
        </p:sp>
        <p:sp>
          <p:nvSpPr>
            <p:cNvPr id="4" name="object 4"/>
            <p:cNvSpPr/>
            <p:nvPr/>
          </p:nvSpPr>
          <p:spPr>
            <a:xfrm>
              <a:off x="531876" y="1347216"/>
              <a:ext cx="108585" cy="3240405"/>
            </a:xfrm>
            <a:custGeom>
              <a:avLst/>
              <a:gdLst/>
              <a:ahLst/>
              <a:cxnLst/>
              <a:rect l="l" t="t" r="r" b="b"/>
              <a:pathLst>
                <a:path w="108584" h="3240404">
                  <a:moveTo>
                    <a:pt x="54101" y="0"/>
                  </a:moveTo>
                  <a:lnTo>
                    <a:pt x="33041" y="4256"/>
                  </a:lnTo>
                  <a:lnTo>
                    <a:pt x="15844" y="15859"/>
                  </a:lnTo>
                  <a:lnTo>
                    <a:pt x="4251" y="33057"/>
                  </a:lnTo>
                  <a:lnTo>
                    <a:pt x="0" y="54101"/>
                  </a:lnTo>
                  <a:lnTo>
                    <a:pt x="0" y="3185922"/>
                  </a:lnTo>
                  <a:lnTo>
                    <a:pt x="4251" y="3206982"/>
                  </a:lnTo>
                  <a:lnTo>
                    <a:pt x="15844" y="3224179"/>
                  </a:lnTo>
                  <a:lnTo>
                    <a:pt x="33041" y="3235772"/>
                  </a:lnTo>
                  <a:lnTo>
                    <a:pt x="54101" y="3240024"/>
                  </a:lnTo>
                  <a:lnTo>
                    <a:pt x="75162" y="3235772"/>
                  </a:lnTo>
                  <a:lnTo>
                    <a:pt x="92359" y="3224179"/>
                  </a:lnTo>
                  <a:lnTo>
                    <a:pt x="103952" y="3206982"/>
                  </a:lnTo>
                  <a:lnTo>
                    <a:pt x="108203" y="3185922"/>
                  </a:lnTo>
                  <a:lnTo>
                    <a:pt x="108203" y="54101"/>
                  </a:lnTo>
                  <a:lnTo>
                    <a:pt x="103952" y="33057"/>
                  </a:lnTo>
                  <a:lnTo>
                    <a:pt x="92359" y="15859"/>
                  </a:lnTo>
                  <a:lnTo>
                    <a:pt x="75162" y="4256"/>
                  </a:lnTo>
                  <a:lnTo>
                    <a:pt x="54101" y="0"/>
                  </a:lnTo>
                  <a:close/>
                </a:path>
              </a:pathLst>
            </a:custGeom>
            <a:grpFill/>
          </p:spPr>
          <p:txBody>
            <a:bodyPr wrap="square" lIns="0" tIns="0" rIns="0" bIns="0" rtlCol="0"/>
            <a:lstStyle/>
            <a:p>
              <a:endParaRPr sz="3599" dirty="0"/>
            </a:p>
          </p:txBody>
        </p:sp>
        <p:sp>
          <p:nvSpPr>
            <p:cNvPr id="5" name="object 5"/>
            <p:cNvSpPr/>
            <p:nvPr/>
          </p:nvSpPr>
          <p:spPr>
            <a:xfrm>
              <a:off x="2592323" y="1237488"/>
              <a:ext cx="502920" cy="502920"/>
            </a:xfrm>
            <a:custGeom>
              <a:avLst/>
              <a:gdLst/>
              <a:ahLst/>
              <a:cxnLst/>
              <a:rect l="l" t="t" r="r" b="b"/>
              <a:pathLst>
                <a:path w="502919" h="502919">
                  <a:moveTo>
                    <a:pt x="502919" y="0"/>
                  </a:moveTo>
                  <a:lnTo>
                    <a:pt x="0" y="0"/>
                  </a:lnTo>
                  <a:lnTo>
                    <a:pt x="123951" y="123951"/>
                  </a:lnTo>
                  <a:lnTo>
                    <a:pt x="383539" y="123951"/>
                  </a:lnTo>
                  <a:lnTo>
                    <a:pt x="383539" y="383539"/>
                  </a:lnTo>
                  <a:lnTo>
                    <a:pt x="502919" y="502920"/>
                  </a:lnTo>
                  <a:lnTo>
                    <a:pt x="502919" y="0"/>
                  </a:lnTo>
                  <a:close/>
                </a:path>
              </a:pathLst>
            </a:custGeom>
            <a:grpFill/>
          </p:spPr>
          <p:txBody>
            <a:bodyPr wrap="square" lIns="0" tIns="0" rIns="0" bIns="0" rtlCol="0"/>
            <a:lstStyle/>
            <a:p>
              <a:endParaRPr sz="3599" dirty="0"/>
            </a:p>
          </p:txBody>
        </p:sp>
      </p:grpSp>
      <p:sp>
        <p:nvSpPr>
          <p:cNvPr id="6" name="object 6"/>
          <p:cNvSpPr txBox="1">
            <a:spLocks noGrp="1"/>
          </p:cNvSpPr>
          <p:nvPr>
            <p:ph type="title"/>
          </p:nvPr>
        </p:nvSpPr>
        <p:spPr>
          <a:xfrm>
            <a:off x="1005517" y="474528"/>
            <a:ext cx="3707282" cy="1133507"/>
          </a:xfrm>
          <a:prstGeom prst="rect">
            <a:avLst/>
          </a:prstGeom>
        </p:spPr>
        <p:txBody>
          <a:bodyPr vert="horz" wrap="square" lIns="0" tIns="25392" rIns="0" bIns="0" rtlCol="0">
            <a:spAutoFit/>
          </a:bodyPr>
          <a:lstStyle/>
          <a:p>
            <a:pPr marL="25392">
              <a:spcBef>
                <a:spcPts val="200"/>
              </a:spcBef>
            </a:pPr>
            <a:r>
              <a:rPr spc="-41" dirty="0"/>
              <a:t>帳號啟用</a:t>
            </a:r>
          </a:p>
        </p:txBody>
      </p:sp>
      <p:sp>
        <p:nvSpPr>
          <p:cNvPr id="7" name="object 7"/>
          <p:cNvSpPr txBox="1"/>
          <p:nvPr/>
        </p:nvSpPr>
        <p:spPr>
          <a:xfrm>
            <a:off x="628058" y="1907997"/>
            <a:ext cx="4390337" cy="1501301"/>
          </a:xfrm>
          <a:prstGeom prst="rect">
            <a:avLst/>
          </a:prstGeom>
        </p:spPr>
        <p:txBody>
          <a:bodyPr vert="horz" wrap="square" lIns="0" tIns="24123" rIns="0" bIns="0" rtlCol="0">
            <a:spAutoFit/>
          </a:bodyPr>
          <a:lstStyle/>
          <a:p>
            <a:pPr marL="710951" marR="10157" indent="-686831">
              <a:spcBef>
                <a:spcPts val="191"/>
              </a:spcBef>
              <a:buFont typeface="Arial"/>
              <a:buChar char="•"/>
              <a:tabLst>
                <a:tab pos="710951" algn="l"/>
              </a:tabLst>
            </a:pPr>
            <a:r>
              <a:rPr sz="3199" b="1" spc="-59" dirty="0">
                <a:solidFill>
                  <a:srgbClr val="FFFFFF"/>
                </a:solidFill>
                <a:latin typeface="Microsoft JhengHei"/>
                <a:cs typeface="Microsoft JhengHei"/>
              </a:rPr>
              <a:t>圖書館新增帳號後，會收到如右圖的啟</a:t>
            </a:r>
            <a:r>
              <a:rPr sz="3199" b="1" spc="1000" dirty="0">
                <a:solidFill>
                  <a:srgbClr val="FFFFFF"/>
                </a:solidFill>
                <a:latin typeface="Microsoft JhengHei"/>
                <a:cs typeface="Microsoft JhengHei"/>
              </a:rPr>
              <a:t> </a:t>
            </a:r>
            <a:r>
              <a:rPr sz="3199" b="1" spc="-69" dirty="0">
                <a:solidFill>
                  <a:srgbClr val="FFFFFF"/>
                </a:solidFill>
                <a:latin typeface="Microsoft JhengHei"/>
                <a:cs typeface="Microsoft JhengHei"/>
              </a:rPr>
              <a:t>用通知信</a:t>
            </a:r>
            <a:endParaRPr sz="3199" dirty="0">
              <a:latin typeface="Microsoft JhengHei"/>
              <a:cs typeface="Microsoft JhengHei"/>
            </a:endParaRPr>
          </a:p>
        </p:txBody>
      </p:sp>
      <p:sp>
        <p:nvSpPr>
          <p:cNvPr id="8" name="object 8"/>
          <p:cNvSpPr txBox="1"/>
          <p:nvPr/>
        </p:nvSpPr>
        <p:spPr>
          <a:xfrm>
            <a:off x="649009" y="3877006"/>
            <a:ext cx="3980251" cy="1008987"/>
          </a:xfrm>
          <a:prstGeom prst="rect">
            <a:avLst/>
          </a:prstGeom>
        </p:spPr>
        <p:txBody>
          <a:bodyPr vert="horz" wrap="square" lIns="0" tIns="24123" rIns="0" bIns="0" rtlCol="0">
            <a:spAutoFit/>
          </a:bodyPr>
          <a:lstStyle/>
          <a:p>
            <a:pPr marL="710951" marR="10157" indent="-686831">
              <a:spcBef>
                <a:spcPts val="191"/>
              </a:spcBef>
              <a:buFont typeface="Arial"/>
              <a:buChar char="•"/>
              <a:tabLst>
                <a:tab pos="710951" algn="l"/>
              </a:tabLst>
            </a:pPr>
            <a:r>
              <a:rPr sz="3199" b="1" spc="-59" dirty="0">
                <a:solidFill>
                  <a:srgbClr val="FFFFFF"/>
                </a:solidFill>
                <a:latin typeface="Microsoft JhengHei"/>
                <a:cs typeface="Microsoft JhengHei"/>
              </a:rPr>
              <a:t>請按照信中資訊進入啟用帳號流程</a:t>
            </a:r>
            <a:endParaRPr sz="3199" dirty="0">
              <a:latin typeface="Microsoft JhengHei"/>
              <a:cs typeface="Microsoft JhengHei"/>
            </a:endParaRPr>
          </a:p>
        </p:txBody>
      </p:sp>
      <p:pic>
        <p:nvPicPr>
          <p:cNvPr id="24" name="圖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4949" y="1721510"/>
            <a:ext cx="9751716" cy="8192499"/>
          </a:xfrm>
          <a:prstGeom prst="rect">
            <a:avLst/>
          </a:prstGeom>
        </p:spPr>
      </p:pic>
      <p:sp>
        <p:nvSpPr>
          <p:cNvPr id="25" name="矩形 24"/>
          <p:cNvSpPr/>
          <p:nvPr/>
        </p:nvSpPr>
        <p:spPr>
          <a:xfrm>
            <a:off x="8458200" y="4766421"/>
            <a:ext cx="1295400" cy="533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校</a:t>
            </a:r>
            <a:r>
              <a:rPr lang="zh-TW" altLang="en-US" dirty="0">
                <a:solidFill>
                  <a:schemeClr val="tx1"/>
                </a:solidFill>
                <a:latin typeface="微軟正黑體" panose="020B0604030504040204" pitchFamily="34" charset="-120"/>
                <a:ea typeface="微軟正黑體" panose="020B0604030504040204" pitchFamily="34" charset="-120"/>
              </a:rPr>
              <a:t>小夏  蓋</a:t>
            </a:r>
            <a:endParaRPr lang="zh-TW" altLang="en-US" dirty="0"/>
          </a:p>
        </p:txBody>
      </p:sp>
      <p:sp>
        <p:nvSpPr>
          <p:cNvPr id="20" name="文字方塊 19"/>
          <p:cNvSpPr txBox="1"/>
          <p:nvPr/>
        </p:nvSpPr>
        <p:spPr>
          <a:xfrm>
            <a:off x="6912112" y="474528"/>
            <a:ext cx="2693452" cy="830997"/>
          </a:xfrm>
          <a:prstGeom prst="rect">
            <a:avLst/>
          </a:prstGeom>
          <a:solidFill>
            <a:srgbClr val="FFFF00"/>
          </a:solidFill>
        </p:spPr>
        <p:txBody>
          <a:bodyPr wrap="square" rtlCol="0">
            <a:spAutoFit/>
          </a:bodyPr>
          <a:lstStyle/>
          <a:p>
            <a:pPr algn="ctr"/>
            <a:r>
              <a:rPr lang="zh-TW" altLang="en-US" sz="4800" b="1" dirty="0">
                <a:latin typeface="微軟正黑體" panose="020B0604030504040204" pitchFamily="34" charset="-120"/>
                <a:ea typeface="微軟正黑體" panose="020B0604030504040204" pitchFamily="34" charset="-120"/>
              </a:rPr>
              <a:t>第一封信</a:t>
            </a:r>
          </a:p>
        </p:txBody>
      </p:sp>
      <p:sp>
        <p:nvSpPr>
          <p:cNvPr id="14" name="object 14"/>
          <p:cNvSpPr txBox="1"/>
          <p:nvPr/>
        </p:nvSpPr>
        <p:spPr>
          <a:xfrm>
            <a:off x="6959043" y="1290653"/>
            <a:ext cx="11125200" cy="634764"/>
          </a:xfrm>
          <a:prstGeom prst="rect">
            <a:avLst/>
          </a:prstGeom>
          <a:solidFill>
            <a:srgbClr val="006FC0"/>
          </a:solidFill>
        </p:spPr>
        <p:txBody>
          <a:bodyPr vert="horz" wrap="square" lIns="0" tIns="79985" rIns="0" bIns="0" rtlCol="0">
            <a:spAutoFit/>
          </a:bodyPr>
          <a:lstStyle/>
          <a:p>
            <a:pPr marL="185355">
              <a:spcBef>
                <a:spcPts val="631"/>
              </a:spcBef>
            </a:pPr>
            <a:r>
              <a:rPr sz="3600" b="1" dirty="0" err="1">
                <a:solidFill>
                  <a:srgbClr val="FFFFFF"/>
                </a:solidFill>
                <a:latin typeface="Microsoft JhengHei"/>
                <a:cs typeface="Microsoft JhengHei"/>
              </a:rPr>
              <a:t>信件主旨</a:t>
            </a:r>
            <a:r>
              <a:rPr sz="3600" b="1" dirty="0">
                <a:solidFill>
                  <a:srgbClr val="FFFFFF"/>
                </a:solidFill>
                <a:latin typeface="Microsoft JhengHei"/>
                <a:cs typeface="Microsoft JhengHei"/>
              </a:rPr>
              <a:t>：</a:t>
            </a:r>
            <a:r>
              <a:rPr lang="zh-TW" altLang="en-US" sz="3600" b="1" dirty="0">
                <a:solidFill>
                  <a:srgbClr val="FFFFFF"/>
                </a:solidFill>
                <a:latin typeface="Microsoft JhengHei"/>
                <a:cs typeface="Microsoft JhengHei"/>
              </a:rPr>
              <a:t>已建立您的</a:t>
            </a:r>
            <a:r>
              <a:rPr lang="en-US" altLang="zh-TW" sz="3600" b="1" dirty="0" err="1">
                <a:solidFill>
                  <a:srgbClr val="FFFFFF"/>
                </a:solidFill>
                <a:latin typeface="Microsoft JhengHei"/>
                <a:cs typeface="Microsoft JhengHei"/>
              </a:rPr>
              <a:t>Turnitin</a:t>
            </a:r>
            <a:r>
              <a:rPr lang="zh-TW" altLang="en-US" sz="3600" b="1" dirty="0">
                <a:solidFill>
                  <a:srgbClr val="FFFFFF"/>
                </a:solidFill>
                <a:latin typeface="Microsoft JhengHei"/>
                <a:cs typeface="Microsoft JhengHei"/>
              </a:rPr>
              <a:t>新帳號，請立即啟用</a:t>
            </a:r>
            <a:endParaRPr sz="3600" dirty="0">
              <a:latin typeface="Microsoft JhengHei"/>
              <a:cs typeface="Microsoft JhengHei"/>
            </a:endParaRPr>
          </a:p>
        </p:txBody>
      </p:sp>
      <p:sp>
        <p:nvSpPr>
          <p:cNvPr id="28" name="橢圓 27"/>
          <p:cNvSpPr/>
          <p:nvPr/>
        </p:nvSpPr>
        <p:spPr>
          <a:xfrm>
            <a:off x="11430000" y="6438900"/>
            <a:ext cx="2209800" cy="9144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14515706" y="6438900"/>
            <a:ext cx="2719145" cy="1200329"/>
          </a:xfrm>
          <a:prstGeom prst="rect">
            <a:avLst/>
          </a:prstGeom>
          <a:noFill/>
          <a:ln w="28575">
            <a:solidFill>
              <a:srgbClr val="00B050"/>
            </a:solidFill>
          </a:ln>
        </p:spPr>
        <p:txBody>
          <a:bodyPr wrap="square" rtlCol="0">
            <a:spAutoFit/>
          </a:bodyPr>
          <a:lstStyle/>
          <a:p>
            <a:r>
              <a:rPr lang="zh-TW" altLang="en-US" sz="2400" dirty="0"/>
              <a:t>若為</a:t>
            </a:r>
            <a:r>
              <a:rPr lang="en-US" altLang="zh-TW" sz="2400" dirty="0"/>
              <a:t>”</a:t>
            </a:r>
            <a:r>
              <a:rPr lang="zh-TW" altLang="en-US" sz="2400" dirty="0">
                <a:solidFill>
                  <a:srgbClr val="FF0000"/>
                </a:solidFill>
              </a:rPr>
              <a:t>立即登錄</a:t>
            </a:r>
            <a:r>
              <a:rPr lang="en-US" altLang="zh-TW" sz="2400" dirty="0"/>
              <a:t>”</a:t>
            </a:r>
            <a:r>
              <a:rPr lang="zh-TW" altLang="en-US" sz="2400" dirty="0"/>
              <a:t>字樣，請參考「重設密碼」步驟。</a:t>
            </a:r>
          </a:p>
        </p:txBody>
      </p:sp>
      <p:cxnSp>
        <p:nvCxnSpPr>
          <p:cNvPr id="11" name="直線單箭頭接點 10"/>
          <p:cNvCxnSpPr>
            <a:stCxn id="9" idx="1"/>
          </p:cNvCxnSpPr>
          <p:nvPr/>
        </p:nvCxnSpPr>
        <p:spPr>
          <a:xfrm flipH="1" flipV="1">
            <a:off x="13792200" y="6972300"/>
            <a:ext cx="723506" cy="6676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7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8" name="object 8"/>
          <p:cNvPicPr/>
          <p:nvPr/>
        </p:nvPicPr>
        <p:blipFill>
          <a:blip r:embed="rId3" cstate="print"/>
          <a:stretch>
            <a:fillRect/>
          </a:stretch>
        </p:blipFill>
        <p:spPr>
          <a:xfrm>
            <a:off x="10176987" y="1676494"/>
            <a:ext cx="6785988" cy="8253627"/>
          </a:xfrm>
          <a:prstGeom prst="rect">
            <a:avLst/>
          </a:prstGeom>
        </p:spPr>
      </p:pic>
      <p:sp>
        <p:nvSpPr>
          <p:cNvPr id="9" name="object 9"/>
          <p:cNvSpPr txBox="1"/>
          <p:nvPr/>
        </p:nvSpPr>
        <p:spPr>
          <a:xfrm>
            <a:off x="10532678" y="5226985"/>
            <a:ext cx="6231322" cy="364194"/>
          </a:xfrm>
          <a:prstGeom prst="rect">
            <a:avLst/>
          </a:prstGeom>
        </p:spPr>
        <p:txBody>
          <a:bodyPr vert="horz" wrap="square" lIns="0" tIns="25392" rIns="0" bIns="0" rtlCol="0">
            <a:spAutoFit/>
          </a:bodyPr>
          <a:lstStyle/>
          <a:p>
            <a:pPr marL="25392" defTabSz="2856951">
              <a:spcBef>
                <a:spcPts val="200"/>
              </a:spcBef>
            </a:pPr>
            <a:r>
              <a:rPr sz="2200" b="1" dirty="0" err="1">
                <a:solidFill>
                  <a:prstClr val="black"/>
                </a:solidFill>
                <a:latin typeface="微軟正黑體" panose="020B0604030504040204" pitchFamily="34" charset="-120"/>
                <a:ea typeface="微軟正黑體" panose="020B0604030504040204" pitchFamily="34" charset="-120"/>
                <a:cs typeface="Microsoft JhengHei"/>
              </a:rPr>
              <a:t>輸入</a:t>
            </a:r>
            <a:r>
              <a:rPr lang="zh-TW" altLang="en-US" sz="2200" b="1" dirty="0">
                <a:solidFill>
                  <a:prstClr val="black"/>
                </a:solidFill>
                <a:latin typeface="微軟正黑體" panose="020B0604030504040204" pitchFamily="34" charset="-120"/>
                <a:ea typeface="微軟正黑體" panose="020B0604030504040204" pitchFamily="34" charset="-120"/>
                <a:cs typeface="Microsoft JhengHei"/>
              </a:rPr>
              <a:t>收到第一封信的原始</a:t>
            </a:r>
            <a:r>
              <a:rPr sz="2200" b="1" spc="-19" dirty="0" err="1">
                <a:solidFill>
                  <a:prstClr val="black"/>
                </a:solidFill>
                <a:latin typeface="微軟正黑體" panose="020B0604030504040204" pitchFamily="34" charset="-120"/>
                <a:ea typeface="微軟正黑體" panose="020B0604030504040204" pitchFamily="34" charset="-120"/>
                <a:cs typeface="Microsoft JhengHei"/>
              </a:rPr>
              <a:t>email</a:t>
            </a:r>
            <a:r>
              <a:rPr sz="2200" b="1" dirty="0" err="1">
                <a:solidFill>
                  <a:prstClr val="black"/>
                </a:solidFill>
                <a:latin typeface="微軟正黑體" panose="020B0604030504040204" pitchFamily="34" charset="-120"/>
                <a:ea typeface="微軟正黑體" panose="020B0604030504040204" pitchFamily="34" charset="-120"/>
                <a:cs typeface="Microsoft JhengHei"/>
              </a:rPr>
              <a:t>信箱</a:t>
            </a:r>
            <a:r>
              <a:rPr lang="zh-TW" altLang="en-US" sz="2200" b="1" dirty="0">
                <a:solidFill>
                  <a:prstClr val="black"/>
                </a:solidFill>
                <a:latin typeface="微軟正黑體" panose="020B0604030504040204" pitchFamily="34" charset="-120"/>
                <a:ea typeface="微軟正黑體" panose="020B0604030504040204" pitchFamily="34" charset="-120"/>
                <a:cs typeface="Microsoft JhengHei"/>
              </a:rPr>
              <a:t>資訊</a:t>
            </a:r>
            <a:r>
              <a:rPr lang="en-US" altLang="zh-TW" sz="2200" b="1" dirty="0">
                <a:solidFill>
                  <a:prstClr val="black"/>
                </a:solidFill>
                <a:latin typeface="微軟正黑體" panose="020B0604030504040204" pitchFamily="34" charset="-120"/>
                <a:ea typeface="微軟正黑體" panose="020B0604030504040204" pitchFamily="34" charset="-120"/>
                <a:cs typeface="Microsoft JhengHei"/>
              </a:rPr>
              <a:t>(</a:t>
            </a:r>
            <a:r>
              <a:rPr lang="zh-TW" altLang="en-US" sz="2200" b="1" dirty="0">
                <a:solidFill>
                  <a:prstClr val="black"/>
                </a:solidFill>
                <a:latin typeface="微軟正黑體" panose="020B0604030504040204" pitchFamily="34" charset="-120"/>
                <a:ea typeface="微軟正黑體" panose="020B0604030504040204" pitchFamily="34" charset="-120"/>
                <a:cs typeface="Microsoft JhengHei"/>
              </a:rPr>
              <a:t>非轉信</a:t>
            </a:r>
            <a:r>
              <a:rPr lang="en-US" altLang="zh-TW" sz="2200" b="1" dirty="0">
                <a:solidFill>
                  <a:prstClr val="black"/>
                </a:solidFill>
                <a:latin typeface="微軟正黑體" panose="020B0604030504040204" pitchFamily="34" charset="-120"/>
                <a:ea typeface="微軟正黑體" panose="020B0604030504040204" pitchFamily="34" charset="-120"/>
                <a:cs typeface="Microsoft JhengHei"/>
              </a:rPr>
              <a:t>)</a:t>
            </a:r>
            <a:endParaRPr sz="2200" dirty="0">
              <a:solidFill>
                <a:prstClr val="black"/>
              </a:solidFill>
              <a:latin typeface="微軟正黑體" panose="020B0604030504040204" pitchFamily="34" charset="-120"/>
              <a:ea typeface="微軟正黑體" panose="020B0604030504040204" pitchFamily="34" charset="-120"/>
              <a:cs typeface="Microsoft JhengHei"/>
            </a:endParaRPr>
          </a:p>
        </p:txBody>
      </p:sp>
      <p:sp>
        <p:nvSpPr>
          <p:cNvPr id="10" name="object 10"/>
          <p:cNvSpPr txBox="1"/>
          <p:nvPr/>
        </p:nvSpPr>
        <p:spPr>
          <a:xfrm>
            <a:off x="11108464" y="6455539"/>
            <a:ext cx="1921736" cy="457679"/>
          </a:xfrm>
          <a:prstGeom prst="rect">
            <a:avLst/>
          </a:prstGeom>
        </p:spPr>
        <p:txBody>
          <a:bodyPr vert="horz" wrap="square" lIns="0" tIns="26660" rIns="0" bIns="0" rtlCol="0">
            <a:spAutoFit/>
          </a:bodyPr>
          <a:lstStyle/>
          <a:p>
            <a:pPr marL="25392" defTabSz="2856951">
              <a:spcBef>
                <a:spcPts val="209"/>
              </a:spcBef>
            </a:pPr>
            <a:r>
              <a:rPr lang="zh-TW" altLang="en-US" sz="2799" b="1" spc="-41" dirty="0">
                <a:solidFill>
                  <a:srgbClr val="FF0000"/>
                </a:solidFill>
                <a:uFill>
                  <a:solidFill>
                    <a:srgbClr val="0066CC"/>
                  </a:solidFill>
                </a:uFill>
                <a:latin typeface="微軟正黑體" panose="020B0604030504040204" pitchFamily="34" charset="-120"/>
                <a:ea typeface="微軟正黑體" panose="020B0604030504040204" pitchFamily="34" charset="-120"/>
                <a:cs typeface="Microsoft JhengHei"/>
              </a:rPr>
              <a:t>請勿填全名</a:t>
            </a:r>
            <a:endParaRPr sz="2799" dirty="0">
              <a:solidFill>
                <a:srgbClr val="FF0000"/>
              </a:solidFill>
              <a:latin typeface="微軟正黑體" panose="020B0604030504040204" pitchFamily="34" charset="-120"/>
              <a:ea typeface="微軟正黑體" panose="020B0604030504040204" pitchFamily="34" charset="-120"/>
              <a:cs typeface="Microsoft JhengHei"/>
            </a:endParaRPr>
          </a:p>
        </p:txBody>
      </p:sp>
      <p:sp>
        <p:nvSpPr>
          <p:cNvPr id="11" name="object 11"/>
          <p:cNvSpPr txBox="1">
            <a:spLocks noGrp="1"/>
          </p:cNvSpPr>
          <p:nvPr>
            <p:ph type="title"/>
          </p:nvPr>
        </p:nvSpPr>
        <p:spPr>
          <a:xfrm>
            <a:off x="457200" y="1027299"/>
            <a:ext cx="17284148" cy="642345"/>
          </a:xfrm>
          <a:prstGeom prst="rect">
            <a:avLst/>
          </a:prstGeom>
        </p:spPr>
        <p:txBody>
          <a:bodyPr vert="horz" wrap="square" lIns="0" tIns="26660" rIns="0" bIns="0" rtlCol="0">
            <a:spAutoFit/>
          </a:bodyPr>
          <a:lstStyle/>
          <a:p>
            <a:pPr marL="25392">
              <a:spcBef>
                <a:spcPts val="209"/>
              </a:spcBef>
            </a:pPr>
            <a:r>
              <a:rPr sz="3999" spc="-41" dirty="0" err="1">
                <a:solidFill>
                  <a:srgbClr val="585858"/>
                </a:solidFill>
                <a:latin typeface="微軟正黑體" panose="020B0604030504040204" pitchFamily="34" charset="-120"/>
                <a:ea typeface="微軟正黑體" panose="020B0604030504040204" pitchFamily="34" charset="-120"/>
              </a:rPr>
              <a:t>請務必填寫</a:t>
            </a:r>
            <a:r>
              <a:rPr lang="zh-TW" altLang="en-US" sz="3999" spc="-41" dirty="0">
                <a:solidFill>
                  <a:srgbClr val="585858"/>
                </a:solidFill>
                <a:latin typeface="微軟正黑體" panose="020B0604030504040204" pitchFamily="34" charset="-120"/>
                <a:ea typeface="微軟正黑體" panose="020B0604030504040204" pitchFamily="34" charset="-120"/>
              </a:rPr>
              <a:t>第一封</a:t>
            </a:r>
            <a:r>
              <a:rPr sz="3999" spc="-41" dirty="0" err="1">
                <a:solidFill>
                  <a:srgbClr val="585858"/>
                </a:solidFill>
                <a:latin typeface="微軟正黑體" panose="020B0604030504040204" pitchFamily="34" charset="-120"/>
                <a:ea typeface="微軟正黑體" panose="020B0604030504040204" pitchFamily="34" charset="-120"/>
              </a:rPr>
              <a:t>信上一樣</a:t>
            </a:r>
            <a:r>
              <a:rPr lang="zh-TW" altLang="en-US" sz="3999" spc="-41" dirty="0">
                <a:solidFill>
                  <a:srgbClr val="585858"/>
                </a:solidFill>
                <a:latin typeface="微軟正黑體" panose="020B0604030504040204" pitchFamily="34" charset="-120"/>
                <a:ea typeface="微軟正黑體" panose="020B0604030504040204" pitchFamily="34" charset="-120"/>
              </a:rPr>
              <a:t>的</a:t>
            </a:r>
            <a:r>
              <a:rPr sz="3999" spc="-41" dirty="0" err="1">
                <a:solidFill>
                  <a:srgbClr val="585858"/>
                </a:solidFill>
                <a:latin typeface="微軟正黑體" panose="020B0604030504040204" pitchFamily="34" charset="-120"/>
                <a:ea typeface="微軟正黑體" panose="020B0604030504040204" pitchFamily="34" charset="-120"/>
              </a:rPr>
              <a:t>資訊，系統才會通過，並寄送密碼建立連結信</a:t>
            </a:r>
            <a:endParaRPr sz="3999"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758687" y="210348"/>
            <a:ext cx="11890513" cy="669286"/>
          </a:xfrm>
          <a:prstGeom prst="rect">
            <a:avLst/>
          </a:prstGeom>
          <a:solidFill>
            <a:srgbClr val="FFFF00"/>
          </a:solidFill>
          <a:ln>
            <a:solidFill>
              <a:srgbClr val="FFFF00"/>
            </a:solidFill>
          </a:ln>
        </p:spPr>
        <p:txBody>
          <a:bodyPr wrap="square" rtlCol="0">
            <a:spAutoFit/>
          </a:bodyPr>
          <a:lstStyle/>
          <a:p>
            <a:pPr defTabSz="2856951"/>
            <a:r>
              <a:rPr lang="en-US" altLang="zh-TW" sz="3749" dirty="0">
                <a:solidFill>
                  <a:prstClr val="black"/>
                </a:solidFill>
                <a:latin typeface="微軟正黑體" panose="020B0604030504040204" pitchFamily="34" charset="-120"/>
                <a:ea typeface="微軟正黑體" panose="020B0604030504040204" pitchFamily="34" charset="-120"/>
              </a:rPr>
              <a:t>Step 1: Email</a:t>
            </a:r>
            <a:r>
              <a:rPr lang="zh-TW" altLang="en-US" sz="3749" dirty="0">
                <a:solidFill>
                  <a:prstClr val="black"/>
                </a:solidFill>
                <a:latin typeface="微軟正黑體" panose="020B0604030504040204" pitchFamily="34" charset="-120"/>
                <a:ea typeface="微軟正黑體" panose="020B0604030504040204" pitchFamily="34" charset="-120"/>
              </a:rPr>
              <a:t>認證收件者與申請</a:t>
            </a:r>
            <a:r>
              <a:rPr lang="en-US" altLang="zh-TW" sz="3749" dirty="0" err="1">
                <a:solidFill>
                  <a:prstClr val="black"/>
                </a:solidFill>
                <a:latin typeface="微軟正黑體" panose="020B0604030504040204" pitchFamily="34" charset="-120"/>
                <a:ea typeface="微軟正黑體" panose="020B0604030504040204" pitchFamily="34" charset="-120"/>
              </a:rPr>
              <a:t>Turnitin</a:t>
            </a:r>
            <a:r>
              <a:rPr lang="zh-TW" altLang="en-US" sz="3749" dirty="0">
                <a:solidFill>
                  <a:prstClr val="black"/>
                </a:solidFill>
                <a:latin typeface="微軟正黑體" panose="020B0604030504040204" pitchFamily="34" charset="-120"/>
                <a:ea typeface="微軟正黑體" panose="020B0604030504040204" pitchFamily="34" charset="-120"/>
              </a:rPr>
              <a:t>帳號者為同一人</a:t>
            </a:r>
          </a:p>
        </p:txBody>
      </p:sp>
      <p:pic>
        <p:nvPicPr>
          <p:cNvPr id="19" name="圖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247900"/>
            <a:ext cx="8798149" cy="7391400"/>
          </a:xfrm>
          <a:prstGeom prst="rect">
            <a:avLst/>
          </a:prstGeom>
        </p:spPr>
      </p:pic>
      <p:sp>
        <p:nvSpPr>
          <p:cNvPr id="20" name="矩形 19"/>
          <p:cNvSpPr/>
          <p:nvPr/>
        </p:nvSpPr>
        <p:spPr>
          <a:xfrm>
            <a:off x="1356994" y="4997082"/>
            <a:ext cx="1177868" cy="533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小夏  蓋</a:t>
            </a:r>
            <a:endParaRPr lang="zh-TW" altLang="en-US" dirty="0"/>
          </a:p>
        </p:txBody>
      </p:sp>
      <p:cxnSp>
        <p:nvCxnSpPr>
          <p:cNvPr id="24" name="肘形接點 23"/>
          <p:cNvCxnSpPr/>
          <p:nvPr/>
        </p:nvCxnSpPr>
        <p:spPr>
          <a:xfrm>
            <a:off x="2438400" y="5372100"/>
            <a:ext cx="7924800" cy="762000"/>
          </a:xfrm>
          <a:prstGeom prst="bentConnector3">
            <a:avLst>
              <a:gd name="adj1" fmla="val 59699"/>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橢圓 27"/>
          <p:cNvSpPr/>
          <p:nvPr/>
        </p:nvSpPr>
        <p:spPr>
          <a:xfrm>
            <a:off x="2057400" y="4880757"/>
            <a:ext cx="381000" cy="766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10346465" y="5818059"/>
            <a:ext cx="761999" cy="4831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p:cNvSpPr txBox="1"/>
          <p:nvPr/>
        </p:nvSpPr>
        <p:spPr>
          <a:xfrm>
            <a:off x="6856758" y="2247900"/>
            <a:ext cx="2693452" cy="830997"/>
          </a:xfrm>
          <a:prstGeom prst="rect">
            <a:avLst/>
          </a:prstGeom>
          <a:solidFill>
            <a:srgbClr val="FFFF00"/>
          </a:solidFill>
        </p:spPr>
        <p:txBody>
          <a:bodyPr wrap="square" rtlCol="0">
            <a:spAutoFit/>
          </a:bodyPr>
          <a:lstStyle/>
          <a:p>
            <a:pPr algn="ctr"/>
            <a:r>
              <a:rPr lang="zh-TW" altLang="en-US" sz="4800" b="1" dirty="0">
                <a:latin typeface="微軟正黑體" panose="020B0604030504040204" pitchFamily="34" charset="-120"/>
                <a:ea typeface="微軟正黑體" panose="020B0604030504040204" pitchFamily="34" charset="-120"/>
              </a:rPr>
              <a:t>第一封信</a:t>
            </a:r>
          </a:p>
        </p:txBody>
      </p:sp>
      <p:sp>
        <p:nvSpPr>
          <p:cNvPr id="32" name="橢圓 31"/>
          <p:cNvSpPr/>
          <p:nvPr/>
        </p:nvSpPr>
        <p:spPr>
          <a:xfrm>
            <a:off x="10186926" y="8715379"/>
            <a:ext cx="2081274" cy="1000121"/>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7683" y="97274"/>
            <a:ext cx="10224458" cy="4783483"/>
          </a:xfrm>
          <a:prstGeom prst="rect">
            <a:avLst/>
          </a:prstGeom>
        </p:spPr>
      </p:pic>
    </p:spTree>
    <p:extLst>
      <p:ext uri="{BB962C8B-B14F-4D97-AF65-F5344CB8AC3E}">
        <p14:creationId xmlns:p14="http://schemas.microsoft.com/office/powerpoint/2010/main" val="99922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1" fill="hold"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0-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inVertical)">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0" grpId="0"/>
      <p:bldP spid="28" grpId="0" animBg="1"/>
      <p:bldP spid="29"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2" name="object 2"/>
          <p:cNvGrpSpPr/>
          <p:nvPr/>
        </p:nvGrpSpPr>
        <p:grpSpPr>
          <a:xfrm>
            <a:off x="26504" y="4970"/>
            <a:ext cx="5698041" cy="10282030"/>
            <a:chOff x="353568" y="1132332"/>
            <a:chExt cx="2849880" cy="3648710"/>
          </a:xfrm>
          <a:solidFill>
            <a:schemeClr val="accent3">
              <a:lumMod val="60000"/>
              <a:lumOff val="40000"/>
            </a:schemeClr>
          </a:solidFill>
        </p:grpSpPr>
        <p:sp>
          <p:nvSpPr>
            <p:cNvPr id="3" name="object 3"/>
            <p:cNvSpPr/>
            <p:nvPr/>
          </p:nvSpPr>
          <p:spPr>
            <a:xfrm>
              <a:off x="353568" y="1132332"/>
              <a:ext cx="2849880" cy="3648710"/>
            </a:xfrm>
            <a:custGeom>
              <a:avLst/>
              <a:gdLst/>
              <a:ahLst/>
              <a:cxnLst/>
              <a:rect l="l" t="t" r="r" b="b"/>
              <a:pathLst>
                <a:path w="2849880" h="3648710">
                  <a:moveTo>
                    <a:pt x="2736850" y="0"/>
                  </a:moveTo>
                  <a:lnTo>
                    <a:pt x="113080" y="0"/>
                  </a:lnTo>
                  <a:lnTo>
                    <a:pt x="69067" y="8891"/>
                  </a:lnTo>
                  <a:lnTo>
                    <a:pt x="33123" y="33131"/>
                  </a:lnTo>
                  <a:lnTo>
                    <a:pt x="8887" y="69062"/>
                  </a:lnTo>
                  <a:lnTo>
                    <a:pt x="0" y="113029"/>
                  </a:lnTo>
                  <a:lnTo>
                    <a:pt x="0" y="3535375"/>
                  </a:lnTo>
                  <a:lnTo>
                    <a:pt x="8887" y="3579388"/>
                  </a:lnTo>
                  <a:lnTo>
                    <a:pt x="33123" y="3615332"/>
                  </a:lnTo>
                  <a:lnTo>
                    <a:pt x="69067" y="3639568"/>
                  </a:lnTo>
                  <a:lnTo>
                    <a:pt x="113080" y="3648455"/>
                  </a:lnTo>
                  <a:lnTo>
                    <a:pt x="2736850" y="3648455"/>
                  </a:lnTo>
                  <a:lnTo>
                    <a:pt x="2780817" y="3639568"/>
                  </a:lnTo>
                  <a:lnTo>
                    <a:pt x="2816748" y="3615332"/>
                  </a:lnTo>
                  <a:lnTo>
                    <a:pt x="2840988" y="3579388"/>
                  </a:lnTo>
                  <a:lnTo>
                    <a:pt x="2849880" y="3535375"/>
                  </a:lnTo>
                  <a:lnTo>
                    <a:pt x="2849880" y="113029"/>
                  </a:lnTo>
                  <a:lnTo>
                    <a:pt x="2840988" y="69062"/>
                  </a:lnTo>
                  <a:lnTo>
                    <a:pt x="2816748" y="33131"/>
                  </a:lnTo>
                  <a:lnTo>
                    <a:pt x="2780817" y="8891"/>
                  </a:lnTo>
                  <a:lnTo>
                    <a:pt x="2736850" y="0"/>
                  </a:lnTo>
                  <a:close/>
                </a:path>
              </a:pathLst>
            </a:custGeom>
            <a:grpFill/>
          </p:spPr>
          <p:txBody>
            <a:bodyPr wrap="square" lIns="0" tIns="0" rIns="0" bIns="0" rtlCol="0"/>
            <a:lstStyle/>
            <a:p>
              <a:pPr defTabSz="2856951"/>
              <a:endParaRPr sz="3599" dirty="0">
                <a:solidFill>
                  <a:prstClr val="black"/>
                </a:solidFill>
                <a:latin typeface="Franklin Gothic Book"/>
                <a:ea typeface="Adobe 繁黑體 Std B"/>
              </a:endParaRPr>
            </a:p>
          </p:txBody>
        </p:sp>
        <p:sp>
          <p:nvSpPr>
            <p:cNvPr id="4" name="object 4"/>
            <p:cNvSpPr/>
            <p:nvPr/>
          </p:nvSpPr>
          <p:spPr>
            <a:xfrm>
              <a:off x="531876" y="1347216"/>
              <a:ext cx="108585" cy="3240405"/>
            </a:xfrm>
            <a:custGeom>
              <a:avLst/>
              <a:gdLst/>
              <a:ahLst/>
              <a:cxnLst/>
              <a:rect l="l" t="t" r="r" b="b"/>
              <a:pathLst>
                <a:path w="108584" h="3240404">
                  <a:moveTo>
                    <a:pt x="54101" y="0"/>
                  </a:moveTo>
                  <a:lnTo>
                    <a:pt x="33041" y="4256"/>
                  </a:lnTo>
                  <a:lnTo>
                    <a:pt x="15844" y="15859"/>
                  </a:lnTo>
                  <a:lnTo>
                    <a:pt x="4251" y="33057"/>
                  </a:lnTo>
                  <a:lnTo>
                    <a:pt x="0" y="54101"/>
                  </a:lnTo>
                  <a:lnTo>
                    <a:pt x="0" y="3185922"/>
                  </a:lnTo>
                  <a:lnTo>
                    <a:pt x="4251" y="3206982"/>
                  </a:lnTo>
                  <a:lnTo>
                    <a:pt x="15844" y="3224179"/>
                  </a:lnTo>
                  <a:lnTo>
                    <a:pt x="33041" y="3235772"/>
                  </a:lnTo>
                  <a:lnTo>
                    <a:pt x="54101" y="3240024"/>
                  </a:lnTo>
                  <a:lnTo>
                    <a:pt x="75162" y="3235772"/>
                  </a:lnTo>
                  <a:lnTo>
                    <a:pt x="92359" y="3224179"/>
                  </a:lnTo>
                  <a:lnTo>
                    <a:pt x="103952" y="3206982"/>
                  </a:lnTo>
                  <a:lnTo>
                    <a:pt x="108203" y="3185922"/>
                  </a:lnTo>
                  <a:lnTo>
                    <a:pt x="108203" y="54101"/>
                  </a:lnTo>
                  <a:lnTo>
                    <a:pt x="103952" y="33057"/>
                  </a:lnTo>
                  <a:lnTo>
                    <a:pt x="92359" y="15859"/>
                  </a:lnTo>
                  <a:lnTo>
                    <a:pt x="75162" y="4256"/>
                  </a:lnTo>
                  <a:lnTo>
                    <a:pt x="54101" y="0"/>
                  </a:lnTo>
                  <a:close/>
                </a:path>
              </a:pathLst>
            </a:custGeom>
            <a:grpFill/>
          </p:spPr>
          <p:txBody>
            <a:bodyPr wrap="square" lIns="0" tIns="0" rIns="0" bIns="0" rtlCol="0"/>
            <a:lstStyle/>
            <a:p>
              <a:pPr defTabSz="2856951"/>
              <a:endParaRPr sz="3599" dirty="0">
                <a:solidFill>
                  <a:prstClr val="black"/>
                </a:solidFill>
                <a:latin typeface="Franklin Gothic Book"/>
                <a:ea typeface="Adobe 繁黑體 Std B"/>
              </a:endParaRPr>
            </a:p>
          </p:txBody>
        </p:sp>
        <p:sp>
          <p:nvSpPr>
            <p:cNvPr id="5" name="object 5"/>
            <p:cNvSpPr/>
            <p:nvPr/>
          </p:nvSpPr>
          <p:spPr>
            <a:xfrm>
              <a:off x="2592323" y="1237488"/>
              <a:ext cx="502920" cy="502920"/>
            </a:xfrm>
            <a:custGeom>
              <a:avLst/>
              <a:gdLst/>
              <a:ahLst/>
              <a:cxnLst/>
              <a:rect l="l" t="t" r="r" b="b"/>
              <a:pathLst>
                <a:path w="502919" h="502919">
                  <a:moveTo>
                    <a:pt x="502919" y="0"/>
                  </a:moveTo>
                  <a:lnTo>
                    <a:pt x="0" y="0"/>
                  </a:lnTo>
                  <a:lnTo>
                    <a:pt x="123951" y="123951"/>
                  </a:lnTo>
                  <a:lnTo>
                    <a:pt x="383539" y="123951"/>
                  </a:lnTo>
                  <a:lnTo>
                    <a:pt x="383539" y="383539"/>
                  </a:lnTo>
                  <a:lnTo>
                    <a:pt x="502919" y="502920"/>
                  </a:lnTo>
                  <a:lnTo>
                    <a:pt x="502919" y="0"/>
                  </a:lnTo>
                  <a:close/>
                </a:path>
              </a:pathLst>
            </a:custGeom>
            <a:grpFill/>
          </p:spPr>
          <p:txBody>
            <a:bodyPr wrap="square" lIns="0" tIns="0" rIns="0" bIns="0" rtlCol="0"/>
            <a:lstStyle/>
            <a:p>
              <a:pPr defTabSz="2856951"/>
              <a:endParaRPr sz="3599" dirty="0">
                <a:solidFill>
                  <a:prstClr val="black"/>
                </a:solidFill>
                <a:latin typeface="Franklin Gothic Book"/>
                <a:ea typeface="Adobe 繁黑體 Std B"/>
              </a:endParaRPr>
            </a:p>
          </p:txBody>
        </p:sp>
      </p:grpSp>
      <p:sp>
        <p:nvSpPr>
          <p:cNvPr id="6" name="object 6"/>
          <p:cNvSpPr txBox="1"/>
          <p:nvPr/>
        </p:nvSpPr>
        <p:spPr>
          <a:xfrm>
            <a:off x="383012" y="2095500"/>
            <a:ext cx="4385257" cy="516673"/>
          </a:xfrm>
          <a:prstGeom prst="rect">
            <a:avLst/>
          </a:prstGeom>
        </p:spPr>
        <p:txBody>
          <a:bodyPr vert="horz" wrap="square" lIns="0" tIns="24123" rIns="0" bIns="0" rtlCol="0">
            <a:spAutoFit/>
          </a:bodyPr>
          <a:lstStyle/>
          <a:p>
            <a:pPr marL="710951" indent="-685562" defTabSz="2856951">
              <a:spcBef>
                <a:spcPts val="191"/>
              </a:spcBef>
              <a:buFont typeface="Arial"/>
              <a:buChar char="•"/>
              <a:tabLst>
                <a:tab pos="710951" algn="l"/>
              </a:tabLst>
            </a:pPr>
            <a:r>
              <a:rPr lang="zh-TW" altLang="en-US" sz="3199" b="1" spc="-59" dirty="0">
                <a:solidFill>
                  <a:srgbClr val="FFFFFF"/>
                </a:solidFill>
                <a:latin typeface="Microsoft JhengHei"/>
                <a:ea typeface="Adobe 繁黑體 Std B"/>
                <a:cs typeface="Microsoft JhengHei"/>
              </a:rPr>
              <a:t>寄送</a:t>
            </a:r>
            <a:r>
              <a:rPr sz="3199" b="1" spc="-59" dirty="0" err="1">
                <a:solidFill>
                  <a:srgbClr val="FFFFFF"/>
                </a:solidFill>
                <a:latin typeface="Microsoft JhengHei"/>
                <a:ea typeface="Adobe 繁黑體 Std B"/>
                <a:cs typeface="Microsoft JhengHei"/>
              </a:rPr>
              <a:t>建立密碼通知信</a:t>
            </a:r>
            <a:endParaRPr sz="3199" dirty="0">
              <a:solidFill>
                <a:prstClr val="black"/>
              </a:solidFill>
              <a:latin typeface="Microsoft JhengHei"/>
              <a:ea typeface="Adobe 繁黑體 Std B"/>
              <a:cs typeface="Microsoft JhengHei"/>
            </a:endParaRPr>
          </a:p>
        </p:txBody>
      </p:sp>
      <p:sp>
        <p:nvSpPr>
          <p:cNvPr id="9" name="object 9"/>
          <p:cNvSpPr/>
          <p:nvPr/>
        </p:nvSpPr>
        <p:spPr>
          <a:xfrm>
            <a:off x="7702728" y="7018972"/>
            <a:ext cx="1442285" cy="426591"/>
          </a:xfrm>
          <a:custGeom>
            <a:avLst/>
            <a:gdLst/>
            <a:ahLst/>
            <a:cxnLst/>
            <a:rect l="l" t="t" r="r" b="b"/>
            <a:pathLst>
              <a:path w="721360" h="213360">
                <a:moveTo>
                  <a:pt x="685291" y="0"/>
                </a:moveTo>
                <a:lnTo>
                  <a:pt x="35560" y="0"/>
                </a:lnTo>
                <a:lnTo>
                  <a:pt x="21699" y="2788"/>
                </a:lnTo>
                <a:lnTo>
                  <a:pt x="10398" y="10398"/>
                </a:lnTo>
                <a:lnTo>
                  <a:pt x="2788" y="21699"/>
                </a:lnTo>
                <a:lnTo>
                  <a:pt x="0" y="35559"/>
                </a:lnTo>
                <a:lnTo>
                  <a:pt x="0" y="177799"/>
                </a:lnTo>
                <a:lnTo>
                  <a:pt x="2788" y="191660"/>
                </a:lnTo>
                <a:lnTo>
                  <a:pt x="10398" y="202961"/>
                </a:lnTo>
                <a:lnTo>
                  <a:pt x="21699" y="210571"/>
                </a:lnTo>
                <a:lnTo>
                  <a:pt x="35560" y="213359"/>
                </a:lnTo>
                <a:lnTo>
                  <a:pt x="685291" y="213359"/>
                </a:lnTo>
                <a:lnTo>
                  <a:pt x="699152" y="210571"/>
                </a:lnTo>
                <a:lnTo>
                  <a:pt x="710453" y="202961"/>
                </a:lnTo>
                <a:lnTo>
                  <a:pt x="718063" y="191660"/>
                </a:lnTo>
                <a:lnTo>
                  <a:pt x="720851" y="177799"/>
                </a:lnTo>
                <a:lnTo>
                  <a:pt x="720851" y="35559"/>
                </a:lnTo>
                <a:lnTo>
                  <a:pt x="718063" y="21699"/>
                </a:lnTo>
                <a:lnTo>
                  <a:pt x="710453" y="10398"/>
                </a:lnTo>
                <a:lnTo>
                  <a:pt x="699152" y="2788"/>
                </a:lnTo>
                <a:lnTo>
                  <a:pt x="685291" y="0"/>
                </a:lnTo>
                <a:close/>
              </a:path>
            </a:pathLst>
          </a:custGeom>
          <a:solidFill>
            <a:srgbClr val="EDEBE0"/>
          </a:solidFill>
        </p:spPr>
        <p:txBody>
          <a:bodyPr wrap="square" lIns="0" tIns="0" rIns="0" bIns="0" rtlCol="0"/>
          <a:lstStyle/>
          <a:p>
            <a:pPr defTabSz="2856951"/>
            <a:endParaRPr sz="3599" dirty="0">
              <a:solidFill>
                <a:prstClr val="black"/>
              </a:solidFill>
              <a:latin typeface="Franklin Gothic Book"/>
              <a:ea typeface="Adobe 繁黑體 Std B"/>
            </a:endParaRPr>
          </a:p>
        </p:txBody>
      </p:sp>
      <p:sp>
        <p:nvSpPr>
          <p:cNvPr id="10" name="object 10"/>
          <p:cNvSpPr txBox="1">
            <a:spLocks noGrp="1"/>
          </p:cNvSpPr>
          <p:nvPr>
            <p:ph type="title"/>
          </p:nvPr>
        </p:nvSpPr>
        <p:spPr>
          <a:xfrm>
            <a:off x="1087491" y="396407"/>
            <a:ext cx="3707282" cy="1133507"/>
          </a:xfrm>
          <a:prstGeom prst="rect">
            <a:avLst/>
          </a:prstGeom>
        </p:spPr>
        <p:txBody>
          <a:bodyPr vert="horz" wrap="square" lIns="0" tIns="25392" rIns="0" bIns="0" rtlCol="0">
            <a:spAutoFit/>
          </a:bodyPr>
          <a:lstStyle/>
          <a:p>
            <a:pPr marL="25392">
              <a:spcBef>
                <a:spcPts val="200"/>
              </a:spcBef>
            </a:pPr>
            <a:r>
              <a:rPr spc="-41" dirty="0"/>
              <a:t>帳號啟用</a:t>
            </a:r>
          </a:p>
        </p:txBody>
      </p:sp>
      <p:pic>
        <p:nvPicPr>
          <p:cNvPr id="11" name="圖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793184"/>
            <a:ext cx="11548532" cy="7007915"/>
          </a:xfrm>
          <a:prstGeom prst="rect">
            <a:avLst/>
          </a:prstGeom>
        </p:spPr>
      </p:pic>
      <p:sp>
        <p:nvSpPr>
          <p:cNvPr id="12" name="矩形 11"/>
          <p:cNvSpPr/>
          <p:nvPr/>
        </p:nvSpPr>
        <p:spPr>
          <a:xfrm>
            <a:off x="7543800" y="5905500"/>
            <a:ext cx="5715000" cy="381000"/>
          </a:xfrm>
          <a:prstGeom prst="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499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圖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877" y="2781300"/>
            <a:ext cx="11950366" cy="5982873"/>
          </a:xfrm>
          <a:prstGeom prst="rect">
            <a:avLst/>
          </a:prstGeom>
        </p:spPr>
      </p:pic>
      <p:grpSp>
        <p:nvGrpSpPr>
          <p:cNvPr id="2" name="object 2"/>
          <p:cNvGrpSpPr/>
          <p:nvPr/>
        </p:nvGrpSpPr>
        <p:grpSpPr>
          <a:xfrm>
            <a:off x="32084" y="0"/>
            <a:ext cx="5698041" cy="10287000"/>
            <a:chOff x="353568" y="1132332"/>
            <a:chExt cx="2849880" cy="3648710"/>
          </a:xfrm>
          <a:solidFill>
            <a:schemeClr val="accent3">
              <a:lumMod val="60000"/>
              <a:lumOff val="40000"/>
            </a:schemeClr>
          </a:solidFill>
        </p:grpSpPr>
        <p:sp>
          <p:nvSpPr>
            <p:cNvPr id="3" name="object 3"/>
            <p:cNvSpPr/>
            <p:nvPr/>
          </p:nvSpPr>
          <p:spPr>
            <a:xfrm>
              <a:off x="353568" y="1132332"/>
              <a:ext cx="2849880" cy="3648710"/>
            </a:xfrm>
            <a:custGeom>
              <a:avLst/>
              <a:gdLst/>
              <a:ahLst/>
              <a:cxnLst/>
              <a:rect l="l" t="t" r="r" b="b"/>
              <a:pathLst>
                <a:path w="2849880" h="3648710">
                  <a:moveTo>
                    <a:pt x="2736850" y="0"/>
                  </a:moveTo>
                  <a:lnTo>
                    <a:pt x="113080" y="0"/>
                  </a:lnTo>
                  <a:lnTo>
                    <a:pt x="69067" y="8891"/>
                  </a:lnTo>
                  <a:lnTo>
                    <a:pt x="33123" y="33131"/>
                  </a:lnTo>
                  <a:lnTo>
                    <a:pt x="8887" y="69062"/>
                  </a:lnTo>
                  <a:lnTo>
                    <a:pt x="0" y="113029"/>
                  </a:lnTo>
                  <a:lnTo>
                    <a:pt x="0" y="3535375"/>
                  </a:lnTo>
                  <a:lnTo>
                    <a:pt x="8887" y="3579388"/>
                  </a:lnTo>
                  <a:lnTo>
                    <a:pt x="33123" y="3615332"/>
                  </a:lnTo>
                  <a:lnTo>
                    <a:pt x="69067" y="3639568"/>
                  </a:lnTo>
                  <a:lnTo>
                    <a:pt x="113080" y="3648455"/>
                  </a:lnTo>
                  <a:lnTo>
                    <a:pt x="2736850" y="3648455"/>
                  </a:lnTo>
                  <a:lnTo>
                    <a:pt x="2780817" y="3639568"/>
                  </a:lnTo>
                  <a:lnTo>
                    <a:pt x="2816748" y="3615332"/>
                  </a:lnTo>
                  <a:lnTo>
                    <a:pt x="2840988" y="3579388"/>
                  </a:lnTo>
                  <a:lnTo>
                    <a:pt x="2849880" y="3535375"/>
                  </a:lnTo>
                  <a:lnTo>
                    <a:pt x="2849880" y="113029"/>
                  </a:lnTo>
                  <a:lnTo>
                    <a:pt x="2840988" y="69062"/>
                  </a:lnTo>
                  <a:lnTo>
                    <a:pt x="2816748" y="33131"/>
                  </a:lnTo>
                  <a:lnTo>
                    <a:pt x="2780817" y="8891"/>
                  </a:lnTo>
                  <a:lnTo>
                    <a:pt x="2736850" y="0"/>
                  </a:lnTo>
                  <a:close/>
                </a:path>
              </a:pathLst>
            </a:custGeom>
            <a:grpFill/>
          </p:spPr>
          <p:txBody>
            <a:bodyPr wrap="square" lIns="0" tIns="0" rIns="0" bIns="0" rtlCol="0"/>
            <a:lstStyle/>
            <a:p>
              <a:pPr defTabSz="2856951"/>
              <a:endParaRPr sz="3599" dirty="0">
                <a:solidFill>
                  <a:prstClr val="black"/>
                </a:solidFill>
                <a:latin typeface="Franklin Gothic Book"/>
                <a:ea typeface="Adobe 繁黑體 Std B"/>
              </a:endParaRPr>
            </a:p>
          </p:txBody>
        </p:sp>
        <p:sp>
          <p:nvSpPr>
            <p:cNvPr id="4" name="object 4"/>
            <p:cNvSpPr/>
            <p:nvPr/>
          </p:nvSpPr>
          <p:spPr>
            <a:xfrm>
              <a:off x="531876" y="1347216"/>
              <a:ext cx="108585" cy="3240405"/>
            </a:xfrm>
            <a:custGeom>
              <a:avLst/>
              <a:gdLst/>
              <a:ahLst/>
              <a:cxnLst/>
              <a:rect l="l" t="t" r="r" b="b"/>
              <a:pathLst>
                <a:path w="108584" h="3240404">
                  <a:moveTo>
                    <a:pt x="54101" y="0"/>
                  </a:moveTo>
                  <a:lnTo>
                    <a:pt x="33041" y="4256"/>
                  </a:lnTo>
                  <a:lnTo>
                    <a:pt x="15844" y="15859"/>
                  </a:lnTo>
                  <a:lnTo>
                    <a:pt x="4251" y="33057"/>
                  </a:lnTo>
                  <a:lnTo>
                    <a:pt x="0" y="54101"/>
                  </a:lnTo>
                  <a:lnTo>
                    <a:pt x="0" y="3185922"/>
                  </a:lnTo>
                  <a:lnTo>
                    <a:pt x="4251" y="3206982"/>
                  </a:lnTo>
                  <a:lnTo>
                    <a:pt x="15844" y="3224179"/>
                  </a:lnTo>
                  <a:lnTo>
                    <a:pt x="33041" y="3235772"/>
                  </a:lnTo>
                  <a:lnTo>
                    <a:pt x="54101" y="3240024"/>
                  </a:lnTo>
                  <a:lnTo>
                    <a:pt x="75162" y="3235772"/>
                  </a:lnTo>
                  <a:lnTo>
                    <a:pt x="92359" y="3224179"/>
                  </a:lnTo>
                  <a:lnTo>
                    <a:pt x="103952" y="3206982"/>
                  </a:lnTo>
                  <a:lnTo>
                    <a:pt x="108203" y="3185922"/>
                  </a:lnTo>
                  <a:lnTo>
                    <a:pt x="108203" y="54101"/>
                  </a:lnTo>
                  <a:lnTo>
                    <a:pt x="103952" y="33057"/>
                  </a:lnTo>
                  <a:lnTo>
                    <a:pt x="92359" y="15859"/>
                  </a:lnTo>
                  <a:lnTo>
                    <a:pt x="75162" y="4256"/>
                  </a:lnTo>
                  <a:lnTo>
                    <a:pt x="54101" y="0"/>
                  </a:lnTo>
                  <a:close/>
                </a:path>
              </a:pathLst>
            </a:custGeom>
            <a:grpFill/>
          </p:spPr>
          <p:txBody>
            <a:bodyPr wrap="square" lIns="0" tIns="0" rIns="0" bIns="0" rtlCol="0"/>
            <a:lstStyle/>
            <a:p>
              <a:pPr defTabSz="2856951"/>
              <a:endParaRPr sz="3599" dirty="0">
                <a:solidFill>
                  <a:prstClr val="black"/>
                </a:solidFill>
                <a:latin typeface="Franklin Gothic Book"/>
                <a:ea typeface="Adobe 繁黑體 Std B"/>
              </a:endParaRPr>
            </a:p>
          </p:txBody>
        </p:sp>
        <p:sp>
          <p:nvSpPr>
            <p:cNvPr id="5" name="object 5"/>
            <p:cNvSpPr/>
            <p:nvPr/>
          </p:nvSpPr>
          <p:spPr>
            <a:xfrm>
              <a:off x="2592323" y="1237488"/>
              <a:ext cx="502920" cy="502920"/>
            </a:xfrm>
            <a:custGeom>
              <a:avLst/>
              <a:gdLst/>
              <a:ahLst/>
              <a:cxnLst/>
              <a:rect l="l" t="t" r="r" b="b"/>
              <a:pathLst>
                <a:path w="502919" h="502919">
                  <a:moveTo>
                    <a:pt x="502919" y="0"/>
                  </a:moveTo>
                  <a:lnTo>
                    <a:pt x="0" y="0"/>
                  </a:lnTo>
                  <a:lnTo>
                    <a:pt x="123951" y="123951"/>
                  </a:lnTo>
                  <a:lnTo>
                    <a:pt x="383539" y="123951"/>
                  </a:lnTo>
                  <a:lnTo>
                    <a:pt x="383539" y="383539"/>
                  </a:lnTo>
                  <a:lnTo>
                    <a:pt x="502919" y="502920"/>
                  </a:lnTo>
                  <a:lnTo>
                    <a:pt x="502919" y="0"/>
                  </a:lnTo>
                  <a:close/>
                </a:path>
              </a:pathLst>
            </a:custGeom>
            <a:grpFill/>
          </p:spPr>
          <p:txBody>
            <a:bodyPr wrap="square" lIns="0" tIns="0" rIns="0" bIns="0" rtlCol="0"/>
            <a:lstStyle/>
            <a:p>
              <a:pPr defTabSz="2856951"/>
              <a:endParaRPr sz="3599" dirty="0">
                <a:solidFill>
                  <a:prstClr val="black"/>
                </a:solidFill>
                <a:latin typeface="Franklin Gothic Book"/>
                <a:ea typeface="Adobe 繁黑體 Std B"/>
              </a:endParaRPr>
            </a:p>
          </p:txBody>
        </p:sp>
      </p:grpSp>
      <p:sp>
        <p:nvSpPr>
          <p:cNvPr id="6" name="object 6"/>
          <p:cNvSpPr txBox="1">
            <a:spLocks noGrp="1"/>
          </p:cNvSpPr>
          <p:nvPr>
            <p:ph type="title"/>
          </p:nvPr>
        </p:nvSpPr>
        <p:spPr>
          <a:xfrm>
            <a:off x="930121" y="653525"/>
            <a:ext cx="3707282" cy="1133507"/>
          </a:xfrm>
          <a:prstGeom prst="rect">
            <a:avLst/>
          </a:prstGeom>
        </p:spPr>
        <p:txBody>
          <a:bodyPr vert="horz" wrap="square" lIns="0" tIns="25392" rIns="0" bIns="0" rtlCol="0">
            <a:spAutoFit/>
          </a:bodyPr>
          <a:lstStyle/>
          <a:p>
            <a:pPr marL="25392">
              <a:spcBef>
                <a:spcPts val="200"/>
              </a:spcBef>
            </a:pPr>
            <a:r>
              <a:rPr spc="-41" dirty="0" err="1"/>
              <a:t>帳號啟用</a:t>
            </a:r>
            <a:endParaRPr spc="-41" dirty="0"/>
          </a:p>
        </p:txBody>
      </p:sp>
      <p:sp>
        <p:nvSpPr>
          <p:cNvPr id="7" name="object 7"/>
          <p:cNvSpPr txBox="1"/>
          <p:nvPr/>
        </p:nvSpPr>
        <p:spPr>
          <a:xfrm>
            <a:off x="465060" y="2264473"/>
            <a:ext cx="4385257" cy="1701484"/>
          </a:xfrm>
          <a:prstGeom prst="rect">
            <a:avLst/>
          </a:prstGeom>
        </p:spPr>
        <p:txBody>
          <a:bodyPr vert="horz" wrap="square" lIns="0" tIns="24123" rIns="0" bIns="0" rtlCol="0">
            <a:spAutoFit/>
          </a:bodyPr>
          <a:lstStyle/>
          <a:p>
            <a:pPr marL="710951" indent="-685562" defTabSz="2856951">
              <a:spcBef>
                <a:spcPts val="191"/>
              </a:spcBef>
              <a:buFont typeface="Arial"/>
              <a:buChar char="•"/>
              <a:tabLst>
                <a:tab pos="710951" algn="l"/>
              </a:tabLst>
            </a:pPr>
            <a:r>
              <a:rPr sz="3199" b="1" spc="-59" dirty="0">
                <a:solidFill>
                  <a:srgbClr val="FFFFFF"/>
                </a:solidFill>
                <a:latin typeface="Microsoft JhengHei"/>
                <a:ea typeface="Adobe 繁黑體 Std B"/>
                <a:cs typeface="Microsoft JhengHei"/>
              </a:rPr>
              <a:t>收到建立密碼通知信</a:t>
            </a:r>
            <a:endParaRPr sz="3199" dirty="0">
              <a:solidFill>
                <a:prstClr val="black"/>
              </a:solidFill>
              <a:latin typeface="Microsoft JhengHei"/>
              <a:ea typeface="Adobe 繁黑體 Std B"/>
              <a:cs typeface="Microsoft JhengHei"/>
            </a:endParaRPr>
          </a:p>
          <a:p>
            <a:pPr marL="710951" indent="-685562" defTabSz="2856951">
              <a:spcBef>
                <a:spcPts val="5377"/>
              </a:spcBef>
              <a:buFont typeface="Arial"/>
              <a:buChar char="•"/>
              <a:tabLst>
                <a:tab pos="710951" algn="l"/>
              </a:tabLst>
            </a:pPr>
            <a:r>
              <a:rPr sz="3199" b="1" spc="-69" dirty="0">
                <a:solidFill>
                  <a:srgbClr val="FFFFFF"/>
                </a:solidFill>
                <a:latin typeface="Microsoft JhengHei"/>
                <a:ea typeface="Adobe 繁黑體 Std B"/>
                <a:cs typeface="Microsoft JhengHei"/>
              </a:rPr>
              <a:t>點擊連結建立密碼</a:t>
            </a:r>
            <a:endParaRPr sz="3199" dirty="0">
              <a:solidFill>
                <a:prstClr val="black"/>
              </a:solidFill>
              <a:latin typeface="Microsoft JhengHei"/>
              <a:ea typeface="Adobe 繁黑體 Std B"/>
              <a:cs typeface="Microsoft JhengHei"/>
            </a:endParaRPr>
          </a:p>
        </p:txBody>
      </p:sp>
      <p:sp>
        <p:nvSpPr>
          <p:cNvPr id="12" name="object 12"/>
          <p:cNvSpPr txBox="1"/>
          <p:nvPr/>
        </p:nvSpPr>
        <p:spPr>
          <a:xfrm>
            <a:off x="14409096" y="7655178"/>
            <a:ext cx="3615871" cy="846377"/>
          </a:xfrm>
          <a:prstGeom prst="rect">
            <a:avLst/>
          </a:prstGeom>
          <a:solidFill>
            <a:srgbClr val="FF0000"/>
          </a:solidFill>
        </p:spPr>
        <p:txBody>
          <a:bodyPr vert="horz" wrap="square" lIns="0" tIns="25392" rIns="0" bIns="0" rtlCol="0">
            <a:spAutoFit/>
          </a:bodyPr>
          <a:lstStyle/>
          <a:p>
            <a:pPr marL="25392" defTabSz="2856951">
              <a:lnSpc>
                <a:spcPts val="3190"/>
              </a:lnSpc>
              <a:spcBef>
                <a:spcPts val="200"/>
              </a:spcBef>
            </a:pPr>
            <a:r>
              <a:rPr sz="2799" b="1" dirty="0">
                <a:solidFill>
                  <a:schemeClr val="bg1"/>
                </a:solidFill>
                <a:latin typeface="Microsoft JhengHei"/>
                <a:ea typeface="Adobe 繁黑體 Std B"/>
                <a:cs typeface="Microsoft JhengHei"/>
              </a:rPr>
              <a:t>若連結過期</a:t>
            </a:r>
            <a:r>
              <a:rPr sz="2799" b="1" spc="-100" dirty="0">
                <a:solidFill>
                  <a:schemeClr val="bg1"/>
                </a:solidFill>
                <a:latin typeface="Microsoft JhengHei"/>
                <a:ea typeface="Adobe 繁黑體 Std B"/>
                <a:cs typeface="Microsoft JhengHei"/>
              </a:rPr>
              <a:t>，</a:t>
            </a:r>
            <a:endParaRPr sz="2799" dirty="0">
              <a:solidFill>
                <a:schemeClr val="bg1"/>
              </a:solidFill>
              <a:latin typeface="Microsoft JhengHei"/>
              <a:ea typeface="Adobe 繁黑體 Std B"/>
              <a:cs typeface="Microsoft JhengHei"/>
            </a:endParaRPr>
          </a:p>
          <a:p>
            <a:pPr marL="25392" defTabSz="2856951">
              <a:lnSpc>
                <a:spcPts val="3190"/>
              </a:lnSpc>
            </a:pPr>
            <a:r>
              <a:rPr sz="2799" b="1" spc="-9" dirty="0">
                <a:solidFill>
                  <a:schemeClr val="bg1"/>
                </a:solidFill>
                <a:latin typeface="Microsoft JhengHei"/>
                <a:ea typeface="Adobe 繁黑體 Std B"/>
                <a:cs typeface="Microsoft JhengHei"/>
              </a:rPr>
              <a:t>點此處系統會重新發信</a:t>
            </a:r>
            <a:endParaRPr sz="2799" dirty="0">
              <a:solidFill>
                <a:schemeClr val="bg1"/>
              </a:solidFill>
              <a:latin typeface="Microsoft JhengHei"/>
              <a:ea typeface="Adobe 繁黑體 Std B"/>
              <a:cs typeface="Microsoft JhengHei"/>
            </a:endParaRPr>
          </a:p>
        </p:txBody>
      </p:sp>
      <p:sp>
        <p:nvSpPr>
          <p:cNvPr id="13" name="object 13"/>
          <p:cNvSpPr txBox="1"/>
          <p:nvPr/>
        </p:nvSpPr>
        <p:spPr>
          <a:xfrm>
            <a:off x="12923644" y="3909212"/>
            <a:ext cx="3293387" cy="516673"/>
          </a:xfrm>
          <a:prstGeom prst="rect">
            <a:avLst/>
          </a:prstGeom>
          <a:solidFill>
            <a:srgbClr val="FF0000"/>
          </a:solidFill>
        </p:spPr>
        <p:txBody>
          <a:bodyPr vert="horz" wrap="square" lIns="0" tIns="24123" rIns="0" bIns="0" rtlCol="0">
            <a:spAutoFit/>
          </a:bodyPr>
          <a:lstStyle/>
          <a:p>
            <a:pPr marL="25392" defTabSz="2856951">
              <a:spcBef>
                <a:spcPts val="191"/>
              </a:spcBef>
            </a:pPr>
            <a:r>
              <a:rPr sz="3199" spc="-69" dirty="0">
                <a:solidFill>
                  <a:schemeClr val="bg1"/>
                </a:solidFill>
                <a:latin typeface="Microsoft JhengHei"/>
                <a:ea typeface="Adobe 繁黑體 Std B"/>
                <a:cs typeface="Microsoft JhengHei"/>
              </a:rPr>
              <a:t>點此連結設立密碼</a:t>
            </a:r>
            <a:endParaRPr sz="3199" dirty="0">
              <a:solidFill>
                <a:schemeClr val="bg1"/>
              </a:solidFill>
              <a:latin typeface="Microsoft JhengHei"/>
              <a:ea typeface="Adobe 繁黑體 Std B"/>
              <a:cs typeface="Microsoft JhengHei"/>
            </a:endParaRPr>
          </a:p>
        </p:txBody>
      </p:sp>
      <p:sp>
        <p:nvSpPr>
          <p:cNvPr id="15" name="文字方塊 14"/>
          <p:cNvSpPr txBox="1"/>
          <p:nvPr/>
        </p:nvSpPr>
        <p:spPr>
          <a:xfrm>
            <a:off x="6959043" y="398073"/>
            <a:ext cx="2693452" cy="830997"/>
          </a:xfrm>
          <a:prstGeom prst="rect">
            <a:avLst/>
          </a:prstGeom>
          <a:solidFill>
            <a:srgbClr val="FFFF00"/>
          </a:solidFill>
        </p:spPr>
        <p:txBody>
          <a:bodyPr wrap="square" rtlCol="0">
            <a:spAutoFit/>
          </a:bodyPr>
          <a:lstStyle/>
          <a:p>
            <a:pPr algn="ctr"/>
            <a:r>
              <a:rPr lang="zh-TW" altLang="en-US" sz="4800" b="1" dirty="0">
                <a:latin typeface="微軟正黑體" panose="020B0604030504040204" pitchFamily="34" charset="-120"/>
                <a:ea typeface="微軟正黑體" panose="020B0604030504040204" pitchFamily="34" charset="-120"/>
              </a:rPr>
              <a:t>第二封信</a:t>
            </a:r>
          </a:p>
        </p:txBody>
      </p:sp>
      <p:sp>
        <p:nvSpPr>
          <p:cNvPr id="16" name="object 14"/>
          <p:cNvSpPr txBox="1"/>
          <p:nvPr/>
        </p:nvSpPr>
        <p:spPr>
          <a:xfrm>
            <a:off x="6959043" y="1237398"/>
            <a:ext cx="11125200" cy="634764"/>
          </a:xfrm>
          <a:prstGeom prst="rect">
            <a:avLst/>
          </a:prstGeom>
          <a:solidFill>
            <a:srgbClr val="006FC0"/>
          </a:solidFill>
        </p:spPr>
        <p:txBody>
          <a:bodyPr vert="horz" wrap="square" lIns="0" tIns="79985" rIns="0" bIns="0" rtlCol="0">
            <a:spAutoFit/>
          </a:bodyPr>
          <a:lstStyle/>
          <a:p>
            <a:pPr marL="185355">
              <a:spcBef>
                <a:spcPts val="631"/>
              </a:spcBef>
            </a:pPr>
            <a:r>
              <a:rPr sz="3600" b="1" dirty="0" err="1">
                <a:solidFill>
                  <a:srgbClr val="FFFFFF"/>
                </a:solidFill>
                <a:latin typeface="Microsoft JhengHei"/>
                <a:cs typeface="Microsoft JhengHei"/>
              </a:rPr>
              <a:t>信件主旨</a:t>
            </a:r>
            <a:r>
              <a:rPr sz="3600" b="1" dirty="0">
                <a:solidFill>
                  <a:srgbClr val="FFFFFF"/>
                </a:solidFill>
                <a:latin typeface="Microsoft JhengHei"/>
                <a:cs typeface="Microsoft JhengHei"/>
              </a:rPr>
              <a:t>：</a:t>
            </a:r>
            <a:r>
              <a:rPr lang="zh-TW" altLang="en-US" sz="3600" b="1" dirty="0">
                <a:solidFill>
                  <a:srgbClr val="FFFFFF"/>
                </a:solidFill>
                <a:latin typeface="Microsoft JhengHei"/>
                <a:cs typeface="Microsoft JhengHei"/>
              </a:rPr>
              <a:t>創建你的</a:t>
            </a:r>
            <a:r>
              <a:rPr lang="en-US" altLang="zh-TW" sz="3600" b="1" dirty="0" err="1">
                <a:solidFill>
                  <a:srgbClr val="FFFFFF"/>
                </a:solidFill>
                <a:latin typeface="Microsoft JhengHei"/>
                <a:cs typeface="Microsoft JhengHei"/>
              </a:rPr>
              <a:t>Turnitin</a:t>
            </a:r>
            <a:r>
              <a:rPr lang="zh-TW" altLang="en-US" sz="3600" b="1" dirty="0">
                <a:solidFill>
                  <a:srgbClr val="FFFFFF"/>
                </a:solidFill>
                <a:latin typeface="Microsoft JhengHei"/>
                <a:cs typeface="Microsoft JhengHei"/>
              </a:rPr>
              <a:t>密碼</a:t>
            </a:r>
            <a:endParaRPr sz="3600" dirty="0">
              <a:latin typeface="Microsoft JhengHei"/>
              <a:cs typeface="Microsoft JhengHei"/>
            </a:endParaRPr>
          </a:p>
        </p:txBody>
      </p:sp>
      <p:sp>
        <p:nvSpPr>
          <p:cNvPr id="20" name="矩形 19"/>
          <p:cNvSpPr/>
          <p:nvPr/>
        </p:nvSpPr>
        <p:spPr>
          <a:xfrm>
            <a:off x="7367390" y="3965957"/>
            <a:ext cx="1295400" cy="533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校</a:t>
            </a:r>
            <a:r>
              <a:rPr lang="zh-TW" altLang="en-US" dirty="0">
                <a:solidFill>
                  <a:schemeClr val="tx1"/>
                </a:solidFill>
                <a:latin typeface="微軟正黑體" panose="020B0604030504040204" pitchFamily="34" charset="-120"/>
                <a:ea typeface="微軟正黑體" panose="020B0604030504040204" pitchFamily="34" charset="-120"/>
              </a:rPr>
              <a:t>小夏  蓋</a:t>
            </a:r>
            <a:endParaRPr lang="zh-TW" altLang="en-US" dirty="0"/>
          </a:p>
        </p:txBody>
      </p:sp>
      <p:cxnSp>
        <p:nvCxnSpPr>
          <p:cNvPr id="22" name="直線單箭頭接點 21"/>
          <p:cNvCxnSpPr/>
          <p:nvPr/>
        </p:nvCxnSpPr>
        <p:spPr>
          <a:xfrm flipV="1">
            <a:off x="11430000" y="4232656"/>
            <a:ext cx="1493644" cy="4536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a:off x="14409096" y="6819900"/>
            <a:ext cx="161241" cy="8352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21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2" name="object 2"/>
          <p:cNvGrpSpPr/>
          <p:nvPr/>
        </p:nvGrpSpPr>
        <p:grpSpPr>
          <a:xfrm>
            <a:off x="68478" y="29475"/>
            <a:ext cx="5698041" cy="10255972"/>
            <a:chOff x="353568" y="1132332"/>
            <a:chExt cx="2849880" cy="3648710"/>
          </a:xfrm>
          <a:solidFill>
            <a:schemeClr val="accent3">
              <a:lumMod val="60000"/>
              <a:lumOff val="40000"/>
            </a:schemeClr>
          </a:solidFill>
        </p:grpSpPr>
        <p:sp>
          <p:nvSpPr>
            <p:cNvPr id="3" name="object 3"/>
            <p:cNvSpPr/>
            <p:nvPr/>
          </p:nvSpPr>
          <p:spPr>
            <a:xfrm>
              <a:off x="353568" y="1132332"/>
              <a:ext cx="2849880" cy="3648710"/>
            </a:xfrm>
            <a:custGeom>
              <a:avLst/>
              <a:gdLst/>
              <a:ahLst/>
              <a:cxnLst/>
              <a:rect l="l" t="t" r="r" b="b"/>
              <a:pathLst>
                <a:path w="2849880" h="3648710">
                  <a:moveTo>
                    <a:pt x="2736850" y="0"/>
                  </a:moveTo>
                  <a:lnTo>
                    <a:pt x="113080" y="0"/>
                  </a:lnTo>
                  <a:lnTo>
                    <a:pt x="69067" y="8891"/>
                  </a:lnTo>
                  <a:lnTo>
                    <a:pt x="33123" y="33131"/>
                  </a:lnTo>
                  <a:lnTo>
                    <a:pt x="8887" y="69062"/>
                  </a:lnTo>
                  <a:lnTo>
                    <a:pt x="0" y="113029"/>
                  </a:lnTo>
                  <a:lnTo>
                    <a:pt x="0" y="3535375"/>
                  </a:lnTo>
                  <a:lnTo>
                    <a:pt x="8887" y="3579388"/>
                  </a:lnTo>
                  <a:lnTo>
                    <a:pt x="33123" y="3615332"/>
                  </a:lnTo>
                  <a:lnTo>
                    <a:pt x="69067" y="3639568"/>
                  </a:lnTo>
                  <a:lnTo>
                    <a:pt x="113080" y="3648455"/>
                  </a:lnTo>
                  <a:lnTo>
                    <a:pt x="2736850" y="3648455"/>
                  </a:lnTo>
                  <a:lnTo>
                    <a:pt x="2780817" y="3639568"/>
                  </a:lnTo>
                  <a:lnTo>
                    <a:pt x="2816748" y="3615332"/>
                  </a:lnTo>
                  <a:lnTo>
                    <a:pt x="2840988" y="3579388"/>
                  </a:lnTo>
                  <a:lnTo>
                    <a:pt x="2849880" y="3535375"/>
                  </a:lnTo>
                  <a:lnTo>
                    <a:pt x="2849880" y="113029"/>
                  </a:lnTo>
                  <a:lnTo>
                    <a:pt x="2840988" y="69062"/>
                  </a:lnTo>
                  <a:lnTo>
                    <a:pt x="2816748" y="33131"/>
                  </a:lnTo>
                  <a:lnTo>
                    <a:pt x="2780817" y="8891"/>
                  </a:lnTo>
                  <a:lnTo>
                    <a:pt x="2736850" y="0"/>
                  </a:lnTo>
                  <a:close/>
                </a:path>
              </a:pathLst>
            </a:custGeom>
            <a:grpFill/>
          </p:spPr>
          <p:txBody>
            <a:bodyPr wrap="square" lIns="0" tIns="0" rIns="0" bIns="0" rtlCol="0"/>
            <a:lstStyle/>
            <a:p>
              <a:pPr defTabSz="2856951"/>
              <a:endParaRPr sz="3599" dirty="0">
                <a:solidFill>
                  <a:prstClr val="black"/>
                </a:solidFill>
                <a:latin typeface="Franklin Gothic Book"/>
                <a:ea typeface="Adobe 繁黑體 Std B"/>
              </a:endParaRPr>
            </a:p>
          </p:txBody>
        </p:sp>
        <p:sp>
          <p:nvSpPr>
            <p:cNvPr id="4" name="object 4"/>
            <p:cNvSpPr/>
            <p:nvPr/>
          </p:nvSpPr>
          <p:spPr>
            <a:xfrm>
              <a:off x="531876" y="1347216"/>
              <a:ext cx="108585" cy="3240405"/>
            </a:xfrm>
            <a:custGeom>
              <a:avLst/>
              <a:gdLst/>
              <a:ahLst/>
              <a:cxnLst/>
              <a:rect l="l" t="t" r="r" b="b"/>
              <a:pathLst>
                <a:path w="108584" h="3240404">
                  <a:moveTo>
                    <a:pt x="54101" y="0"/>
                  </a:moveTo>
                  <a:lnTo>
                    <a:pt x="33041" y="4256"/>
                  </a:lnTo>
                  <a:lnTo>
                    <a:pt x="15844" y="15859"/>
                  </a:lnTo>
                  <a:lnTo>
                    <a:pt x="4251" y="33057"/>
                  </a:lnTo>
                  <a:lnTo>
                    <a:pt x="0" y="54101"/>
                  </a:lnTo>
                  <a:lnTo>
                    <a:pt x="0" y="3185922"/>
                  </a:lnTo>
                  <a:lnTo>
                    <a:pt x="4251" y="3206982"/>
                  </a:lnTo>
                  <a:lnTo>
                    <a:pt x="15844" y="3224179"/>
                  </a:lnTo>
                  <a:lnTo>
                    <a:pt x="33041" y="3235772"/>
                  </a:lnTo>
                  <a:lnTo>
                    <a:pt x="54101" y="3240024"/>
                  </a:lnTo>
                  <a:lnTo>
                    <a:pt x="75162" y="3235772"/>
                  </a:lnTo>
                  <a:lnTo>
                    <a:pt x="92359" y="3224179"/>
                  </a:lnTo>
                  <a:lnTo>
                    <a:pt x="103952" y="3206982"/>
                  </a:lnTo>
                  <a:lnTo>
                    <a:pt x="108203" y="3185922"/>
                  </a:lnTo>
                  <a:lnTo>
                    <a:pt x="108203" y="54101"/>
                  </a:lnTo>
                  <a:lnTo>
                    <a:pt x="103952" y="33057"/>
                  </a:lnTo>
                  <a:lnTo>
                    <a:pt x="92359" y="15859"/>
                  </a:lnTo>
                  <a:lnTo>
                    <a:pt x="75162" y="4256"/>
                  </a:lnTo>
                  <a:lnTo>
                    <a:pt x="54101" y="0"/>
                  </a:lnTo>
                  <a:close/>
                </a:path>
              </a:pathLst>
            </a:custGeom>
            <a:grpFill/>
          </p:spPr>
          <p:txBody>
            <a:bodyPr wrap="square" lIns="0" tIns="0" rIns="0" bIns="0" rtlCol="0"/>
            <a:lstStyle/>
            <a:p>
              <a:pPr defTabSz="2856951"/>
              <a:endParaRPr sz="3599" dirty="0">
                <a:solidFill>
                  <a:prstClr val="black"/>
                </a:solidFill>
                <a:latin typeface="Franklin Gothic Book"/>
                <a:ea typeface="Adobe 繁黑體 Std B"/>
              </a:endParaRPr>
            </a:p>
          </p:txBody>
        </p:sp>
        <p:sp>
          <p:nvSpPr>
            <p:cNvPr id="5" name="object 5"/>
            <p:cNvSpPr/>
            <p:nvPr/>
          </p:nvSpPr>
          <p:spPr>
            <a:xfrm>
              <a:off x="2592323" y="1237488"/>
              <a:ext cx="502920" cy="502920"/>
            </a:xfrm>
            <a:custGeom>
              <a:avLst/>
              <a:gdLst/>
              <a:ahLst/>
              <a:cxnLst/>
              <a:rect l="l" t="t" r="r" b="b"/>
              <a:pathLst>
                <a:path w="502919" h="502919">
                  <a:moveTo>
                    <a:pt x="502919" y="0"/>
                  </a:moveTo>
                  <a:lnTo>
                    <a:pt x="0" y="0"/>
                  </a:lnTo>
                  <a:lnTo>
                    <a:pt x="123951" y="123951"/>
                  </a:lnTo>
                  <a:lnTo>
                    <a:pt x="383539" y="123951"/>
                  </a:lnTo>
                  <a:lnTo>
                    <a:pt x="383539" y="383539"/>
                  </a:lnTo>
                  <a:lnTo>
                    <a:pt x="502919" y="502920"/>
                  </a:lnTo>
                  <a:lnTo>
                    <a:pt x="502919" y="0"/>
                  </a:lnTo>
                  <a:close/>
                </a:path>
              </a:pathLst>
            </a:custGeom>
            <a:grpFill/>
          </p:spPr>
          <p:txBody>
            <a:bodyPr wrap="square" lIns="0" tIns="0" rIns="0" bIns="0" rtlCol="0"/>
            <a:lstStyle/>
            <a:p>
              <a:pPr defTabSz="2856951"/>
              <a:endParaRPr sz="3599" dirty="0">
                <a:solidFill>
                  <a:prstClr val="black"/>
                </a:solidFill>
                <a:latin typeface="Franklin Gothic Book"/>
                <a:ea typeface="Adobe 繁黑體 Std B"/>
              </a:endParaRPr>
            </a:p>
          </p:txBody>
        </p:sp>
      </p:grpSp>
      <p:sp>
        <p:nvSpPr>
          <p:cNvPr id="6" name="object 6"/>
          <p:cNvSpPr txBox="1"/>
          <p:nvPr/>
        </p:nvSpPr>
        <p:spPr>
          <a:xfrm>
            <a:off x="1063857" y="604876"/>
            <a:ext cx="3707282" cy="1133507"/>
          </a:xfrm>
          <a:prstGeom prst="rect">
            <a:avLst/>
          </a:prstGeom>
        </p:spPr>
        <p:txBody>
          <a:bodyPr vert="horz" wrap="square" lIns="0" tIns="25392" rIns="0" bIns="0" rtlCol="0">
            <a:spAutoFit/>
          </a:bodyPr>
          <a:lstStyle/>
          <a:p>
            <a:pPr marL="25392" defTabSz="2856951">
              <a:spcBef>
                <a:spcPts val="200"/>
              </a:spcBef>
            </a:pPr>
            <a:r>
              <a:rPr sz="7199" b="1" spc="-31" dirty="0">
                <a:solidFill>
                  <a:srgbClr val="404040"/>
                </a:solidFill>
                <a:latin typeface="Microsoft JhengHei"/>
                <a:ea typeface="Adobe 繁黑體 Std B"/>
                <a:cs typeface="Microsoft JhengHei"/>
              </a:rPr>
              <a:t>帳號啟用</a:t>
            </a:r>
            <a:endParaRPr sz="7199" dirty="0">
              <a:solidFill>
                <a:prstClr val="black"/>
              </a:solidFill>
              <a:latin typeface="Microsoft JhengHei"/>
              <a:ea typeface="Adobe 繁黑體 Std B"/>
              <a:cs typeface="Microsoft JhengHei"/>
            </a:endParaRPr>
          </a:p>
        </p:txBody>
      </p:sp>
      <p:sp>
        <p:nvSpPr>
          <p:cNvPr id="22" name="object 7"/>
          <p:cNvSpPr txBox="1"/>
          <p:nvPr/>
        </p:nvSpPr>
        <p:spPr>
          <a:xfrm>
            <a:off x="465060" y="2264473"/>
            <a:ext cx="4385257" cy="1701484"/>
          </a:xfrm>
          <a:prstGeom prst="rect">
            <a:avLst/>
          </a:prstGeom>
        </p:spPr>
        <p:txBody>
          <a:bodyPr vert="horz" wrap="square" lIns="0" tIns="24123" rIns="0" bIns="0" rtlCol="0">
            <a:spAutoFit/>
          </a:bodyPr>
          <a:lstStyle/>
          <a:p>
            <a:pPr marL="710951" indent="-685562" defTabSz="2856951">
              <a:spcBef>
                <a:spcPts val="191"/>
              </a:spcBef>
              <a:buFont typeface="Arial"/>
              <a:buChar char="•"/>
              <a:tabLst>
                <a:tab pos="710951" algn="l"/>
              </a:tabLst>
            </a:pPr>
            <a:r>
              <a:rPr sz="3199" b="1" spc="-59" dirty="0" err="1">
                <a:solidFill>
                  <a:srgbClr val="FFFFFF"/>
                </a:solidFill>
                <a:latin typeface="Microsoft JhengHei"/>
                <a:ea typeface="Adobe 繁黑體 Std B"/>
                <a:cs typeface="Microsoft JhengHei"/>
              </a:rPr>
              <a:t>建立密碼</a:t>
            </a:r>
            <a:endParaRPr sz="3199" dirty="0">
              <a:solidFill>
                <a:prstClr val="black"/>
              </a:solidFill>
              <a:latin typeface="Microsoft JhengHei"/>
              <a:ea typeface="Adobe 繁黑體 Std B"/>
              <a:cs typeface="Microsoft JhengHei"/>
            </a:endParaRPr>
          </a:p>
          <a:p>
            <a:pPr marL="710951" indent="-685562" defTabSz="2856951">
              <a:spcBef>
                <a:spcPts val="5377"/>
              </a:spcBef>
              <a:buFont typeface="Arial"/>
              <a:buChar char="•"/>
              <a:tabLst>
                <a:tab pos="710951" algn="l"/>
              </a:tabLst>
            </a:pPr>
            <a:r>
              <a:rPr lang="zh-TW" altLang="en-US" sz="3199" b="1" spc="-69" dirty="0">
                <a:solidFill>
                  <a:srgbClr val="FFFFFF"/>
                </a:solidFill>
                <a:latin typeface="Microsoft JhengHei"/>
                <a:ea typeface="Adobe 繁黑體 Std B"/>
                <a:cs typeface="Microsoft JhengHei"/>
              </a:rPr>
              <a:t>帳戶設定完成</a:t>
            </a:r>
            <a:endParaRPr sz="3199" dirty="0">
              <a:solidFill>
                <a:prstClr val="black"/>
              </a:solidFill>
              <a:latin typeface="Microsoft JhengHei"/>
              <a:ea typeface="Adobe 繁黑體 Std B"/>
              <a:cs typeface="Microsoft JhengHei"/>
            </a:endParaRPr>
          </a:p>
        </p:txBody>
      </p:sp>
      <p:pic>
        <p:nvPicPr>
          <p:cNvPr id="23" name="圖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743" y="58610"/>
            <a:ext cx="11013625" cy="9990825"/>
          </a:xfrm>
          <a:prstGeom prst="rect">
            <a:avLst/>
          </a:prstGeom>
        </p:spPr>
      </p:pic>
      <p:sp>
        <p:nvSpPr>
          <p:cNvPr id="24" name="矩形 23"/>
          <p:cNvSpPr/>
          <p:nvPr/>
        </p:nvSpPr>
        <p:spPr>
          <a:xfrm>
            <a:off x="8915400" y="3467100"/>
            <a:ext cx="4648200" cy="18288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8763000" y="8267700"/>
            <a:ext cx="3352800" cy="12192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6" name="圖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384037"/>
            <a:ext cx="6649378" cy="3934374"/>
          </a:xfrm>
          <a:prstGeom prst="rect">
            <a:avLst/>
          </a:prstGeom>
        </p:spPr>
      </p:pic>
      <p:sp>
        <p:nvSpPr>
          <p:cNvPr id="27" name="橢圓 26"/>
          <p:cNvSpPr/>
          <p:nvPr/>
        </p:nvSpPr>
        <p:spPr>
          <a:xfrm>
            <a:off x="642091" y="6743700"/>
            <a:ext cx="1567709" cy="533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0102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0-#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2" name="object 2"/>
          <p:cNvGrpSpPr/>
          <p:nvPr/>
        </p:nvGrpSpPr>
        <p:grpSpPr>
          <a:xfrm>
            <a:off x="0" y="0"/>
            <a:ext cx="5943600" cy="10218141"/>
            <a:chOff x="353568" y="1132332"/>
            <a:chExt cx="2849880" cy="3648710"/>
          </a:xfrm>
          <a:solidFill>
            <a:schemeClr val="accent3">
              <a:lumMod val="60000"/>
              <a:lumOff val="40000"/>
            </a:schemeClr>
          </a:solidFill>
        </p:grpSpPr>
        <p:sp>
          <p:nvSpPr>
            <p:cNvPr id="3" name="object 3"/>
            <p:cNvSpPr/>
            <p:nvPr/>
          </p:nvSpPr>
          <p:spPr>
            <a:xfrm>
              <a:off x="353568" y="1132332"/>
              <a:ext cx="2849880" cy="3648710"/>
            </a:xfrm>
            <a:custGeom>
              <a:avLst/>
              <a:gdLst/>
              <a:ahLst/>
              <a:cxnLst/>
              <a:rect l="l" t="t" r="r" b="b"/>
              <a:pathLst>
                <a:path w="2849880" h="3648710">
                  <a:moveTo>
                    <a:pt x="2736850" y="0"/>
                  </a:moveTo>
                  <a:lnTo>
                    <a:pt x="113080" y="0"/>
                  </a:lnTo>
                  <a:lnTo>
                    <a:pt x="69067" y="8891"/>
                  </a:lnTo>
                  <a:lnTo>
                    <a:pt x="33123" y="33131"/>
                  </a:lnTo>
                  <a:lnTo>
                    <a:pt x="8887" y="69062"/>
                  </a:lnTo>
                  <a:lnTo>
                    <a:pt x="0" y="113029"/>
                  </a:lnTo>
                  <a:lnTo>
                    <a:pt x="0" y="3535375"/>
                  </a:lnTo>
                  <a:lnTo>
                    <a:pt x="8887" y="3579388"/>
                  </a:lnTo>
                  <a:lnTo>
                    <a:pt x="33123" y="3615332"/>
                  </a:lnTo>
                  <a:lnTo>
                    <a:pt x="69067" y="3639568"/>
                  </a:lnTo>
                  <a:lnTo>
                    <a:pt x="113080" y="3648455"/>
                  </a:lnTo>
                  <a:lnTo>
                    <a:pt x="2736850" y="3648455"/>
                  </a:lnTo>
                  <a:lnTo>
                    <a:pt x="2780817" y="3639568"/>
                  </a:lnTo>
                  <a:lnTo>
                    <a:pt x="2816748" y="3615332"/>
                  </a:lnTo>
                  <a:lnTo>
                    <a:pt x="2840988" y="3579388"/>
                  </a:lnTo>
                  <a:lnTo>
                    <a:pt x="2849880" y="3535375"/>
                  </a:lnTo>
                  <a:lnTo>
                    <a:pt x="2849880" y="113029"/>
                  </a:lnTo>
                  <a:lnTo>
                    <a:pt x="2840988" y="69062"/>
                  </a:lnTo>
                  <a:lnTo>
                    <a:pt x="2816748" y="33131"/>
                  </a:lnTo>
                  <a:lnTo>
                    <a:pt x="2780817" y="8891"/>
                  </a:lnTo>
                  <a:lnTo>
                    <a:pt x="2736850" y="0"/>
                  </a:lnTo>
                  <a:close/>
                </a:path>
              </a:pathLst>
            </a:custGeom>
            <a:grpFill/>
          </p:spPr>
          <p:txBody>
            <a:bodyPr wrap="square" lIns="0" tIns="0" rIns="0" bIns="0" rtlCol="0"/>
            <a:lstStyle/>
            <a:p>
              <a:pPr defTabSz="2856951"/>
              <a:endParaRPr sz="3599" dirty="0">
                <a:solidFill>
                  <a:prstClr val="black"/>
                </a:solidFill>
                <a:latin typeface="Franklin Gothic Book"/>
                <a:ea typeface="Adobe 繁黑體 Std B"/>
              </a:endParaRPr>
            </a:p>
          </p:txBody>
        </p:sp>
        <p:sp>
          <p:nvSpPr>
            <p:cNvPr id="4" name="object 4"/>
            <p:cNvSpPr/>
            <p:nvPr/>
          </p:nvSpPr>
          <p:spPr>
            <a:xfrm>
              <a:off x="531876" y="1347216"/>
              <a:ext cx="108585" cy="3240405"/>
            </a:xfrm>
            <a:custGeom>
              <a:avLst/>
              <a:gdLst/>
              <a:ahLst/>
              <a:cxnLst/>
              <a:rect l="l" t="t" r="r" b="b"/>
              <a:pathLst>
                <a:path w="108584" h="3240404">
                  <a:moveTo>
                    <a:pt x="54101" y="0"/>
                  </a:moveTo>
                  <a:lnTo>
                    <a:pt x="33041" y="4256"/>
                  </a:lnTo>
                  <a:lnTo>
                    <a:pt x="15844" y="15859"/>
                  </a:lnTo>
                  <a:lnTo>
                    <a:pt x="4251" y="33057"/>
                  </a:lnTo>
                  <a:lnTo>
                    <a:pt x="0" y="54101"/>
                  </a:lnTo>
                  <a:lnTo>
                    <a:pt x="0" y="3185922"/>
                  </a:lnTo>
                  <a:lnTo>
                    <a:pt x="4251" y="3206982"/>
                  </a:lnTo>
                  <a:lnTo>
                    <a:pt x="15844" y="3224179"/>
                  </a:lnTo>
                  <a:lnTo>
                    <a:pt x="33041" y="3235772"/>
                  </a:lnTo>
                  <a:lnTo>
                    <a:pt x="54101" y="3240024"/>
                  </a:lnTo>
                  <a:lnTo>
                    <a:pt x="75162" y="3235772"/>
                  </a:lnTo>
                  <a:lnTo>
                    <a:pt x="92359" y="3224179"/>
                  </a:lnTo>
                  <a:lnTo>
                    <a:pt x="103952" y="3206982"/>
                  </a:lnTo>
                  <a:lnTo>
                    <a:pt x="108203" y="3185922"/>
                  </a:lnTo>
                  <a:lnTo>
                    <a:pt x="108203" y="54101"/>
                  </a:lnTo>
                  <a:lnTo>
                    <a:pt x="103952" y="33057"/>
                  </a:lnTo>
                  <a:lnTo>
                    <a:pt x="92359" y="15859"/>
                  </a:lnTo>
                  <a:lnTo>
                    <a:pt x="75162" y="4256"/>
                  </a:lnTo>
                  <a:lnTo>
                    <a:pt x="54101" y="0"/>
                  </a:lnTo>
                  <a:close/>
                </a:path>
              </a:pathLst>
            </a:custGeom>
            <a:grpFill/>
          </p:spPr>
          <p:txBody>
            <a:bodyPr wrap="square" lIns="0" tIns="0" rIns="0" bIns="0" rtlCol="0"/>
            <a:lstStyle/>
            <a:p>
              <a:pPr defTabSz="2856951"/>
              <a:endParaRPr sz="3599" dirty="0">
                <a:solidFill>
                  <a:prstClr val="black"/>
                </a:solidFill>
                <a:latin typeface="Franklin Gothic Book"/>
                <a:ea typeface="Adobe 繁黑體 Std B"/>
              </a:endParaRPr>
            </a:p>
          </p:txBody>
        </p:sp>
        <p:sp>
          <p:nvSpPr>
            <p:cNvPr id="5" name="object 5"/>
            <p:cNvSpPr/>
            <p:nvPr/>
          </p:nvSpPr>
          <p:spPr>
            <a:xfrm>
              <a:off x="2592323" y="1237488"/>
              <a:ext cx="502920" cy="502920"/>
            </a:xfrm>
            <a:custGeom>
              <a:avLst/>
              <a:gdLst/>
              <a:ahLst/>
              <a:cxnLst/>
              <a:rect l="l" t="t" r="r" b="b"/>
              <a:pathLst>
                <a:path w="502919" h="502919">
                  <a:moveTo>
                    <a:pt x="502919" y="0"/>
                  </a:moveTo>
                  <a:lnTo>
                    <a:pt x="0" y="0"/>
                  </a:lnTo>
                  <a:lnTo>
                    <a:pt x="123951" y="123951"/>
                  </a:lnTo>
                  <a:lnTo>
                    <a:pt x="383539" y="123951"/>
                  </a:lnTo>
                  <a:lnTo>
                    <a:pt x="383539" y="383539"/>
                  </a:lnTo>
                  <a:lnTo>
                    <a:pt x="502919" y="502920"/>
                  </a:lnTo>
                  <a:lnTo>
                    <a:pt x="502919" y="0"/>
                  </a:lnTo>
                  <a:close/>
                </a:path>
              </a:pathLst>
            </a:custGeom>
            <a:grpFill/>
          </p:spPr>
          <p:txBody>
            <a:bodyPr wrap="square" lIns="0" tIns="0" rIns="0" bIns="0" rtlCol="0"/>
            <a:lstStyle/>
            <a:p>
              <a:pPr defTabSz="2856951"/>
              <a:endParaRPr sz="3599" dirty="0">
                <a:solidFill>
                  <a:prstClr val="black"/>
                </a:solidFill>
                <a:latin typeface="Franklin Gothic Book"/>
                <a:ea typeface="Adobe 繁黑體 Std B"/>
              </a:endParaRPr>
            </a:p>
          </p:txBody>
        </p:sp>
      </p:grpSp>
      <p:sp>
        <p:nvSpPr>
          <p:cNvPr id="6" name="object 6"/>
          <p:cNvSpPr txBox="1">
            <a:spLocks noGrp="1"/>
          </p:cNvSpPr>
          <p:nvPr>
            <p:ph type="title"/>
          </p:nvPr>
        </p:nvSpPr>
        <p:spPr>
          <a:xfrm>
            <a:off x="1118159" y="535780"/>
            <a:ext cx="3707282" cy="1133507"/>
          </a:xfrm>
          <a:prstGeom prst="rect">
            <a:avLst/>
          </a:prstGeom>
        </p:spPr>
        <p:txBody>
          <a:bodyPr vert="horz" wrap="square" lIns="0" tIns="25392" rIns="0" bIns="0" rtlCol="0">
            <a:spAutoFit/>
          </a:bodyPr>
          <a:lstStyle/>
          <a:p>
            <a:pPr marL="25392">
              <a:spcBef>
                <a:spcPts val="200"/>
              </a:spcBef>
            </a:pPr>
            <a:r>
              <a:rPr spc="-31" dirty="0"/>
              <a:t>帳號啟用</a:t>
            </a:r>
          </a:p>
        </p:txBody>
      </p:sp>
      <p:sp>
        <p:nvSpPr>
          <p:cNvPr id="7" name="object 7"/>
          <p:cNvSpPr txBox="1"/>
          <p:nvPr/>
        </p:nvSpPr>
        <p:spPr>
          <a:xfrm>
            <a:off x="1041753" y="1997392"/>
            <a:ext cx="3980251" cy="1355236"/>
          </a:xfrm>
          <a:prstGeom prst="rect">
            <a:avLst/>
          </a:prstGeom>
        </p:spPr>
        <p:txBody>
          <a:bodyPr vert="horz" wrap="square" lIns="0" tIns="24123" rIns="0" bIns="0" rtlCol="0">
            <a:spAutoFit/>
          </a:bodyPr>
          <a:lstStyle/>
          <a:p>
            <a:pPr marL="710951" indent="-685562" defTabSz="2856951">
              <a:spcBef>
                <a:spcPts val="191"/>
              </a:spcBef>
              <a:buFont typeface="Arial"/>
              <a:buChar char="•"/>
              <a:tabLst>
                <a:tab pos="710951" algn="l"/>
              </a:tabLst>
            </a:pPr>
            <a:r>
              <a:rPr sz="3199" b="1" spc="-69" dirty="0">
                <a:solidFill>
                  <a:srgbClr val="FFFFFF"/>
                </a:solidFill>
                <a:latin typeface="Microsoft JhengHei"/>
                <a:ea typeface="Adobe 繁黑體 Std B"/>
                <a:cs typeface="Microsoft JhengHei"/>
              </a:rPr>
              <a:t>首次登入</a:t>
            </a:r>
            <a:endParaRPr sz="3199" dirty="0">
              <a:solidFill>
                <a:prstClr val="black"/>
              </a:solidFill>
              <a:latin typeface="Microsoft JhengHei"/>
              <a:ea typeface="Adobe 繁黑體 Std B"/>
              <a:cs typeface="Microsoft JhengHei"/>
            </a:endParaRPr>
          </a:p>
          <a:p>
            <a:pPr marL="710951" indent="-685562" defTabSz="2856951">
              <a:spcBef>
                <a:spcPts val="2690"/>
              </a:spcBef>
              <a:buFont typeface="Arial"/>
              <a:buChar char="•"/>
              <a:tabLst>
                <a:tab pos="710951" algn="l"/>
              </a:tabLst>
            </a:pPr>
            <a:r>
              <a:rPr sz="3199" b="1" spc="-59" dirty="0">
                <a:solidFill>
                  <a:srgbClr val="FFFFFF"/>
                </a:solidFill>
                <a:latin typeface="Microsoft JhengHei"/>
                <a:ea typeface="Adobe 繁黑體 Std B"/>
                <a:cs typeface="Microsoft JhengHei"/>
              </a:rPr>
              <a:t>設定安全提示問題</a:t>
            </a:r>
            <a:endParaRPr sz="3199" dirty="0">
              <a:solidFill>
                <a:prstClr val="black"/>
              </a:solidFill>
              <a:latin typeface="Microsoft JhengHei"/>
              <a:ea typeface="Adobe 繁黑體 Std B"/>
              <a:cs typeface="Microsoft JhengHei"/>
            </a:endParaRPr>
          </a:p>
        </p:txBody>
      </p:sp>
      <p:pic>
        <p:nvPicPr>
          <p:cNvPr id="17" name="圖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6343" y="419100"/>
            <a:ext cx="7339973" cy="9616363"/>
          </a:xfrm>
          <a:prstGeom prst="rect">
            <a:avLst/>
          </a:prstGeom>
        </p:spPr>
      </p:pic>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343" y="292246"/>
            <a:ext cx="8995972" cy="9844907"/>
          </a:xfrm>
          <a:prstGeom prst="rect">
            <a:avLst/>
          </a:prstGeom>
        </p:spPr>
      </p:pic>
      <p:sp>
        <p:nvSpPr>
          <p:cNvPr id="19" name="矩形 18"/>
          <p:cNvSpPr/>
          <p:nvPr/>
        </p:nvSpPr>
        <p:spPr>
          <a:xfrm>
            <a:off x="8229600" y="6591300"/>
            <a:ext cx="5867400" cy="1905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8153400" y="4686300"/>
            <a:ext cx="6019800" cy="17526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6451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2" name="object 2"/>
          <p:cNvGrpSpPr/>
          <p:nvPr/>
        </p:nvGrpSpPr>
        <p:grpSpPr>
          <a:xfrm>
            <a:off x="53151" y="0"/>
            <a:ext cx="6016532" cy="10253382"/>
            <a:chOff x="353568" y="1132332"/>
            <a:chExt cx="2849880" cy="3648710"/>
          </a:xfrm>
          <a:solidFill>
            <a:schemeClr val="accent3">
              <a:lumMod val="60000"/>
              <a:lumOff val="40000"/>
            </a:schemeClr>
          </a:solidFill>
        </p:grpSpPr>
        <p:sp>
          <p:nvSpPr>
            <p:cNvPr id="3" name="object 3"/>
            <p:cNvSpPr/>
            <p:nvPr/>
          </p:nvSpPr>
          <p:spPr>
            <a:xfrm>
              <a:off x="353568" y="1132332"/>
              <a:ext cx="2849880" cy="3648710"/>
            </a:xfrm>
            <a:custGeom>
              <a:avLst/>
              <a:gdLst/>
              <a:ahLst/>
              <a:cxnLst/>
              <a:rect l="l" t="t" r="r" b="b"/>
              <a:pathLst>
                <a:path w="2849880" h="3648710">
                  <a:moveTo>
                    <a:pt x="2736850" y="0"/>
                  </a:moveTo>
                  <a:lnTo>
                    <a:pt x="113080" y="0"/>
                  </a:lnTo>
                  <a:lnTo>
                    <a:pt x="69067" y="8891"/>
                  </a:lnTo>
                  <a:lnTo>
                    <a:pt x="33123" y="33131"/>
                  </a:lnTo>
                  <a:lnTo>
                    <a:pt x="8887" y="69062"/>
                  </a:lnTo>
                  <a:lnTo>
                    <a:pt x="0" y="113029"/>
                  </a:lnTo>
                  <a:lnTo>
                    <a:pt x="0" y="3535375"/>
                  </a:lnTo>
                  <a:lnTo>
                    <a:pt x="8887" y="3579388"/>
                  </a:lnTo>
                  <a:lnTo>
                    <a:pt x="33123" y="3615332"/>
                  </a:lnTo>
                  <a:lnTo>
                    <a:pt x="69067" y="3639568"/>
                  </a:lnTo>
                  <a:lnTo>
                    <a:pt x="113080" y="3648455"/>
                  </a:lnTo>
                  <a:lnTo>
                    <a:pt x="2736850" y="3648455"/>
                  </a:lnTo>
                  <a:lnTo>
                    <a:pt x="2780817" y="3639568"/>
                  </a:lnTo>
                  <a:lnTo>
                    <a:pt x="2816748" y="3615332"/>
                  </a:lnTo>
                  <a:lnTo>
                    <a:pt x="2840988" y="3579388"/>
                  </a:lnTo>
                  <a:lnTo>
                    <a:pt x="2849880" y="3535375"/>
                  </a:lnTo>
                  <a:lnTo>
                    <a:pt x="2849880" y="113029"/>
                  </a:lnTo>
                  <a:lnTo>
                    <a:pt x="2840988" y="69062"/>
                  </a:lnTo>
                  <a:lnTo>
                    <a:pt x="2816748" y="33131"/>
                  </a:lnTo>
                  <a:lnTo>
                    <a:pt x="2780817" y="8891"/>
                  </a:lnTo>
                  <a:lnTo>
                    <a:pt x="2736850" y="0"/>
                  </a:lnTo>
                  <a:close/>
                </a:path>
              </a:pathLst>
            </a:custGeom>
            <a:grpFill/>
          </p:spPr>
          <p:txBody>
            <a:bodyPr wrap="square" lIns="0" tIns="0" rIns="0" bIns="0" rtlCol="0"/>
            <a:lstStyle/>
            <a:p>
              <a:pPr defTabSz="2856951"/>
              <a:endParaRPr sz="3599" dirty="0">
                <a:solidFill>
                  <a:prstClr val="black"/>
                </a:solidFill>
                <a:latin typeface="Franklin Gothic Book"/>
                <a:ea typeface="Adobe 繁黑體 Std B"/>
              </a:endParaRPr>
            </a:p>
          </p:txBody>
        </p:sp>
        <p:sp>
          <p:nvSpPr>
            <p:cNvPr id="4" name="object 4"/>
            <p:cNvSpPr/>
            <p:nvPr/>
          </p:nvSpPr>
          <p:spPr>
            <a:xfrm>
              <a:off x="531876" y="1347216"/>
              <a:ext cx="108585" cy="3240405"/>
            </a:xfrm>
            <a:custGeom>
              <a:avLst/>
              <a:gdLst/>
              <a:ahLst/>
              <a:cxnLst/>
              <a:rect l="l" t="t" r="r" b="b"/>
              <a:pathLst>
                <a:path w="108584" h="3240404">
                  <a:moveTo>
                    <a:pt x="54101" y="0"/>
                  </a:moveTo>
                  <a:lnTo>
                    <a:pt x="33041" y="4256"/>
                  </a:lnTo>
                  <a:lnTo>
                    <a:pt x="15844" y="15859"/>
                  </a:lnTo>
                  <a:lnTo>
                    <a:pt x="4251" y="33057"/>
                  </a:lnTo>
                  <a:lnTo>
                    <a:pt x="0" y="54101"/>
                  </a:lnTo>
                  <a:lnTo>
                    <a:pt x="0" y="3185922"/>
                  </a:lnTo>
                  <a:lnTo>
                    <a:pt x="4251" y="3206982"/>
                  </a:lnTo>
                  <a:lnTo>
                    <a:pt x="15844" y="3224179"/>
                  </a:lnTo>
                  <a:lnTo>
                    <a:pt x="33041" y="3235772"/>
                  </a:lnTo>
                  <a:lnTo>
                    <a:pt x="54101" y="3240024"/>
                  </a:lnTo>
                  <a:lnTo>
                    <a:pt x="75162" y="3235772"/>
                  </a:lnTo>
                  <a:lnTo>
                    <a:pt x="92359" y="3224179"/>
                  </a:lnTo>
                  <a:lnTo>
                    <a:pt x="103952" y="3206982"/>
                  </a:lnTo>
                  <a:lnTo>
                    <a:pt x="108203" y="3185922"/>
                  </a:lnTo>
                  <a:lnTo>
                    <a:pt x="108203" y="54101"/>
                  </a:lnTo>
                  <a:lnTo>
                    <a:pt x="103952" y="33057"/>
                  </a:lnTo>
                  <a:lnTo>
                    <a:pt x="92359" y="15859"/>
                  </a:lnTo>
                  <a:lnTo>
                    <a:pt x="75162" y="4256"/>
                  </a:lnTo>
                  <a:lnTo>
                    <a:pt x="54101" y="0"/>
                  </a:lnTo>
                  <a:close/>
                </a:path>
              </a:pathLst>
            </a:custGeom>
            <a:grpFill/>
          </p:spPr>
          <p:txBody>
            <a:bodyPr wrap="square" lIns="0" tIns="0" rIns="0" bIns="0" rtlCol="0"/>
            <a:lstStyle/>
            <a:p>
              <a:pPr defTabSz="2856951"/>
              <a:endParaRPr sz="3599" dirty="0">
                <a:solidFill>
                  <a:prstClr val="black"/>
                </a:solidFill>
                <a:latin typeface="Franklin Gothic Book"/>
                <a:ea typeface="Adobe 繁黑體 Std B"/>
              </a:endParaRPr>
            </a:p>
          </p:txBody>
        </p:sp>
        <p:sp>
          <p:nvSpPr>
            <p:cNvPr id="5" name="object 5"/>
            <p:cNvSpPr/>
            <p:nvPr/>
          </p:nvSpPr>
          <p:spPr>
            <a:xfrm>
              <a:off x="2592323" y="1237488"/>
              <a:ext cx="502920" cy="502920"/>
            </a:xfrm>
            <a:custGeom>
              <a:avLst/>
              <a:gdLst/>
              <a:ahLst/>
              <a:cxnLst/>
              <a:rect l="l" t="t" r="r" b="b"/>
              <a:pathLst>
                <a:path w="502919" h="502919">
                  <a:moveTo>
                    <a:pt x="502919" y="0"/>
                  </a:moveTo>
                  <a:lnTo>
                    <a:pt x="0" y="0"/>
                  </a:lnTo>
                  <a:lnTo>
                    <a:pt x="123951" y="123951"/>
                  </a:lnTo>
                  <a:lnTo>
                    <a:pt x="383539" y="123951"/>
                  </a:lnTo>
                  <a:lnTo>
                    <a:pt x="383539" y="383539"/>
                  </a:lnTo>
                  <a:lnTo>
                    <a:pt x="502919" y="502920"/>
                  </a:lnTo>
                  <a:lnTo>
                    <a:pt x="502919" y="0"/>
                  </a:lnTo>
                  <a:close/>
                </a:path>
              </a:pathLst>
            </a:custGeom>
            <a:grpFill/>
          </p:spPr>
          <p:txBody>
            <a:bodyPr wrap="square" lIns="0" tIns="0" rIns="0" bIns="0" rtlCol="0"/>
            <a:lstStyle/>
            <a:p>
              <a:pPr defTabSz="2856951"/>
              <a:endParaRPr sz="3599" dirty="0">
                <a:solidFill>
                  <a:prstClr val="black"/>
                </a:solidFill>
                <a:latin typeface="Franklin Gothic Book"/>
                <a:ea typeface="Adobe 繁黑體 Std B"/>
              </a:endParaRPr>
            </a:p>
          </p:txBody>
        </p:sp>
      </p:grpSp>
      <p:sp>
        <p:nvSpPr>
          <p:cNvPr id="6" name="object 6"/>
          <p:cNvSpPr txBox="1">
            <a:spLocks noGrp="1"/>
          </p:cNvSpPr>
          <p:nvPr>
            <p:ph type="title"/>
          </p:nvPr>
        </p:nvSpPr>
        <p:spPr>
          <a:xfrm>
            <a:off x="1207776" y="603854"/>
            <a:ext cx="3707282" cy="1133507"/>
          </a:xfrm>
          <a:prstGeom prst="rect">
            <a:avLst/>
          </a:prstGeom>
        </p:spPr>
        <p:txBody>
          <a:bodyPr vert="horz" wrap="square" lIns="0" tIns="25392" rIns="0" bIns="0" rtlCol="0">
            <a:spAutoFit/>
          </a:bodyPr>
          <a:lstStyle/>
          <a:p>
            <a:pPr marL="25392">
              <a:spcBef>
                <a:spcPts val="200"/>
              </a:spcBef>
            </a:pPr>
            <a:r>
              <a:rPr spc="-31" dirty="0"/>
              <a:t>帳號啟用</a:t>
            </a:r>
          </a:p>
        </p:txBody>
      </p:sp>
      <p:sp>
        <p:nvSpPr>
          <p:cNvPr id="7" name="object 7"/>
          <p:cNvSpPr txBox="1"/>
          <p:nvPr/>
        </p:nvSpPr>
        <p:spPr>
          <a:xfrm>
            <a:off x="685720" y="2312632"/>
            <a:ext cx="4493177" cy="3468122"/>
          </a:xfrm>
          <a:prstGeom prst="rect">
            <a:avLst/>
          </a:prstGeom>
        </p:spPr>
        <p:txBody>
          <a:bodyPr vert="horz" wrap="square" lIns="0" tIns="24123" rIns="0" bIns="0" rtlCol="0">
            <a:spAutoFit/>
          </a:bodyPr>
          <a:lstStyle/>
          <a:p>
            <a:pPr marL="710951" indent="-685562" defTabSz="2856951">
              <a:spcBef>
                <a:spcPts val="191"/>
              </a:spcBef>
              <a:buFont typeface="Arial"/>
              <a:buChar char="•"/>
              <a:tabLst>
                <a:tab pos="710951" algn="l"/>
              </a:tabLst>
            </a:pPr>
            <a:r>
              <a:rPr sz="3199" b="1" spc="-59" dirty="0">
                <a:solidFill>
                  <a:srgbClr val="FFFFFF"/>
                </a:solidFill>
                <a:latin typeface="Microsoft JhengHei"/>
                <a:ea typeface="Adobe 繁黑體 Std B"/>
                <a:cs typeface="Microsoft JhengHei"/>
              </a:rPr>
              <a:t>仔細閱讀用戶同意書</a:t>
            </a:r>
            <a:endParaRPr sz="3199" dirty="0">
              <a:solidFill>
                <a:prstClr val="black"/>
              </a:solidFill>
              <a:latin typeface="Microsoft JhengHei"/>
              <a:ea typeface="Adobe 繁黑體 Std B"/>
              <a:cs typeface="Microsoft JhengHei"/>
            </a:endParaRPr>
          </a:p>
          <a:p>
            <a:pPr defTabSz="2856951">
              <a:spcBef>
                <a:spcPts val="1881"/>
              </a:spcBef>
            </a:pPr>
            <a:endParaRPr sz="3199" dirty="0">
              <a:solidFill>
                <a:prstClr val="black"/>
              </a:solidFill>
              <a:latin typeface="Microsoft JhengHei"/>
              <a:ea typeface="Adobe 繁黑體 Std B"/>
              <a:cs typeface="Microsoft JhengHei"/>
            </a:endParaRPr>
          </a:p>
          <a:p>
            <a:pPr marL="352938" defTabSz="2856951">
              <a:spcBef>
                <a:spcPts val="9"/>
              </a:spcBef>
            </a:pPr>
            <a:r>
              <a:rPr sz="3599" b="1" spc="-31" dirty="0">
                <a:solidFill>
                  <a:srgbClr val="70AD47">
                    <a:lumMod val="75000"/>
                  </a:srgbClr>
                </a:solidFill>
                <a:latin typeface="Microsoft JhengHei"/>
                <a:ea typeface="Adobe 繁黑體 Std B"/>
                <a:cs typeface="Microsoft JhengHei"/>
              </a:rPr>
              <a:t>完成此步驟後即完成</a:t>
            </a:r>
            <a:endParaRPr sz="3599" dirty="0">
              <a:solidFill>
                <a:srgbClr val="70AD47">
                  <a:lumMod val="75000"/>
                </a:srgbClr>
              </a:solidFill>
              <a:latin typeface="Microsoft JhengHei"/>
              <a:ea typeface="Adobe 繁黑體 Std B"/>
              <a:cs typeface="Microsoft JhengHei"/>
            </a:endParaRPr>
          </a:p>
          <a:p>
            <a:pPr marL="352938" marR="924238" defTabSz="2856951">
              <a:lnSpc>
                <a:spcPct val="150000"/>
              </a:lnSpc>
            </a:pPr>
            <a:r>
              <a:rPr sz="3599" b="1" spc="-19" dirty="0">
                <a:solidFill>
                  <a:srgbClr val="70AD47">
                    <a:lumMod val="75000"/>
                  </a:srgbClr>
                </a:solidFill>
                <a:latin typeface="Microsoft JhengHei"/>
                <a:ea typeface="Adobe 繁黑體 Std B"/>
                <a:cs typeface="Microsoft JhengHei"/>
              </a:rPr>
              <a:t>整個啟動流程，可登入使用服務</a:t>
            </a:r>
            <a:endParaRPr sz="3599" dirty="0">
              <a:solidFill>
                <a:srgbClr val="70AD47">
                  <a:lumMod val="75000"/>
                </a:srgbClr>
              </a:solidFill>
              <a:latin typeface="Microsoft JhengHei"/>
              <a:ea typeface="Adobe 繁黑體 Std B"/>
              <a:cs typeface="Microsoft JhengHei"/>
            </a:endParaRPr>
          </a:p>
        </p:txBody>
      </p:sp>
      <p:grpSp>
        <p:nvGrpSpPr>
          <p:cNvPr id="8" name="object 8"/>
          <p:cNvGrpSpPr/>
          <p:nvPr/>
        </p:nvGrpSpPr>
        <p:grpSpPr>
          <a:xfrm>
            <a:off x="6959550" y="1404857"/>
            <a:ext cx="10714299" cy="8822570"/>
            <a:chOff x="3403060" y="702545"/>
            <a:chExt cx="5358765" cy="4412615"/>
          </a:xfrm>
        </p:grpSpPr>
        <p:pic>
          <p:nvPicPr>
            <p:cNvPr id="9" name="object 9"/>
            <p:cNvPicPr/>
            <p:nvPr/>
          </p:nvPicPr>
          <p:blipFill>
            <a:blip r:embed="rId2" cstate="print"/>
            <a:stretch>
              <a:fillRect/>
            </a:stretch>
          </p:blipFill>
          <p:spPr>
            <a:xfrm>
              <a:off x="3403060" y="702545"/>
              <a:ext cx="5358445" cy="4412008"/>
            </a:xfrm>
            <a:prstGeom prst="rect">
              <a:avLst/>
            </a:prstGeom>
          </p:spPr>
        </p:pic>
        <p:pic>
          <p:nvPicPr>
            <p:cNvPr id="10" name="object 10"/>
            <p:cNvPicPr/>
            <p:nvPr/>
          </p:nvPicPr>
          <p:blipFill>
            <a:blip r:embed="rId3" cstate="print"/>
            <a:stretch>
              <a:fillRect/>
            </a:stretch>
          </p:blipFill>
          <p:spPr>
            <a:xfrm>
              <a:off x="3476243" y="771142"/>
              <a:ext cx="5216652" cy="4270246"/>
            </a:xfrm>
            <a:prstGeom prst="rect">
              <a:avLst/>
            </a:prstGeom>
          </p:spPr>
        </p:pic>
      </p:grpSp>
      <p:sp>
        <p:nvSpPr>
          <p:cNvPr id="11" name="文字方塊 10"/>
          <p:cNvSpPr txBox="1"/>
          <p:nvPr/>
        </p:nvSpPr>
        <p:spPr>
          <a:xfrm>
            <a:off x="6206861" y="304349"/>
            <a:ext cx="11913590" cy="957826"/>
          </a:xfrm>
          <a:prstGeom prst="rect">
            <a:avLst/>
          </a:prstGeom>
          <a:solidFill>
            <a:srgbClr val="FFFF00"/>
          </a:solidFill>
        </p:spPr>
        <p:txBody>
          <a:bodyPr wrap="square" rtlCol="0">
            <a:spAutoFit/>
          </a:bodyPr>
          <a:lstStyle/>
          <a:p>
            <a:pPr defTabSz="2856951"/>
            <a:r>
              <a:rPr lang="zh-TW" altLang="en-US" sz="5400" b="1" dirty="0">
                <a:solidFill>
                  <a:prstClr val="black"/>
                </a:solidFill>
                <a:latin typeface="微軟正黑體" panose="020B0604030504040204" pitchFamily="34" charset="-120"/>
                <a:ea typeface="微軟正黑體" panose="020B0604030504040204" pitchFamily="34" charset="-120"/>
              </a:rPr>
              <a:t>同時會寄出第三封信：你的帳戶已設置</a:t>
            </a:r>
          </a:p>
        </p:txBody>
      </p:sp>
    </p:spTree>
    <p:extLst>
      <p:ext uri="{BB962C8B-B14F-4D97-AF65-F5344CB8AC3E}">
        <p14:creationId xmlns:p14="http://schemas.microsoft.com/office/powerpoint/2010/main" val="45143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rot="16200000">
            <a:off x="13655672" y="5849228"/>
            <a:ext cx="4802199" cy="4565672"/>
          </a:xfrm>
          <a:prstGeom prst="rect">
            <a:avLst/>
          </a:prstGeom>
        </p:spPr>
      </p:pic>
      <p:pic>
        <p:nvPicPr>
          <p:cNvPr id="7" name="圖片 6"/>
          <p:cNvPicPr>
            <a:picLocks noChangeAspect="1"/>
          </p:cNvPicPr>
          <p:nvPr/>
        </p:nvPicPr>
        <p:blipFill>
          <a:blip r:embed="rId4"/>
          <a:stretch>
            <a:fillRect/>
          </a:stretch>
        </p:blipFill>
        <p:spPr>
          <a:xfrm>
            <a:off x="905049" y="1203199"/>
            <a:ext cx="6063652" cy="6007422"/>
          </a:xfrm>
          <a:prstGeom prst="rect">
            <a:avLst/>
          </a:prstGeom>
        </p:spPr>
      </p:pic>
      <p:sp>
        <p:nvSpPr>
          <p:cNvPr id="8" name="矩形 7"/>
          <p:cNvSpPr/>
          <p:nvPr/>
        </p:nvSpPr>
        <p:spPr>
          <a:xfrm>
            <a:off x="2480152" y="4752212"/>
            <a:ext cx="2410126" cy="71762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6951"/>
            <a:endParaRPr lang="zh-TW" altLang="en-US" sz="5624">
              <a:solidFill>
                <a:prstClr val="white"/>
              </a:solidFill>
              <a:latin typeface="Franklin Gothic Book"/>
              <a:ea typeface="Adobe 繁黑體 Std B"/>
            </a:endParaRPr>
          </a:p>
        </p:txBody>
      </p:sp>
      <p:sp>
        <p:nvSpPr>
          <p:cNvPr id="9" name="文字方塊 8"/>
          <p:cNvSpPr txBox="1"/>
          <p:nvPr/>
        </p:nvSpPr>
        <p:spPr>
          <a:xfrm>
            <a:off x="6781800" y="4533900"/>
            <a:ext cx="4363438" cy="1815882"/>
          </a:xfrm>
          <a:prstGeom prst="rect">
            <a:avLst/>
          </a:prstGeom>
          <a:solidFill>
            <a:srgbClr val="FFFF00"/>
          </a:solidFill>
          <a:ln w="38100">
            <a:noFill/>
          </a:ln>
        </p:spPr>
        <p:txBody>
          <a:bodyPr wrap="square" rtlCol="0">
            <a:spAutoFit/>
          </a:bodyPr>
          <a:lstStyle/>
          <a:p>
            <a:pPr defTabSz="2856951"/>
            <a:r>
              <a:rPr lang="zh-TW" altLang="en-US" sz="2800" b="1" dirty="0">
                <a:solidFill>
                  <a:srgbClr val="595959"/>
                </a:solidFill>
                <a:latin typeface="微軟正黑體" panose="020B0604030504040204" pitchFamily="34" charset="-120"/>
                <a:ea typeface="微軟正黑體" panose="020B0604030504040204" pitchFamily="34" charset="-120"/>
              </a:rPr>
              <a:t>帳號啟用</a:t>
            </a:r>
            <a:r>
              <a:rPr lang="zh-TW" altLang="en-US" sz="2800" b="1" dirty="0">
                <a:latin typeface="微軟正黑體" panose="020B0604030504040204" pitchFamily="34" charset="-120"/>
                <a:ea typeface="微軟正黑體" panose="020B0604030504040204" pitchFamily="34" charset="-120"/>
              </a:rPr>
              <a:t>：立即登入</a:t>
            </a:r>
            <a:r>
              <a:rPr lang="en-US" altLang="zh-TW" sz="2800" b="1" dirty="0">
                <a:solidFill>
                  <a:srgbClr val="595959"/>
                </a:solidFill>
                <a:latin typeface="微軟正黑體" panose="020B0604030504040204" pitchFamily="34" charset="-120"/>
                <a:ea typeface="微軟正黑體" panose="020B0604030504040204" pitchFamily="34" charset="-120"/>
              </a:rPr>
              <a:t/>
            </a:r>
            <a:br>
              <a:rPr lang="en-US" altLang="zh-TW" sz="2800" b="1" dirty="0">
                <a:solidFill>
                  <a:srgbClr val="595959"/>
                </a:solidFill>
                <a:latin typeface="微軟正黑體" panose="020B0604030504040204" pitchFamily="34" charset="-120"/>
                <a:ea typeface="微軟正黑體" panose="020B0604030504040204" pitchFamily="34" charset="-120"/>
              </a:rPr>
            </a:br>
            <a:r>
              <a:rPr lang="zh-TW" altLang="en-US" sz="2800" dirty="0">
                <a:solidFill>
                  <a:srgbClr val="595959"/>
                </a:solidFill>
                <a:latin typeface="微軟正黑體" panose="020B0604030504040204" pitchFamily="34" charset="-120"/>
                <a:ea typeface="微軟正黑體" panose="020B0604030504040204" pitchFamily="34" charset="-120"/>
              </a:rPr>
              <a:t>表示已經申請過</a:t>
            </a:r>
            <a:r>
              <a:rPr lang="en-US" altLang="zh-TW" sz="2800" dirty="0" err="1">
                <a:solidFill>
                  <a:srgbClr val="595959"/>
                </a:solidFill>
                <a:latin typeface="微軟正黑體" panose="020B0604030504040204" pitchFamily="34" charset="-120"/>
                <a:ea typeface="微軟正黑體" panose="020B0604030504040204" pitchFamily="34" charset="-120"/>
              </a:rPr>
              <a:t>Turnitin</a:t>
            </a:r>
            <a:r>
              <a:rPr lang="zh-TW" altLang="en-US" sz="2800" dirty="0">
                <a:solidFill>
                  <a:srgbClr val="595959"/>
                </a:solidFill>
                <a:latin typeface="微軟正黑體" panose="020B0604030504040204" pitchFamily="34" charset="-120"/>
                <a:ea typeface="微軟正黑體" panose="020B0604030504040204" pitchFamily="34" charset="-120"/>
              </a:rPr>
              <a:t>帳號且啟用了</a:t>
            </a:r>
            <a:endParaRPr lang="en-US" altLang="zh-TW" sz="2800" dirty="0">
              <a:solidFill>
                <a:srgbClr val="595959"/>
              </a:solidFill>
              <a:latin typeface="微軟正黑體" panose="020B0604030504040204" pitchFamily="34" charset="-120"/>
              <a:ea typeface="微軟正黑體" panose="020B0604030504040204" pitchFamily="34" charset="-120"/>
            </a:endParaRPr>
          </a:p>
          <a:p>
            <a:pPr defTabSz="2856951"/>
            <a:r>
              <a:rPr lang="zh-TW" altLang="en-US" sz="2800" dirty="0">
                <a:solidFill>
                  <a:srgbClr val="595959"/>
                </a:solidFill>
                <a:latin typeface="微軟正黑體" panose="020B0604030504040204" pitchFamily="34" charset="-120"/>
                <a:ea typeface="微軟正黑體" panose="020B0604030504040204" pitchFamily="34" charset="-120"/>
              </a:rPr>
              <a:t>點此即會連至</a:t>
            </a:r>
            <a:r>
              <a:rPr lang="zh-TW" altLang="en-US" sz="2800" dirty="0">
                <a:solidFill>
                  <a:srgbClr val="595959"/>
                </a:solidFill>
                <a:latin typeface="新細明體" panose="02020500000000000000" pitchFamily="18" charset="-120"/>
                <a:ea typeface="新細明體" panose="02020500000000000000" pitchFamily="18" charset="-120"/>
              </a:rPr>
              <a:t>「</a:t>
            </a:r>
            <a:r>
              <a:rPr lang="zh-TW" altLang="en-US" sz="2800" dirty="0">
                <a:solidFill>
                  <a:srgbClr val="595959"/>
                </a:solidFill>
                <a:latin typeface="微軟正黑體" panose="020B0604030504040204" pitchFamily="34" charset="-120"/>
                <a:ea typeface="微軟正黑體" panose="020B0604030504040204" pitchFamily="34" charset="-120"/>
              </a:rPr>
              <a:t>登入畫面</a:t>
            </a:r>
            <a:r>
              <a:rPr lang="zh-TW" altLang="en-US" sz="2800" dirty="0">
                <a:solidFill>
                  <a:srgbClr val="595959"/>
                </a:solidFill>
                <a:latin typeface="新細明體" panose="02020500000000000000" pitchFamily="18" charset="-120"/>
                <a:ea typeface="新細明體" panose="02020500000000000000" pitchFamily="18" charset="-120"/>
              </a:rPr>
              <a:t>」</a:t>
            </a:r>
            <a:endParaRPr lang="zh-TW" altLang="en-US" sz="2800" dirty="0">
              <a:solidFill>
                <a:srgbClr val="595959"/>
              </a:solidFill>
              <a:latin typeface="微軟正黑體" panose="020B0604030504040204" pitchFamily="34" charset="-120"/>
              <a:ea typeface="微軟正黑體" panose="020B0604030504040204" pitchFamily="34" charset="-120"/>
            </a:endParaRPr>
          </a:p>
        </p:txBody>
      </p:sp>
      <p:cxnSp>
        <p:nvCxnSpPr>
          <p:cNvPr id="13" name="直線單箭頭接點 12"/>
          <p:cNvCxnSpPr>
            <a:endCxn id="9" idx="1"/>
          </p:cNvCxnSpPr>
          <p:nvPr/>
        </p:nvCxnSpPr>
        <p:spPr>
          <a:xfrm>
            <a:off x="4890278" y="5111022"/>
            <a:ext cx="1891522" cy="3308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圖片 14"/>
          <p:cNvPicPr>
            <a:picLocks noChangeAspect="1"/>
          </p:cNvPicPr>
          <p:nvPr/>
        </p:nvPicPr>
        <p:blipFill>
          <a:blip r:embed="rId5"/>
          <a:stretch>
            <a:fillRect/>
          </a:stretch>
        </p:blipFill>
        <p:spPr>
          <a:xfrm>
            <a:off x="12392614" y="3086100"/>
            <a:ext cx="4429509" cy="6258469"/>
          </a:xfrm>
          <a:prstGeom prst="rect">
            <a:avLst/>
          </a:prstGeom>
        </p:spPr>
      </p:pic>
      <p:cxnSp>
        <p:nvCxnSpPr>
          <p:cNvPr id="17" name="直線單箭頭接點 16"/>
          <p:cNvCxnSpPr>
            <a:stCxn id="9" idx="3"/>
          </p:cNvCxnSpPr>
          <p:nvPr/>
        </p:nvCxnSpPr>
        <p:spPr>
          <a:xfrm flipV="1">
            <a:off x="11145238" y="5226397"/>
            <a:ext cx="1500348" cy="2154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87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style.rotation</p:attrName>
                                        </p:attrNameLst>
                                      </p:cBhvr>
                                      <p:tavLst>
                                        <p:tav tm="0">
                                          <p:val>
                                            <p:fltVal val="90"/>
                                          </p:val>
                                        </p:tav>
                                        <p:tav tm="100000">
                                          <p:val>
                                            <p:fltVal val="0"/>
                                          </p:val>
                                        </p:tav>
                                      </p:tavLst>
                                    </p:anim>
                                    <p:animEffect transition="in" filter="fade">
                                      <p:cBhvr>
                                        <p:cTn id="23" dur="1000"/>
                                        <p:tgtEl>
                                          <p:spTgt spid="13"/>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a:r>
            <a:br>
              <a:rPr lang="zh-TW" altLang="en-US" dirty="0"/>
            </a:br>
            <a:endParaRPr lang="zh-TW" altLang="en-US" dirty="0"/>
          </a:p>
        </p:txBody>
      </p:sp>
      <p:sp>
        <p:nvSpPr>
          <p:cNvPr id="3" name="文字版面配置區 2"/>
          <p:cNvSpPr>
            <a:spLocks noGrp="1"/>
          </p:cNvSpPr>
          <p:nvPr>
            <p:ph type="body" idx="1"/>
          </p:nvPr>
        </p:nvSpPr>
        <p:spPr/>
        <p:txBody>
          <a:bodyPr/>
          <a:lstStyle/>
          <a:p>
            <a:pPr marL="0" indent="0">
              <a:buNone/>
            </a:pPr>
            <a:endParaRPr lang="zh-TW" altLang="en-US" dirty="0"/>
          </a:p>
        </p:txBody>
      </p:sp>
      <p:pic>
        <p:nvPicPr>
          <p:cNvPr id="4" name="圖片 3"/>
          <p:cNvPicPr>
            <a:picLocks noChangeAspect="1"/>
          </p:cNvPicPr>
          <p:nvPr/>
        </p:nvPicPr>
        <p:blipFill>
          <a:blip r:embed="rId2"/>
          <a:stretch>
            <a:fillRect/>
          </a:stretch>
        </p:blipFill>
        <p:spPr>
          <a:xfrm>
            <a:off x="1295400" y="928236"/>
            <a:ext cx="14858999" cy="8430527"/>
          </a:xfrm>
          <a:prstGeom prst="rect">
            <a:avLst/>
          </a:prstGeom>
        </p:spPr>
      </p:pic>
      <p:pic>
        <p:nvPicPr>
          <p:cNvPr id="5" name="圖片 4">
            <a:extLst>
              <a:ext uri="{FF2B5EF4-FFF2-40B4-BE49-F238E27FC236}">
                <a16:creationId xmlns:a16="http://schemas.microsoft.com/office/drawing/2014/main" id="{65C51D74-B263-45E7-BDD1-B7E5DB29979D}"/>
              </a:ext>
            </a:extLst>
          </p:cNvPr>
          <p:cNvPicPr>
            <a:picLocks noChangeAspect="1"/>
          </p:cNvPicPr>
          <p:nvPr/>
        </p:nvPicPr>
        <p:blipFill>
          <a:blip r:embed="rId2"/>
          <a:stretch>
            <a:fillRect/>
          </a:stretch>
        </p:blipFill>
        <p:spPr>
          <a:xfrm>
            <a:off x="1066800" y="961854"/>
            <a:ext cx="14858999" cy="8430527"/>
          </a:xfrm>
          <a:prstGeom prst="rect">
            <a:avLst/>
          </a:prstGeom>
        </p:spPr>
      </p:pic>
    </p:spTree>
    <p:extLst>
      <p:ext uri="{BB962C8B-B14F-4D97-AF65-F5344CB8AC3E}">
        <p14:creationId xmlns:p14="http://schemas.microsoft.com/office/powerpoint/2010/main" val="2156205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2759" y="-68663"/>
            <a:ext cx="18363061" cy="10414872"/>
          </a:xfrm>
          <a:prstGeom prst="rect">
            <a:avLst/>
          </a:prstGeom>
        </p:spPr>
      </p:pic>
      <p:pic>
        <p:nvPicPr>
          <p:cNvPr id="3" name="Object 2" descr="preencoded.png"/>
          <p:cNvPicPr>
            <a:picLocks noChangeAspect="1"/>
          </p:cNvPicPr>
          <p:nvPr/>
        </p:nvPicPr>
        <p:blipFill>
          <a:blip r:embed="rId4"/>
          <a:stretch>
            <a:fillRect/>
          </a:stretch>
        </p:blipFill>
        <p:spPr>
          <a:xfrm rot="19260000">
            <a:off x="1791092" y="5552609"/>
            <a:ext cx="421728" cy="374284"/>
          </a:xfrm>
          <a:prstGeom prst="rect">
            <a:avLst/>
          </a:prstGeom>
        </p:spPr>
      </p:pic>
      <p:sp>
        <p:nvSpPr>
          <p:cNvPr id="4" name="Object 3"/>
          <p:cNvSpPr/>
          <p:nvPr/>
        </p:nvSpPr>
        <p:spPr>
          <a:xfrm>
            <a:off x="1993687" y="5507383"/>
            <a:ext cx="10025625" cy="464729"/>
          </a:xfrm>
          <a:prstGeom prst="rect">
            <a:avLst/>
          </a:prstGeom>
          <a:noFill/>
        </p:spPr>
        <p:txBody>
          <a:bodyPr wrap="square" rtlCol="0" anchor="ctr"/>
          <a:lstStyle/>
          <a:p>
            <a:pPr algn="l">
              <a:lnSpc>
                <a:spcPct val="100000"/>
              </a:lnSpc>
              <a:buNone/>
            </a:pPr>
            <a:r>
              <a:rPr lang="zh-TW" altLang="en-US" sz="3749" kern="0" dirty="0">
                <a:solidFill>
                  <a:srgbClr val="6AA68C"/>
                </a:solidFill>
                <a:latin typeface="微軟正黑體" panose="020B0604030504040204" pitchFamily="34" charset="-120"/>
                <a:ea typeface="微軟正黑體" panose="020B0604030504040204" pitchFamily="34" charset="-120"/>
              </a:rPr>
              <a:t>系統簡介</a:t>
            </a:r>
            <a:endParaRPr lang="en-US" sz="3749" dirty="0">
              <a:solidFill>
                <a:srgbClr val="6AA68C"/>
              </a:solidFill>
              <a:latin typeface="微軟正黑體" panose="020B0604030504040204" pitchFamily="34" charset="-120"/>
              <a:ea typeface="微軟正黑體" panose="020B0604030504040204" pitchFamily="34" charset="-120"/>
            </a:endParaRPr>
          </a:p>
        </p:txBody>
      </p:sp>
      <p:pic>
        <p:nvPicPr>
          <p:cNvPr id="5" name="Object 4" descr="preencoded.png"/>
          <p:cNvPicPr>
            <a:picLocks noChangeAspect="1"/>
          </p:cNvPicPr>
          <p:nvPr/>
        </p:nvPicPr>
        <p:blipFill>
          <a:blip r:embed="rId4"/>
          <a:stretch>
            <a:fillRect/>
          </a:stretch>
        </p:blipFill>
        <p:spPr>
          <a:xfrm rot="19260000">
            <a:off x="1791092" y="6296812"/>
            <a:ext cx="421728" cy="374284"/>
          </a:xfrm>
          <a:prstGeom prst="rect">
            <a:avLst/>
          </a:prstGeom>
        </p:spPr>
      </p:pic>
      <p:sp>
        <p:nvSpPr>
          <p:cNvPr id="6" name="Object 5"/>
          <p:cNvSpPr/>
          <p:nvPr/>
        </p:nvSpPr>
        <p:spPr>
          <a:xfrm>
            <a:off x="1993687" y="6251589"/>
            <a:ext cx="10025625" cy="464729"/>
          </a:xfrm>
          <a:prstGeom prst="rect">
            <a:avLst/>
          </a:prstGeom>
          <a:noFill/>
        </p:spPr>
        <p:txBody>
          <a:bodyPr wrap="square" rtlCol="0" anchor="ctr"/>
          <a:lstStyle/>
          <a:p>
            <a:pPr algn="l">
              <a:lnSpc>
                <a:spcPct val="100000"/>
              </a:lnSpc>
              <a:buNone/>
            </a:pPr>
            <a:r>
              <a:rPr lang="zh-TW" altLang="en-US" sz="3749" kern="0" dirty="0">
                <a:solidFill>
                  <a:srgbClr val="6AA68C"/>
                </a:solidFill>
                <a:latin typeface="微軟正黑體" panose="020B0604030504040204" pitchFamily="34" charset="-120"/>
                <a:ea typeface="微軟正黑體" panose="020B0604030504040204" pitchFamily="34" charset="-120"/>
              </a:rPr>
              <a:t>帳號啟用</a:t>
            </a:r>
            <a:endParaRPr lang="en-US" sz="3749" dirty="0">
              <a:latin typeface="微軟正黑體" panose="020B0604030504040204" pitchFamily="34" charset="-120"/>
              <a:ea typeface="微軟正黑體" panose="020B0604030504040204" pitchFamily="34" charset="-120"/>
            </a:endParaRPr>
          </a:p>
        </p:txBody>
      </p:sp>
      <p:pic>
        <p:nvPicPr>
          <p:cNvPr id="7" name="Object 6" descr="preencoded.png"/>
          <p:cNvPicPr>
            <a:picLocks noChangeAspect="1"/>
          </p:cNvPicPr>
          <p:nvPr/>
        </p:nvPicPr>
        <p:blipFill>
          <a:blip r:embed="rId4"/>
          <a:stretch>
            <a:fillRect/>
          </a:stretch>
        </p:blipFill>
        <p:spPr>
          <a:xfrm rot="19260000">
            <a:off x="1791092" y="7041018"/>
            <a:ext cx="421728" cy="374284"/>
          </a:xfrm>
          <a:prstGeom prst="rect">
            <a:avLst/>
          </a:prstGeom>
        </p:spPr>
      </p:pic>
      <p:sp>
        <p:nvSpPr>
          <p:cNvPr id="8" name="Object 7"/>
          <p:cNvSpPr/>
          <p:nvPr/>
        </p:nvSpPr>
        <p:spPr>
          <a:xfrm>
            <a:off x="1993687" y="6995796"/>
            <a:ext cx="10025625" cy="464729"/>
          </a:xfrm>
          <a:prstGeom prst="rect">
            <a:avLst/>
          </a:prstGeom>
          <a:noFill/>
        </p:spPr>
        <p:txBody>
          <a:bodyPr wrap="square" rtlCol="0" anchor="ctr"/>
          <a:lstStyle/>
          <a:p>
            <a:pPr algn="l">
              <a:lnSpc>
                <a:spcPct val="100000"/>
              </a:lnSpc>
              <a:buNone/>
            </a:pPr>
            <a:r>
              <a:rPr lang="zh-TW" altLang="en-US" sz="3749" kern="0" dirty="0">
                <a:solidFill>
                  <a:srgbClr val="6AA68C"/>
                </a:solidFill>
                <a:latin typeface="微軟正黑體" panose="020B0604030504040204" pitchFamily="34" charset="-120"/>
                <a:ea typeface="微軟正黑體" panose="020B0604030504040204" pitchFamily="34" charset="-120"/>
              </a:rPr>
              <a:t>系統操作</a:t>
            </a:r>
            <a:endParaRPr lang="en-US" sz="3749" dirty="0">
              <a:latin typeface="微軟正黑體" panose="020B0604030504040204" pitchFamily="34" charset="-120"/>
              <a:ea typeface="微軟正黑體" panose="020B0604030504040204" pitchFamily="34" charset="-120"/>
            </a:endParaRPr>
          </a:p>
        </p:txBody>
      </p:sp>
      <p:pic>
        <p:nvPicPr>
          <p:cNvPr id="9" name="Object 8" descr="preencoded.png"/>
          <p:cNvPicPr>
            <a:picLocks noChangeAspect="1"/>
          </p:cNvPicPr>
          <p:nvPr/>
        </p:nvPicPr>
        <p:blipFill>
          <a:blip r:embed="rId5"/>
          <a:stretch>
            <a:fillRect/>
          </a:stretch>
        </p:blipFill>
        <p:spPr>
          <a:xfrm>
            <a:off x="11471368" y="4809594"/>
            <a:ext cx="5651682" cy="4961027"/>
          </a:xfrm>
          <a:prstGeom prst="rect">
            <a:avLst/>
          </a:prstGeom>
        </p:spPr>
      </p:pic>
      <p:pic>
        <p:nvPicPr>
          <p:cNvPr id="10" name="Object 9" descr="preencoded.png"/>
          <p:cNvPicPr>
            <a:picLocks noChangeAspect="1"/>
          </p:cNvPicPr>
          <p:nvPr/>
        </p:nvPicPr>
        <p:blipFill>
          <a:blip r:embed="rId6"/>
          <a:stretch>
            <a:fillRect/>
          </a:stretch>
        </p:blipFill>
        <p:spPr>
          <a:xfrm rot="4500000">
            <a:off x="16279750" y="364648"/>
            <a:ext cx="1704862" cy="1496521"/>
          </a:xfrm>
          <a:prstGeom prst="rect">
            <a:avLst/>
          </a:prstGeom>
        </p:spPr>
      </p:pic>
      <p:pic>
        <p:nvPicPr>
          <p:cNvPr id="11" name="Object 10" descr="preencoded.png"/>
          <p:cNvPicPr>
            <a:picLocks noChangeAspect="1"/>
          </p:cNvPicPr>
          <p:nvPr/>
        </p:nvPicPr>
        <p:blipFill>
          <a:blip r:embed="rId7"/>
          <a:stretch>
            <a:fillRect/>
          </a:stretch>
        </p:blipFill>
        <p:spPr>
          <a:xfrm rot="19680000">
            <a:off x="15374231" y="471251"/>
            <a:ext cx="504987" cy="443277"/>
          </a:xfrm>
          <a:prstGeom prst="rect">
            <a:avLst/>
          </a:prstGeom>
        </p:spPr>
      </p:pic>
      <p:sp>
        <p:nvSpPr>
          <p:cNvPr id="13" name="文字方塊 12"/>
          <p:cNvSpPr txBox="1"/>
          <p:nvPr/>
        </p:nvSpPr>
        <p:spPr>
          <a:xfrm>
            <a:off x="1720307" y="2129956"/>
            <a:ext cx="3571667" cy="957826"/>
          </a:xfrm>
          <a:prstGeom prst="rect">
            <a:avLst/>
          </a:prstGeom>
          <a:noFill/>
        </p:spPr>
        <p:txBody>
          <a:bodyPr wrap="square" rtlCol="0">
            <a:spAutoFit/>
          </a:bodyPr>
          <a:lstStyle/>
          <a:p>
            <a:r>
              <a:rPr lang="zh-TW" altLang="en-US" sz="5624" dirty="0">
                <a:solidFill>
                  <a:srgbClr val="6AA68C"/>
                </a:solidFill>
                <a:latin typeface="微軟正黑體" panose="020B0604030504040204" pitchFamily="34" charset="-120"/>
                <a:ea typeface="微軟正黑體" panose="020B0604030504040204" pitchFamily="34" charset="-120"/>
              </a:rPr>
              <a:t>課程內容</a:t>
            </a:r>
          </a:p>
        </p:txBody>
      </p:sp>
      <p:sp>
        <p:nvSpPr>
          <p:cNvPr id="14" name="文字方塊 13"/>
          <p:cNvSpPr txBox="1"/>
          <p:nvPr/>
        </p:nvSpPr>
        <p:spPr>
          <a:xfrm>
            <a:off x="1993686" y="7401774"/>
            <a:ext cx="12207188" cy="669286"/>
          </a:xfrm>
          <a:prstGeom prst="rect">
            <a:avLst/>
          </a:prstGeom>
          <a:noFill/>
        </p:spPr>
        <p:txBody>
          <a:bodyPr wrap="none" rtlCol="0">
            <a:spAutoFit/>
          </a:bodyPr>
          <a:lstStyle/>
          <a:p>
            <a:r>
              <a:rPr lang="zh-TW" altLang="en-US" sz="3749" dirty="0">
                <a:solidFill>
                  <a:srgbClr val="595959"/>
                </a:solidFill>
                <a:latin typeface="微軟正黑體" panose="020B0604030504040204" pitchFamily="34" charset="-120"/>
                <a:ea typeface="微軟正黑體" panose="020B0604030504040204" pitchFamily="34" charset="-120"/>
              </a:rPr>
              <a:t>使用者介面、上傳文稿、原創性報告檢視、下載列印報告</a:t>
            </a:r>
          </a:p>
        </p:txBody>
      </p:sp>
      <p:sp>
        <p:nvSpPr>
          <p:cNvPr id="15" name="文字方塊 14"/>
          <p:cNvSpPr txBox="1"/>
          <p:nvPr/>
        </p:nvSpPr>
        <p:spPr>
          <a:xfrm>
            <a:off x="4161278" y="6105757"/>
            <a:ext cx="2206352" cy="669286"/>
          </a:xfrm>
          <a:prstGeom prst="rect">
            <a:avLst/>
          </a:prstGeom>
          <a:noFill/>
        </p:spPr>
        <p:txBody>
          <a:bodyPr wrap="square" rtlCol="0">
            <a:spAutoFit/>
          </a:bodyPr>
          <a:lstStyle/>
          <a:p>
            <a:r>
              <a:rPr lang="zh-TW" altLang="en-US" sz="3749" dirty="0">
                <a:solidFill>
                  <a:srgbClr val="595959"/>
                </a:solidFill>
                <a:latin typeface="微軟正黑體" panose="020B0604030504040204" pitchFamily="34" charset="-120"/>
                <a:ea typeface="微軟正黑體" panose="020B0604030504040204" pitchFamily="34" charset="-120"/>
              </a:rPr>
              <a:t>密碼設定</a:t>
            </a:r>
          </a:p>
        </p:txBody>
      </p:sp>
    </p:spTree>
    <p:extLst>
      <p:ext uri="{BB962C8B-B14F-4D97-AF65-F5344CB8AC3E}">
        <p14:creationId xmlns:p14="http://schemas.microsoft.com/office/powerpoint/2010/main" val="314492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en-US" sz="800" dirty="0"/>
              <a:t>                                   </a:t>
            </a:r>
            <a:endParaRPr lang="zh-TW" altLang="en-US" sz="800" dirty="0">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33500"/>
            <a:ext cx="6181725" cy="8629650"/>
          </a:xfrm>
          <a:prstGeom prst="rect">
            <a:avLst/>
          </a:prstGeom>
        </p:spPr>
      </p:pic>
      <p:sp>
        <p:nvSpPr>
          <p:cNvPr id="9" name="矩形 8"/>
          <p:cNvSpPr/>
          <p:nvPr/>
        </p:nvSpPr>
        <p:spPr>
          <a:xfrm>
            <a:off x="1066800" y="7581900"/>
            <a:ext cx="2590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525" y="1154616"/>
            <a:ext cx="7545749" cy="7056230"/>
          </a:xfrm>
          <a:prstGeom prst="rect">
            <a:avLst/>
          </a:prstGeom>
        </p:spPr>
      </p:pic>
      <p:sp>
        <p:nvSpPr>
          <p:cNvPr id="13" name="向右箭號 12"/>
          <p:cNvSpPr/>
          <p:nvPr/>
        </p:nvSpPr>
        <p:spPr>
          <a:xfrm>
            <a:off x="7691998" y="3352800"/>
            <a:ext cx="1371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9525000" y="6866965"/>
            <a:ext cx="2528046"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9982200" y="5512650"/>
            <a:ext cx="6248400" cy="12310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13335000" y="5389384"/>
            <a:ext cx="2743200" cy="369332"/>
          </a:xfrm>
          <a:prstGeom prst="rect">
            <a:avLst/>
          </a:prstGeom>
          <a:solidFill>
            <a:srgbClr val="FFFF00"/>
          </a:solidFill>
        </p:spPr>
        <p:txBody>
          <a:bodyPr wrap="square" rtlCol="0">
            <a:spAutoFit/>
          </a:bodyPr>
          <a:lstStyle/>
          <a:p>
            <a:r>
              <a:rPr lang="zh-TW" altLang="en-US" dirty="0"/>
              <a:t>請與知識服務組館員聯絡</a:t>
            </a:r>
          </a:p>
        </p:txBody>
      </p:sp>
    </p:spTree>
    <p:extLst>
      <p:ext uri="{BB962C8B-B14F-4D97-AF65-F5344CB8AC3E}">
        <p14:creationId xmlns:p14="http://schemas.microsoft.com/office/powerpoint/2010/main" val="11347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8" grpId="0" animBg="1"/>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文字版面配置區 2"/>
          <p:cNvSpPr>
            <a:spLocks noGrp="1"/>
          </p:cNvSpPr>
          <p:nvPr>
            <p:ph type="body"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1219200" y="495300"/>
            <a:ext cx="16535399" cy="9416944"/>
          </a:xfrm>
          <a:prstGeom prst="rect">
            <a:avLst/>
          </a:prstGeom>
        </p:spPr>
      </p:pic>
    </p:spTree>
    <p:extLst>
      <p:ext uri="{BB962C8B-B14F-4D97-AF65-F5344CB8AC3E}">
        <p14:creationId xmlns:p14="http://schemas.microsoft.com/office/powerpoint/2010/main" val="2395069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143000" y="551994"/>
            <a:ext cx="16154400" cy="9111015"/>
          </a:xfrm>
          <a:prstGeom prst="rect">
            <a:avLst/>
          </a:prstGeom>
        </p:spPr>
      </p:pic>
      <p:sp>
        <p:nvSpPr>
          <p:cNvPr id="5" name="橢圓 4">
            <a:extLst>
              <a:ext uri="{FF2B5EF4-FFF2-40B4-BE49-F238E27FC236}">
                <a16:creationId xmlns:a16="http://schemas.microsoft.com/office/drawing/2014/main" id="{90BAC311-EFB0-4126-BDDB-E982F7DE3F56}"/>
              </a:ext>
            </a:extLst>
          </p:cNvPr>
          <p:cNvSpPr/>
          <p:nvPr/>
        </p:nvSpPr>
        <p:spPr>
          <a:xfrm>
            <a:off x="9829800" y="7886700"/>
            <a:ext cx="3048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a:extLst>
              <a:ext uri="{FF2B5EF4-FFF2-40B4-BE49-F238E27FC236}">
                <a16:creationId xmlns:a16="http://schemas.microsoft.com/office/drawing/2014/main" id="{0801404C-7C7E-4822-AE9A-F9528D078752}"/>
              </a:ext>
            </a:extLst>
          </p:cNvPr>
          <p:cNvCxnSpPr>
            <a:cxnSpLocks/>
          </p:cNvCxnSpPr>
          <p:nvPr/>
        </p:nvCxnSpPr>
        <p:spPr>
          <a:xfrm>
            <a:off x="9982200" y="8148515"/>
            <a:ext cx="31563" cy="14812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4CBC0EE1-C27B-4EAB-AA08-CB4CB8A9AB55}"/>
              </a:ext>
            </a:extLst>
          </p:cNvPr>
          <p:cNvSpPr txBox="1"/>
          <p:nvPr/>
        </p:nvSpPr>
        <p:spPr>
          <a:xfrm>
            <a:off x="9372600" y="9683234"/>
            <a:ext cx="1981200" cy="369332"/>
          </a:xfrm>
          <a:prstGeom prst="rect">
            <a:avLst/>
          </a:prstGeom>
          <a:noFill/>
        </p:spPr>
        <p:txBody>
          <a:bodyPr wrap="square" rtlCol="0">
            <a:spAutoFit/>
          </a:bodyPr>
          <a:lstStyle/>
          <a:p>
            <a:r>
              <a:rPr lang="zh-TW" altLang="en-US" dirty="0">
                <a:solidFill>
                  <a:srgbClr val="FF0000"/>
                </a:solidFill>
              </a:rPr>
              <a:t>已改成</a:t>
            </a:r>
            <a:r>
              <a:rPr lang="en-US" altLang="zh-TW" dirty="0">
                <a:solidFill>
                  <a:srgbClr val="FF0000"/>
                </a:solidFill>
              </a:rPr>
              <a:t>1</a:t>
            </a:r>
            <a:r>
              <a:rPr lang="zh-TW" altLang="en-US" dirty="0">
                <a:solidFill>
                  <a:srgbClr val="FF0000"/>
                </a:solidFill>
              </a:rPr>
              <a:t>小時</a:t>
            </a:r>
          </a:p>
        </p:txBody>
      </p:sp>
    </p:spTree>
    <p:extLst>
      <p:ext uri="{BB962C8B-B14F-4D97-AF65-F5344CB8AC3E}">
        <p14:creationId xmlns:p14="http://schemas.microsoft.com/office/powerpoint/2010/main" val="1765496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295400" y="571500"/>
            <a:ext cx="16154400" cy="9105821"/>
          </a:xfrm>
          <a:prstGeom prst="rect">
            <a:avLst/>
          </a:prstGeom>
        </p:spPr>
      </p:pic>
    </p:spTree>
    <p:extLst>
      <p:ext uri="{BB962C8B-B14F-4D97-AF65-F5344CB8AC3E}">
        <p14:creationId xmlns:p14="http://schemas.microsoft.com/office/powerpoint/2010/main" val="2258531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文字版面配置區 2"/>
          <p:cNvSpPr>
            <a:spLocks noGrp="1"/>
          </p:cNvSpPr>
          <p:nvPr>
            <p:ph type="body" idx="1"/>
          </p:nvPr>
        </p:nvSpPr>
        <p:spPr/>
        <p:txBody>
          <a:bodyPr/>
          <a:lstStyle/>
          <a:p>
            <a:pPr marL="0" indent="0">
              <a:buNone/>
            </a:pPr>
            <a:endParaRPr lang="zh-TW" altLang="en-US" dirty="0"/>
          </a:p>
        </p:txBody>
      </p:sp>
      <p:pic>
        <p:nvPicPr>
          <p:cNvPr id="4" name="圖片 3"/>
          <p:cNvPicPr>
            <a:picLocks noChangeAspect="1"/>
          </p:cNvPicPr>
          <p:nvPr/>
        </p:nvPicPr>
        <p:blipFill>
          <a:blip r:embed="rId2"/>
          <a:stretch>
            <a:fillRect/>
          </a:stretch>
        </p:blipFill>
        <p:spPr>
          <a:xfrm>
            <a:off x="3547281" y="2285601"/>
            <a:ext cx="11193437" cy="5715798"/>
          </a:xfrm>
          <a:prstGeom prst="rect">
            <a:avLst/>
          </a:prstGeom>
        </p:spPr>
      </p:pic>
      <p:sp>
        <p:nvSpPr>
          <p:cNvPr id="5" name="文字方塊 4"/>
          <p:cNvSpPr txBox="1"/>
          <p:nvPr/>
        </p:nvSpPr>
        <p:spPr>
          <a:xfrm>
            <a:off x="4572000" y="342900"/>
            <a:ext cx="6019800" cy="769441"/>
          </a:xfrm>
          <a:prstGeom prst="rect">
            <a:avLst/>
          </a:prstGeom>
          <a:noFill/>
        </p:spPr>
        <p:txBody>
          <a:bodyPr wrap="square" rtlCol="0">
            <a:spAutoFit/>
          </a:bodyPr>
          <a:lstStyle/>
          <a:p>
            <a:r>
              <a:rPr lang="zh-TW" altLang="en-US" sz="4400" dirty="0" smtClean="0">
                <a:solidFill>
                  <a:schemeClr val="accent2"/>
                </a:solidFill>
              </a:rPr>
              <a:t>收不到開通信的原因</a:t>
            </a:r>
            <a:endParaRPr lang="zh-TW" altLang="en-US" sz="4400" dirty="0">
              <a:solidFill>
                <a:schemeClr val="accent2"/>
              </a:solidFill>
            </a:endParaRPr>
          </a:p>
        </p:txBody>
      </p:sp>
      <p:pic>
        <p:nvPicPr>
          <p:cNvPr id="6" name="圖片 5"/>
          <p:cNvPicPr>
            <a:picLocks noChangeAspect="1"/>
          </p:cNvPicPr>
          <p:nvPr/>
        </p:nvPicPr>
        <p:blipFill>
          <a:blip r:embed="rId3"/>
          <a:stretch>
            <a:fillRect/>
          </a:stretch>
        </p:blipFill>
        <p:spPr>
          <a:xfrm>
            <a:off x="3657600" y="4686300"/>
            <a:ext cx="11222016" cy="4058216"/>
          </a:xfrm>
          <a:prstGeom prst="rect">
            <a:avLst/>
          </a:prstGeom>
        </p:spPr>
      </p:pic>
    </p:spTree>
    <p:extLst>
      <p:ext uri="{BB962C8B-B14F-4D97-AF65-F5344CB8AC3E}">
        <p14:creationId xmlns:p14="http://schemas.microsoft.com/office/powerpoint/2010/main" val="359764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duotone>
              <a:schemeClr val="accent4">
                <a:shade val="45000"/>
                <a:satMod val="135000"/>
              </a:schemeClr>
              <a:prstClr val="white"/>
            </a:duotone>
          </a:blip>
          <a:stretch>
            <a:fillRect/>
          </a:stretch>
        </p:blipFill>
        <p:spPr>
          <a:xfrm>
            <a:off x="2759" y="2"/>
            <a:ext cx="18363061" cy="10414872"/>
          </a:xfrm>
          <a:prstGeom prst="rect">
            <a:avLst/>
          </a:prstGeom>
        </p:spPr>
      </p:pic>
      <p:pic>
        <p:nvPicPr>
          <p:cNvPr id="9" name="Object 8" descr="preencoded.png"/>
          <p:cNvPicPr>
            <a:picLocks noChangeAspect="1"/>
          </p:cNvPicPr>
          <p:nvPr/>
        </p:nvPicPr>
        <p:blipFill>
          <a:blip r:embed="rId4"/>
          <a:stretch>
            <a:fillRect/>
          </a:stretch>
        </p:blipFill>
        <p:spPr>
          <a:xfrm>
            <a:off x="5594545" y="2506017"/>
            <a:ext cx="5651682" cy="4961027"/>
          </a:xfrm>
          <a:prstGeom prst="rect">
            <a:avLst/>
          </a:prstGeom>
        </p:spPr>
      </p:pic>
      <p:pic>
        <p:nvPicPr>
          <p:cNvPr id="10" name="Object 9" descr="preencoded.png"/>
          <p:cNvPicPr>
            <a:picLocks noChangeAspect="1"/>
          </p:cNvPicPr>
          <p:nvPr/>
        </p:nvPicPr>
        <p:blipFill>
          <a:blip r:embed="rId5"/>
          <a:stretch>
            <a:fillRect/>
          </a:stretch>
        </p:blipFill>
        <p:spPr>
          <a:xfrm rot="4500000">
            <a:off x="16279750" y="364648"/>
            <a:ext cx="1704862" cy="1496521"/>
          </a:xfrm>
          <a:prstGeom prst="rect">
            <a:avLst/>
          </a:prstGeom>
        </p:spPr>
      </p:pic>
      <p:pic>
        <p:nvPicPr>
          <p:cNvPr id="11" name="Object 10" descr="preencoded.png"/>
          <p:cNvPicPr>
            <a:picLocks noChangeAspect="1"/>
          </p:cNvPicPr>
          <p:nvPr/>
        </p:nvPicPr>
        <p:blipFill>
          <a:blip r:embed="rId6"/>
          <a:stretch>
            <a:fillRect/>
          </a:stretch>
        </p:blipFill>
        <p:spPr>
          <a:xfrm rot="19680000">
            <a:off x="15374231" y="471251"/>
            <a:ext cx="504987" cy="443277"/>
          </a:xfrm>
          <a:prstGeom prst="rect">
            <a:avLst/>
          </a:prstGeom>
        </p:spPr>
      </p:pic>
      <p:sp>
        <p:nvSpPr>
          <p:cNvPr id="12" name="文字方塊 11"/>
          <p:cNvSpPr txBox="1"/>
          <p:nvPr/>
        </p:nvSpPr>
        <p:spPr>
          <a:xfrm>
            <a:off x="6025514" y="4170857"/>
            <a:ext cx="5640743" cy="1823320"/>
          </a:xfrm>
          <a:prstGeom prst="rect">
            <a:avLst/>
          </a:prstGeom>
          <a:noFill/>
        </p:spPr>
        <p:txBody>
          <a:bodyPr wrap="square" rtlCol="0">
            <a:spAutoFit/>
          </a:bodyPr>
          <a:lstStyle/>
          <a:p>
            <a:pPr defTabSz="2856951"/>
            <a:r>
              <a:rPr lang="zh-TW" altLang="en-US" sz="7499" dirty="0">
                <a:solidFill>
                  <a:prstClr val="white"/>
                </a:solidFill>
                <a:latin typeface="Franklin Gothic Book"/>
                <a:ea typeface="Adobe 繁黑體 Std B"/>
              </a:rPr>
              <a:t>  </a:t>
            </a:r>
            <a:r>
              <a:rPr lang="zh-TW" altLang="en-US" sz="7499" dirty="0">
                <a:solidFill>
                  <a:prstClr val="white"/>
                </a:solidFill>
                <a:latin typeface="微軟正黑體" panose="020B0604030504040204" pitchFamily="34" charset="-120"/>
                <a:ea typeface="微軟正黑體" panose="020B0604030504040204" pitchFamily="34" charset="-120"/>
              </a:rPr>
              <a:t>系統操作</a:t>
            </a:r>
            <a:endParaRPr lang="en-US" altLang="zh-TW" sz="7499" dirty="0">
              <a:solidFill>
                <a:prstClr val="white"/>
              </a:solidFill>
              <a:latin typeface="微軟正黑體" panose="020B0604030504040204" pitchFamily="34" charset="-120"/>
              <a:ea typeface="微軟正黑體" panose="020B0604030504040204" pitchFamily="34" charset="-120"/>
            </a:endParaRPr>
          </a:p>
          <a:p>
            <a:pPr defTabSz="2856951"/>
            <a:r>
              <a:rPr lang="zh-TW" altLang="en-US" sz="3749" dirty="0">
                <a:solidFill>
                  <a:srgbClr val="595959"/>
                </a:solidFill>
                <a:latin typeface="微軟正黑體" panose="020B0604030504040204" pitchFamily="34" charset="-120"/>
                <a:ea typeface="微軟正黑體" panose="020B0604030504040204" pitchFamily="34" charset="-120"/>
              </a:rPr>
              <a:t>使用者介面、上傳文稿</a:t>
            </a:r>
          </a:p>
        </p:txBody>
      </p:sp>
    </p:spTree>
    <p:extLst>
      <p:ext uri="{BB962C8B-B14F-4D97-AF65-F5344CB8AC3E}">
        <p14:creationId xmlns:p14="http://schemas.microsoft.com/office/powerpoint/2010/main" val="3872423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文字方塊 3"/>
          <p:cNvSpPr txBox="1"/>
          <p:nvPr/>
        </p:nvSpPr>
        <p:spPr>
          <a:xfrm>
            <a:off x="13759866" y="8377812"/>
            <a:ext cx="3860743" cy="1054006"/>
          </a:xfrm>
          <a:prstGeom prst="rect">
            <a:avLst/>
          </a:prstGeom>
          <a:noFill/>
        </p:spPr>
        <p:txBody>
          <a:bodyPr wrap="square" rtlCol="0">
            <a:spAutoFit/>
          </a:bodyPr>
          <a:lstStyle/>
          <a:p>
            <a:pPr algn="ctr" defTabSz="2856951"/>
            <a:r>
              <a:rPr lang="zh-TW" altLang="en-US" sz="6249" dirty="0">
                <a:solidFill>
                  <a:prstClr val="white"/>
                </a:solidFill>
                <a:latin typeface="Franklin Gothic Book"/>
                <a:ea typeface="Adobe 繁黑體 Std B"/>
              </a:rPr>
              <a:t>練習時間</a:t>
            </a:r>
          </a:p>
        </p:txBody>
      </p:sp>
      <p:pic>
        <p:nvPicPr>
          <p:cNvPr id="3" name="Object 2" descr="preencoded.png"/>
          <p:cNvPicPr>
            <a:picLocks noChangeAspect="1"/>
          </p:cNvPicPr>
          <p:nvPr/>
        </p:nvPicPr>
        <p:blipFill>
          <a:blip r:embed="rId3"/>
          <a:stretch>
            <a:fillRect/>
          </a:stretch>
        </p:blipFill>
        <p:spPr>
          <a:xfrm rot="16200000">
            <a:off x="12306971" y="4308727"/>
            <a:ext cx="6129218" cy="5827332"/>
          </a:xfrm>
          <a:prstGeom prst="rect">
            <a:avLst/>
          </a:prstGeom>
        </p:spPr>
      </p:pic>
      <p:sp>
        <p:nvSpPr>
          <p:cNvPr id="6" name="文字方塊 5"/>
          <p:cNvSpPr txBox="1"/>
          <p:nvPr/>
        </p:nvSpPr>
        <p:spPr>
          <a:xfrm>
            <a:off x="13755384" y="8353159"/>
            <a:ext cx="3959971" cy="957826"/>
          </a:xfrm>
          <a:prstGeom prst="rect">
            <a:avLst/>
          </a:prstGeom>
          <a:noFill/>
        </p:spPr>
        <p:txBody>
          <a:bodyPr wrap="square" rtlCol="0">
            <a:spAutoFit/>
          </a:bodyPr>
          <a:lstStyle/>
          <a:p>
            <a:pPr defTabSz="2856951"/>
            <a:r>
              <a:rPr lang="zh-TW" altLang="en-US" sz="5624" dirty="0">
                <a:solidFill>
                  <a:prstClr val="white"/>
                </a:solidFill>
                <a:latin typeface="Franklin Gothic Book"/>
                <a:ea typeface="Adobe 繁黑體 Std B"/>
              </a:rPr>
              <a:t>示範與操作</a:t>
            </a:r>
          </a:p>
        </p:txBody>
      </p:sp>
      <p:sp>
        <p:nvSpPr>
          <p:cNvPr id="7" name="矩形 6"/>
          <p:cNvSpPr/>
          <p:nvPr/>
        </p:nvSpPr>
        <p:spPr>
          <a:xfrm>
            <a:off x="1066800" y="5082988"/>
            <a:ext cx="1371600" cy="4415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p:cNvPicPr>
            <a:picLocks noChangeAspect="1"/>
          </p:cNvPicPr>
          <p:nvPr/>
        </p:nvPicPr>
        <p:blipFill>
          <a:blip r:embed="rId4"/>
          <a:stretch>
            <a:fillRect/>
          </a:stretch>
        </p:blipFill>
        <p:spPr>
          <a:xfrm>
            <a:off x="76201" y="1376697"/>
            <a:ext cx="18209046" cy="4367483"/>
          </a:xfrm>
          <a:prstGeom prst="rect">
            <a:avLst/>
          </a:prstGeom>
        </p:spPr>
      </p:pic>
      <p:sp>
        <p:nvSpPr>
          <p:cNvPr id="9" name="矩形 8"/>
          <p:cNvSpPr/>
          <p:nvPr/>
        </p:nvSpPr>
        <p:spPr>
          <a:xfrm>
            <a:off x="14097000" y="1273235"/>
            <a:ext cx="762000" cy="5018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838200" y="4991100"/>
            <a:ext cx="1905000" cy="6096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7397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文字版面配置區 2"/>
          <p:cNvSpPr>
            <a:spLocks noGrp="1"/>
          </p:cNvSpPr>
          <p:nvPr>
            <p:ph type="body" idx="1"/>
          </p:nvPr>
        </p:nvSpPr>
        <p:spPr/>
        <p:txBody>
          <a:bodyPr/>
          <a:lstStyle/>
          <a:p>
            <a:endParaRPr lang="zh-TW" altLang="en-US"/>
          </a:p>
        </p:txBody>
      </p:sp>
      <p:pic>
        <p:nvPicPr>
          <p:cNvPr id="11" name="圖片 10">
            <a:extLst>
              <a:ext uri="{FF2B5EF4-FFF2-40B4-BE49-F238E27FC236}">
                <a16:creationId xmlns:a16="http://schemas.microsoft.com/office/drawing/2014/main" id="{8543CDD1-109B-436F-91C3-DFD284F3D7F7}"/>
              </a:ext>
            </a:extLst>
          </p:cNvPr>
          <p:cNvPicPr>
            <a:picLocks noChangeAspect="1"/>
          </p:cNvPicPr>
          <p:nvPr/>
        </p:nvPicPr>
        <p:blipFill>
          <a:blip r:embed="rId2"/>
          <a:stretch>
            <a:fillRect/>
          </a:stretch>
        </p:blipFill>
        <p:spPr>
          <a:xfrm>
            <a:off x="317856" y="1013836"/>
            <a:ext cx="17652288" cy="8259328"/>
          </a:xfrm>
          <a:prstGeom prst="rect">
            <a:avLst/>
          </a:prstGeom>
        </p:spPr>
      </p:pic>
      <p:sp>
        <p:nvSpPr>
          <p:cNvPr id="12" name="橢圓 11">
            <a:extLst>
              <a:ext uri="{FF2B5EF4-FFF2-40B4-BE49-F238E27FC236}">
                <a16:creationId xmlns:a16="http://schemas.microsoft.com/office/drawing/2014/main" id="{89FBEF72-90DA-40B7-88DF-F1379243B6C8}"/>
              </a:ext>
            </a:extLst>
          </p:cNvPr>
          <p:cNvSpPr/>
          <p:nvPr/>
        </p:nvSpPr>
        <p:spPr>
          <a:xfrm>
            <a:off x="17145000" y="3771900"/>
            <a:ext cx="11430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59000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79697" y="851888"/>
            <a:ext cx="18128605" cy="8583223"/>
          </a:xfrm>
          <a:prstGeom prst="rect">
            <a:avLst/>
          </a:prstGeom>
        </p:spPr>
      </p:pic>
      <p:sp>
        <p:nvSpPr>
          <p:cNvPr id="5" name="橢圓 4"/>
          <p:cNvSpPr/>
          <p:nvPr/>
        </p:nvSpPr>
        <p:spPr>
          <a:xfrm>
            <a:off x="7620000" y="4000500"/>
            <a:ext cx="27432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3"/>
          <a:stretch>
            <a:fillRect/>
          </a:stretch>
        </p:blipFill>
        <p:spPr>
          <a:xfrm>
            <a:off x="4495800" y="3975847"/>
            <a:ext cx="8534400" cy="6106511"/>
          </a:xfrm>
          <a:prstGeom prst="rect">
            <a:avLst/>
          </a:prstGeom>
        </p:spPr>
      </p:pic>
      <p:sp>
        <p:nvSpPr>
          <p:cNvPr id="7" name="矩形 6"/>
          <p:cNvSpPr/>
          <p:nvPr/>
        </p:nvSpPr>
        <p:spPr>
          <a:xfrm>
            <a:off x="4572000" y="5524500"/>
            <a:ext cx="49530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4861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0" name="圖片 9"/>
          <p:cNvPicPr>
            <a:picLocks noChangeAspect="1"/>
          </p:cNvPicPr>
          <p:nvPr/>
        </p:nvPicPr>
        <p:blipFill>
          <a:blip r:embed="rId2"/>
          <a:stretch>
            <a:fillRect/>
          </a:stretch>
        </p:blipFill>
        <p:spPr>
          <a:xfrm>
            <a:off x="9465438" y="1968797"/>
            <a:ext cx="8593962" cy="6188149"/>
          </a:xfrm>
          <a:prstGeom prst="rect">
            <a:avLst/>
          </a:prstGeom>
        </p:spPr>
      </p:pic>
      <p:pic>
        <p:nvPicPr>
          <p:cNvPr id="9" name="圖片 8"/>
          <p:cNvPicPr>
            <a:picLocks noChangeAspect="1"/>
          </p:cNvPicPr>
          <p:nvPr/>
        </p:nvPicPr>
        <p:blipFill>
          <a:blip r:embed="rId3"/>
          <a:stretch>
            <a:fillRect/>
          </a:stretch>
        </p:blipFill>
        <p:spPr>
          <a:xfrm>
            <a:off x="228600" y="2055268"/>
            <a:ext cx="8318652" cy="6015208"/>
          </a:xfrm>
          <a:prstGeom prst="rect">
            <a:avLst/>
          </a:prstGeom>
        </p:spPr>
      </p:pic>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5" name="矩形 4"/>
          <p:cNvSpPr/>
          <p:nvPr/>
        </p:nvSpPr>
        <p:spPr>
          <a:xfrm>
            <a:off x="1066800" y="5067300"/>
            <a:ext cx="56388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6629400" y="7239000"/>
            <a:ext cx="23622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14401800" y="7124700"/>
            <a:ext cx="3657600" cy="1066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7159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duotone>
              <a:schemeClr val="accent4">
                <a:shade val="45000"/>
                <a:satMod val="135000"/>
              </a:schemeClr>
              <a:prstClr val="white"/>
            </a:duotone>
          </a:blip>
          <a:stretch>
            <a:fillRect/>
          </a:stretch>
        </p:blipFill>
        <p:spPr>
          <a:xfrm>
            <a:off x="2759" y="2"/>
            <a:ext cx="18363061" cy="10414872"/>
          </a:xfrm>
          <a:prstGeom prst="rect">
            <a:avLst/>
          </a:prstGeom>
        </p:spPr>
      </p:pic>
      <p:pic>
        <p:nvPicPr>
          <p:cNvPr id="9" name="Object 8" descr="preencoded.png"/>
          <p:cNvPicPr>
            <a:picLocks noChangeAspect="1"/>
          </p:cNvPicPr>
          <p:nvPr/>
        </p:nvPicPr>
        <p:blipFill>
          <a:blip r:embed="rId4"/>
          <a:stretch>
            <a:fillRect/>
          </a:stretch>
        </p:blipFill>
        <p:spPr>
          <a:xfrm>
            <a:off x="5440116" y="2329079"/>
            <a:ext cx="5651682" cy="4961027"/>
          </a:xfrm>
          <a:prstGeom prst="rect">
            <a:avLst/>
          </a:prstGeom>
        </p:spPr>
      </p:pic>
      <p:pic>
        <p:nvPicPr>
          <p:cNvPr id="10" name="Object 9" descr="preencoded.png"/>
          <p:cNvPicPr>
            <a:picLocks noChangeAspect="1"/>
          </p:cNvPicPr>
          <p:nvPr/>
        </p:nvPicPr>
        <p:blipFill>
          <a:blip r:embed="rId5"/>
          <a:stretch>
            <a:fillRect/>
          </a:stretch>
        </p:blipFill>
        <p:spPr>
          <a:xfrm rot="4500000">
            <a:off x="16279750" y="364648"/>
            <a:ext cx="1704862" cy="1496521"/>
          </a:xfrm>
          <a:prstGeom prst="rect">
            <a:avLst/>
          </a:prstGeom>
        </p:spPr>
      </p:pic>
      <p:pic>
        <p:nvPicPr>
          <p:cNvPr id="11" name="Object 10" descr="preencoded.png"/>
          <p:cNvPicPr>
            <a:picLocks noChangeAspect="1"/>
          </p:cNvPicPr>
          <p:nvPr/>
        </p:nvPicPr>
        <p:blipFill>
          <a:blip r:embed="rId6"/>
          <a:stretch>
            <a:fillRect/>
          </a:stretch>
        </p:blipFill>
        <p:spPr>
          <a:xfrm rot="19680000">
            <a:off x="15374231" y="471251"/>
            <a:ext cx="504987" cy="443277"/>
          </a:xfrm>
          <a:prstGeom prst="rect">
            <a:avLst/>
          </a:prstGeom>
        </p:spPr>
      </p:pic>
      <p:sp>
        <p:nvSpPr>
          <p:cNvPr id="12" name="文字方塊 11"/>
          <p:cNvSpPr txBox="1"/>
          <p:nvPr/>
        </p:nvSpPr>
        <p:spPr>
          <a:xfrm>
            <a:off x="6180971" y="4277042"/>
            <a:ext cx="5086344" cy="1246367"/>
          </a:xfrm>
          <a:prstGeom prst="rect">
            <a:avLst/>
          </a:prstGeom>
          <a:noFill/>
        </p:spPr>
        <p:txBody>
          <a:bodyPr wrap="square" rtlCol="0">
            <a:spAutoFit/>
          </a:bodyPr>
          <a:lstStyle/>
          <a:p>
            <a:pPr defTabSz="2856951"/>
            <a:r>
              <a:rPr lang="zh-TW" altLang="en-US" sz="7499" dirty="0">
                <a:solidFill>
                  <a:prstClr val="white"/>
                </a:solidFill>
                <a:latin typeface="微軟正黑體" panose="020B0604030504040204" pitchFamily="34" charset="-120"/>
                <a:ea typeface="微軟正黑體" panose="020B0604030504040204" pitchFamily="34" charset="-120"/>
              </a:rPr>
              <a:t>系統簡介</a:t>
            </a:r>
          </a:p>
        </p:txBody>
      </p:sp>
    </p:spTree>
    <p:extLst>
      <p:ext uri="{BB962C8B-B14F-4D97-AF65-F5344CB8AC3E}">
        <p14:creationId xmlns:p14="http://schemas.microsoft.com/office/powerpoint/2010/main" val="2680570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32657" y="585256"/>
            <a:ext cx="3733800" cy="2653244"/>
          </a:xfrm>
          <a:prstGeom prst="rect">
            <a:avLst/>
          </a:prstGeom>
        </p:spPr>
      </p:pic>
      <p:sp>
        <p:nvSpPr>
          <p:cNvPr id="2" name="標題 1"/>
          <p:cNvSpPr>
            <a:spLocks noGrp="1"/>
          </p:cNvSpPr>
          <p:nvPr>
            <p:ph type="title"/>
          </p:nvPr>
        </p:nvSpPr>
        <p:spPr/>
        <p:txBody>
          <a:bodyPr/>
          <a:lstStyle/>
          <a:p>
            <a:endParaRPr lang="zh-TW" altLang="en-US" dirty="0"/>
          </a:p>
        </p:txBody>
      </p:sp>
      <p:sp>
        <p:nvSpPr>
          <p:cNvPr id="3" name="文字版面配置區 2"/>
          <p:cNvSpPr>
            <a:spLocks noGrp="1"/>
          </p:cNvSpPr>
          <p:nvPr>
            <p:ph type="body" idx="1"/>
          </p:nvPr>
        </p:nvSpPr>
        <p:spPr/>
        <p:txBody>
          <a:bodyPr/>
          <a:lstStyle/>
          <a:p>
            <a:endParaRPr lang="zh-TW" altLang="en-US"/>
          </a:p>
        </p:txBody>
      </p:sp>
      <p:pic>
        <p:nvPicPr>
          <p:cNvPr id="5" name="圖片 4"/>
          <p:cNvPicPr>
            <a:picLocks noChangeAspect="1"/>
          </p:cNvPicPr>
          <p:nvPr/>
        </p:nvPicPr>
        <p:blipFill>
          <a:blip r:embed="rId3"/>
          <a:stretch>
            <a:fillRect/>
          </a:stretch>
        </p:blipFill>
        <p:spPr>
          <a:xfrm>
            <a:off x="3862754" y="114300"/>
            <a:ext cx="14447017" cy="3429000"/>
          </a:xfrm>
          <a:prstGeom prst="rect">
            <a:avLst/>
          </a:prstGeom>
          <a:ln>
            <a:noFill/>
          </a:ln>
        </p:spPr>
      </p:pic>
      <p:sp>
        <p:nvSpPr>
          <p:cNvPr id="6" name="矩形 5"/>
          <p:cNvSpPr/>
          <p:nvPr/>
        </p:nvSpPr>
        <p:spPr>
          <a:xfrm>
            <a:off x="14859000" y="2933700"/>
            <a:ext cx="1600200"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flipH="1" flipV="1">
            <a:off x="14762703" y="2281210"/>
            <a:ext cx="308568" cy="95729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13182600" y="1911878"/>
            <a:ext cx="1676400" cy="369332"/>
          </a:xfrm>
          <a:prstGeom prst="rect">
            <a:avLst/>
          </a:prstGeom>
          <a:solidFill>
            <a:srgbClr val="92D050"/>
          </a:solidFill>
          <a:ln>
            <a:solidFill>
              <a:srgbClr val="92D050"/>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重新提交文稿</a:t>
            </a:r>
          </a:p>
        </p:txBody>
      </p:sp>
      <p:cxnSp>
        <p:nvCxnSpPr>
          <p:cNvPr id="12" name="直線接點 11"/>
          <p:cNvCxnSpPr/>
          <p:nvPr/>
        </p:nvCxnSpPr>
        <p:spPr>
          <a:xfrm>
            <a:off x="15316200" y="1892828"/>
            <a:ext cx="76200" cy="12573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14842671" y="1542546"/>
            <a:ext cx="1159329" cy="369332"/>
          </a:xfrm>
          <a:prstGeom prst="rect">
            <a:avLst/>
          </a:prstGeom>
          <a:solidFill>
            <a:srgbClr val="00B0F0"/>
          </a:solid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下載文稿</a:t>
            </a:r>
          </a:p>
        </p:txBody>
      </p:sp>
      <p:cxnSp>
        <p:nvCxnSpPr>
          <p:cNvPr id="17" name="直線接點 16"/>
          <p:cNvCxnSpPr/>
          <p:nvPr/>
        </p:nvCxnSpPr>
        <p:spPr>
          <a:xfrm flipV="1">
            <a:off x="15804016" y="2281211"/>
            <a:ext cx="430665" cy="86891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16102353" y="1988330"/>
            <a:ext cx="1600200" cy="369332"/>
          </a:xfrm>
          <a:prstGeom prst="rect">
            <a:avLst/>
          </a:prstGeom>
          <a:solidFill>
            <a:srgbClr val="FFC000"/>
          </a:solid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下載電子回條</a:t>
            </a:r>
          </a:p>
        </p:txBody>
      </p:sp>
      <p:pic>
        <p:nvPicPr>
          <p:cNvPr id="25" name="圖片 24"/>
          <p:cNvPicPr>
            <a:picLocks noChangeAspect="1"/>
          </p:cNvPicPr>
          <p:nvPr/>
        </p:nvPicPr>
        <p:blipFill>
          <a:blip r:embed="rId4"/>
          <a:stretch>
            <a:fillRect/>
          </a:stretch>
        </p:blipFill>
        <p:spPr>
          <a:xfrm>
            <a:off x="152400" y="4231692"/>
            <a:ext cx="17985710" cy="4753638"/>
          </a:xfrm>
          <a:prstGeom prst="rect">
            <a:avLst/>
          </a:prstGeom>
        </p:spPr>
      </p:pic>
      <p:sp>
        <p:nvSpPr>
          <p:cNvPr id="26" name="文字方塊 25"/>
          <p:cNvSpPr txBox="1"/>
          <p:nvPr/>
        </p:nvSpPr>
        <p:spPr>
          <a:xfrm>
            <a:off x="6289012" y="1182469"/>
            <a:ext cx="8457362" cy="646331"/>
          </a:xfrm>
          <a:prstGeom prst="rect">
            <a:avLst/>
          </a:prstGeom>
          <a:solidFill>
            <a:srgbClr val="92D050"/>
          </a:solid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重新提交的文稿會覆蓋前一份，產生新的比對報告。在同一個作業資料夾中，重新提交文稿三次後，皆需</a:t>
            </a:r>
            <a:r>
              <a:rPr lang="zh-TW" altLang="en-US" dirty="0">
                <a:solidFill>
                  <a:srgbClr val="FF0000"/>
                </a:solidFill>
                <a:latin typeface="微軟正黑體" panose="020B0604030504040204" pitchFamily="34" charset="-120"/>
                <a:ea typeface="微軟正黑體" panose="020B0604030504040204" pitchFamily="34" charset="-120"/>
              </a:rPr>
              <a:t>等待 </a:t>
            </a:r>
            <a:r>
              <a:rPr lang="en-US" altLang="zh-TW" dirty="0">
                <a:solidFill>
                  <a:srgbClr val="FF0000"/>
                </a:solidFill>
                <a:latin typeface="微軟正黑體" panose="020B0604030504040204" pitchFamily="34" charset="-120"/>
                <a:ea typeface="微軟正黑體" panose="020B0604030504040204" pitchFamily="34" charset="-120"/>
              </a:rPr>
              <a:t>24 </a:t>
            </a:r>
            <a:r>
              <a:rPr lang="zh-TW" altLang="en-US" dirty="0">
                <a:solidFill>
                  <a:srgbClr val="FF0000"/>
                </a:solidFill>
                <a:latin typeface="微軟正黑體" panose="020B0604030504040204" pitchFamily="34" charset="-120"/>
                <a:ea typeface="微軟正黑體" panose="020B0604030504040204" pitchFamily="34" charset="-120"/>
              </a:rPr>
              <a:t>小時</a:t>
            </a:r>
            <a:r>
              <a:rPr lang="zh-TW" altLang="en-US" dirty="0">
                <a:latin typeface="微軟正黑體" panose="020B0604030504040204" pitchFamily="34" charset="-120"/>
                <a:ea typeface="微軟正黑體" panose="020B0604030504040204" pitchFamily="34" charset="-120"/>
              </a:rPr>
              <a:t>後才能重新產生新的報告。</a:t>
            </a:r>
          </a:p>
        </p:txBody>
      </p:sp>
      <p:sp>
        <p:nvSpPr>
          <p:cNvPr id="27" name="矩形 26"/>
          <p:cNvSpPr/>
          <p:nvPr/>
        </p:nvSpPr>
        <p:spPr>
          <a:xfrm>
            <a:off x="10552440" y="5024158"/>
            <a:ext cx="7171958" cy="923330"/>
          </a:xfrm>
          <a:prstGeom prst="rect">
            <a:avLst/>
          </a:prstGeom>
          <a:solidFill>
            <a:srgbClr val="FFFF00"/>
          </a:solidFill>
        </p:spPr>
        <p:txBody>
          <a:bodyPr wrap="square">
            <a:spAutoFit/>
          </a:bodyPr>
          <a:lstStyle/>
          <a:p>
            <a:r>
              <a:rPr lang="zh-TW" altLang="en-US" dirty="0">
                <a:latin typeface="微軟正黑體" panose="020B0604030504040204" pitchFamily="34" charset="-120"/>
                <a:ea typeface="微軟正黑體" panose="020B0604030504040204" pitchFamily="34" charset="-120"/>
              </a:rPr>
              <a:t>文稿檔案越大或頁數越多則需等候越長時間；可按</a:t>
            </a:r>
            <a:r>
              <a:rPr lang="en-US" altLang="zh-TW" dirty="0">
                <a:latin typeface="微軟正黑體" panose="020B0604030504040204" pitchFamily="34" charset="-120"/>
                <a:ea typeface="微軟正黑體" panose="020B0604030504040204" pitchFamily="34" charset="-120"/>
              </a:rPr>
              <a:t>F5</a:t>
            </a:r>
            <a:r>
              <a:rPr lang="zh-TW" altLang="en-US" dirty="0">
                <a:latin typeface="微軟正黑體" panose="020B0604030504040204" pitchFamily="34" charset="-120"/>
                <a:ea typeface="微軟正黑體" panose="020B0604030504040204" pitchFamily="34" charset="-120"/>
              </a:rPr>
              <a:t>重新整理頁面，或是登出系統，約三十分鐘至一小時後重新登入查看。</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若偶發等候數小時後報告仍未產生，請另存文稿為 </a:t>
            </a:r>
            <a:r>
              <a:rPr lang="en-US" altLang="zh-TW" dirty="0">
                <a:latin typeface="微軟正黑體" panose="020B0604030504040204" pitchFamily="34" charset="-120"/>
                <a:ea typeface="微軟正黑體" panose="020B0604030504040204" pitchFamily="34" charset="-120"/>
              </a:rPr>
              <a:t>PDF</a:t>
            </a:r>
            <a:r>
              <a:rPr lang="zh-TW" altLang="en-US" dirty="0">
                <a:latin typeface="微軟正黑體" panose="020B0604030504040204" pitchFamily="34" charset="-120"/>
                <a:ea typeface="微軟正黑體" panose="020B0604030504040204" pitchFamily="34" charset="-120"/>
              </a:rPr>
              <a:t>檔</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後重新上傳。</a:t>
            </a:r>
          </a:p>
        </p:txBody>
      </p:sp>
      <p:sp>
        <p:nvSpPr>
          <p:cNvPr id="28" name="橢圓 27"/>
          <p:cNvSpPr/>
          <p:nvPr/>
        </p:nvSpPr>
        <p:spPr>
          <a:xfrm>
            <a:off x="12954000" y="7734300"/>
            <a:ext cx="1066800" cy="76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p:cNvSpPr txBox="1"/>
          <p:nvPr/>
        </p:nvSpPr>
        <p:spPr>
          <a:xfrm>
            <a:off x="12784748" y="8186817"/>
            <a:ext cx="1371600" cy="369332"/>
          </a:xfrm>
          <a:prstGeom prst="rect">
            <a:avLst/>
          </a:prstGeom>
          <a:solidFill>
            <a:srgbClr val="FF0000"/>
          </a:solidFill>
        </p:spPr>
        <p:txBody>
          <a:bodyPr wrap="square" rtlCol="0">
            <a:spAutoFit/>
          </a:bodyPr>
          <a:lstStyle/>
          <a:p>
            <a:r>
              <a:rPr lang="zh-TW" altLang="en-US" dirty="0">
                <a:solidFill>
                  <a:schemeClr val="bg1"/>
                </a:solidFill>
                <a:latin typeface="微軟正黑體" panose="020B0604030504040204" pitchFamily="34" charset="-120"/>
                <a:ea typeface="微軟正黑體" panose="020B0604030504040204" pitchFamily="34" charset="-120"/>
              </a:rPr>
              <a:t>點此看報告</a:t>
            </a:r>
          </a:p>
        </p:txBody>
      </p:sp>
    </p:spTree>
    <p:extLst>
      <p:ext uri="{BB962C8B-B14F-4D97-AF65-F5344CB8AC3E}">
        <p14:creationId xmlns:p14="http://schemas.microsoft.com/office/powerpoint/2010/main" val="238779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randombar(horizont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up)">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23" grpId="0" animBg="1"/>
      <p:bldP spid="26" grpId="0" animBg="1"/>
      <p:bldP spid="27" grpId="0" animBg="1"/>
      <p:bldP spid="28"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duotone>
              <a:schemeClr val="accent4">
                <a:shade val="45000"/>
                <a:satMod val="135000"/>
              </a:schemeClr>
              <a:prstClr val="white"/>
            </a:duotone>
          </a:blip>
          <a:stretch>
            <a:fillRect/>
          </a:stretch>
        </p:blipFill>
        <p:spPr>
          <a:xfrm>
            <a:off x="2759" y="2"/>
            <a:ext cx="18363061" cy="10414872"/>
          </a:xfrm>
          <a:prstGeom prst="rect">
            <a:avLst/>
          </a:prstGeom>
        </p:spPr>
      </p:pic>
      <p:pic>
        <p:nvPicPr>
          <p:cNvPr id="9" name="Object 8" descr="preencoded.png"/>
          <p:cNvPicPr>
            <a:picLocks noChangeAspect="1"/>
          </p:cNvPicPr>
          <p:nvPr/>
        </p:nvPicPr>
        <p:blipFill>
          <a:blip r:embed="rId4"/>
          <a:stretch>
            <a:fillRect/>
          </a:stretch>
        </p:blipFill>
        <p:spPr>
          <a:xfrm>
            <a:off x="5440116" y="2329079"/>
            <a:ext cx="5651682" cy="4961027"/>
          </a:xfrm>
          <a:prstGeom prst="rect">
            <a:avLst/>
          </a:prstGeom>
        </p:spPr>
      </p:pic>
      <p:pic>
        <p:nvPicPr>
          <p:cNvPr id="10" name="Object 9" descr="preencoded.png"/>
          <p:cNvPicPr>
            <a:picLocks noChangeAspect="1"/>
          </p:cNvPicPr>
          <p:nvPr/>
        </p:nvPicPr>
        <p:blipFill>
          <a:blip r:embed="rId5"/>
          <a:stretch>
            <a:fillRect/>
          </a:stretch>
        </p:blipFill>
        <p:spPr>
          <a:xfrm rot="4500000">
            <a:off x="16279750" y="364648"/>
            <a:ext cx="1704862" cy="1496521"/>
          </a:xfrm>
          <a:prstGeom prst="rect">
            <a:avLst/>
          </a:prstGeom>
        </p:spPr>
      </p:pic>
      <p:pic>
        <p:nvPicPr>
          <p:cNvPr id="11" name="Object 10" descr="preencoded.png"/>
          <p:cNvPicPr>
            <a:picLocks noChangeAspect="1"/>
          </p:cNvPicPr>
          <p:nvPr/>
        </p:nvPicPr>
        <p:blipFill>
          <a:blip r:embed="rId6"/>
          <a:stretch>
            <a:fillRect/>
          </a:stretch>
        </p:blipFill>
        <p:spPr>
          <a:xfrm rot="19680000">
            <a:off x="15374231" y="471251"/>
            <a:ext cx="504987" cy="443277"/>
          </a:xfrm>
          <a:prstGeom prst="rect">
            <a:avLst/>
          </a:prstGeom>
        </p:spPr>
      </p:pic>
      <p:sp>
        <p:nvSpPr>
          <p:cNvPr id="12" name="文字方塊 11"/>
          <p:cNvSpPr txBox="1"/>
          <p:nvPr/>
        </p:nvSpPr>
        <p:spPr>
          <a:xfrm>
            <a:off x="6089863" y="3993920"/>
            <a:ext cx="4774451" cy="2496453"/>
          </a:xfrm>
          <a:prstGeom prst="rect">
            <a:avLst/>
          </a:prstGeom>
          <a:noFill/>
        </p:spPr>
        <p:txBody>
          <a:bodyPr wrap="square" rtlCol="0">
            <a:spAutoFit/>
          </a:bodyPr>
          <a:lstStyle/>
          <a:p>
            <a:r>
              <a:rPr lang="zh-TW" altLang="en-US" sz="7499" dirty="0">
                <a:solidFill>
                  <a:schemeClr val="bg1"/>
                </a:solidFill>
                <a:latin typeface="微軟正黑體" panose="020B0604030504040204" pitchFamily="34" charset="-120"/>
                <a:ea typeface="微軟正黑體" panose="020B0604030504040204" pitchFamily="34" charset="-120"/>
              </a:rPr>
              <a:t>系統操作</a:t>
            </a:r>
            <a:endParaRPr lang="en-US" altLang="zh-TW" sz="7499" dirty="0">
              <a:solidFill>
                <a:schemeClr val="bg1"/>
              </a:solidFill>
              <a:latin typeface="微軟正黑體" panose="020B0604030504040204" pitchFamily="34" charset="-120"/>
              <a:ea typeface="微軟正黑體" panose="020B0604030504040204" pitchFamily="34" charset="-120"/>
            </a:endParaRPr>
          </a:p>
          <a:p>
            <a:r>
              <a:rPr lang="zh-TW" altLang="en-US" sz="4374" dirty="0">
                <a:solidFill>
                  <a:srgbClr val="595959"/>
                </a:solidFill>
                <a:latin typeface="微軟正黑體" panose="020B0604030504040204" pitchFamily="34" charset="-120"/>
                <a:ea typeface="微軟正黑體" panose="020B0604030504040204" pitchFamily="34" charset="-120"/>
              </a:rPr>
              <a:t>原創性報告檢視</a:t>
            </a:r>
            <a:endParaRPr lang="en-US" altLang="zh-TW" sz="4374" dirty="0">
              <a:solidFill>
                <a:srgbClr val="595959"/>
              </a:solidFill>
              <a:latin typeface="微軟正黑體" panose="020B0604030504040204" pitchFamily="34" charset="-120"/>
              <a:ea typeface="微軟正黑體" panose="020B0604030504040204" pitchFamily="34" charset="-120"/>
            </a:endParaRPr>
          </a:p>
          <a:p>
            <a:endParaRPr lang="zh-TW" altLang="en-US" sz="3749" dirty="0">
              <a:solidFill>
                <a:srgbClr val="595959"/>
              </a:solidFill>
            </a:endParaRPr>
          </a:p>
        </p:txBody>
      </p:sp>
    </p:spTree>
    <p:extLst>
      <p:ext uri="{BB962C8B-B14F-4D97-AF65-F5344CB8AC3E}">
        <p14:creationId xmlns:p14="http://schemas.microsoft.com/office/powerpoint/2010/main" val="1481938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12" name="圖片 11"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536" y="17318"/>
            <a:ext cx="12422927" cy="10287000"/>
          </a:xfrm>
          <a:prstGeom prst="rect">
            <a:avLst/>
          </a:prstGeom>
        </p:spPr>
      </p:pic>
    </p:spTree>
    <p:extLst>
      <p:ext uri="{BB962C8B-B14F-4D97-AF65-F5344CB8AC3E}">
        <p14:creationId xmlns:p14="http://schemas.microsoft.com/office/powerpoint/2010/main" val="312105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417726" y="-14443"/>
            <a:ext cx="14999825" cy="10287000"/>
          </a:xfrm>
          <a:prstGeom prst="rect">
            <a:avLst/>
          </a:prstGeom>
        </p:spPr>
      </p:pic>
      <p:sp>
        <p:nvSpPr>
          <p:cNvPr id="5" name="文字方塊 4"/>
          <p:cNvSpPr txBox="1"/>
          <p:nvPr/>
        </p:nvSpPr>
        <p:spPr>
          <a:xfrm>
            <a:off x="7431633" y="619009"/>
            <a:ext cx="5105400" cy="923330"/>
          </a:xfrm>
          <a:prstGeom prst="rect">
            <a:avLst/>
          </a:prstGeom>
          <a:solidFill>
            <a:srgbClr val="00B0F0"/>
          </a:solidFill>
          <a:ln>
            <a:no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相符處總覽 </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上傳文稿中和資料庫（網際網路／用戶學生文稿／出版品）的相似文字段落和相似百分比 </a:t>
            </a:r>
          </a:p>
        </p:txBody>
      </p:sp>
      <p:cxnSp>
        <p:nvCxnSpPr>
          <p:cNvPr id="12" name="直線單箭頭接點 11"/>
          <p:cNvCxnSpPr/>
          <p:nvPr/>
        </p:nvCxnSpPr>
        <p:spPr>
          <a:xfrm>
            <a:off x="12496692" y="1324513"/>
            <a:ext cx="2133708" cy="68984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8346032" y="2243631"/>
            <a:ext cx="4455567" cy="646331"/>
          </a:xfrm>
          <a:prstGeom prst="rect">
            <a:avLst/>
          </a:prstGeom>
          <a:solidFill>
            <a:schemeClr val="accent4">
              <a:lumMod val="60000"/>
              <a:lumOff val="40000"/>
            </a:schemeClr>
          </a:solid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所有來源 </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呈現出所有可能相似的出處來源和百分比</a:t>
            </a:r>
          </a:p>
        </p:txBody>
      </p:sp>
      <p:cxnSp>
        <p:nvCxnSpPr>
          <p:cNvPr id="15" name="直線單箭頭接點 14"/>
          <p:cNvCxnSpPr/>
          <p:nvPr/>
        </p:nvCxnSpPr>
        <p:spPr>
          <a:xfrm flipV="1">
            <a:off x="11514780" y="2595042"/>
            <a:ext cx="3056547" cy="1"/>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9263942" y="3129162"/>
            <a:ext cx="3352800" cy="646331"/>
          </a:xfrm>
          <a:prstGeom prst="rect">
            <a:avLst/>
          </a:prstGeom>
          <a:solidFill>
            <a:schemeClr val="accent2">
              <a:lumMod val="60000"/>
              <a:lumOff val="40000"/>
            </a:schemeClr>
          </a:solid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篩選條件與設定 排除引用／參考文獻／小型相似來源資料</a:t>
            </a:r>
          </a:p>
        </p:txBody>
      </p:sp>
      <p:cxnSp>
        <p:nvCxnSpPr>
          <p:cNvPr id="20" name="直線單箭頭接點 19"/>
          <p:cNvCxnSpPr/>
          <p:nvPr/>
        </p:nvCxnSpPr>
        <p:spPr>
          <a:xfrm flipV="1">
            <a:off x="12616742" y="3129162"/>
            <a:ext cx="2013658" cy="280104"/>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686800" y="3777299"/>
            <a:ext cx="5410200" cy="646331"/>
          </a:xfrm>
          <a:prstGeom prst="rect">
            <a:avLst/>
          </a:prstGeom>
          <a:solidFill>
            <a:srgbClr val="FF0000"/>
          </a:solidFill>
        </p:spPr>
        <p:txBody>
          <a:bodyPr wrap="square">
            <a:spAutoFit/>
          </a:bodyPr>
          <a:lstStyle/>
          <a:p>
            <a:r>
              <a:rPr lang="zh-TW" altLang="en-US" dirty="0">
                <a:solidFill>
                  <a:schemeClr val="bg1"/>
                </a:solidFill>
              </a:rPr>
              <a:t>依教務處規定排除引述及排除相符處須為關閉，排除參考書目則由學系</a:t>
            </a:r>
            <a:r>
              <a:rPr lang="en-US" altLang="zh-TW" dirty="0">
                <a:solidFill>
                  <a:schemeClr val="bg1"/>
                </a:solidFill>
              </a:rPr>
              <a:t>(</a:t>
            </a:r>
            <a:r>
              <a:rPr lang="zh-TW" altLang="en-US" dirty="0">
                <a:solidFill>
                  <a:schemeClr val="bg1"/>
                </a:solidFill>
              </a:rPr>
              <a:t>所、學位學程、班</a:t>
            </a:r>
            <a:r>
              <a:rPr lang="en-US" altLang="zh-TW" dirty="0">
                <a:solidFill>
                  <a:schemeClr val="bg1"/>
                </a:solidFill>
              </a:rPr>
              <a:t>)</a:t>
            </a:r>
            <a:r>
              <a:rPr lang="zh-TW" altLang="en-US" dirty="0">
                <a:solidFill>
                  <a:schemeClr val="bg1"/>
                </a:solidFill>
              </a:rPr>
              <a:t>自訂。</a:t>
            </a:r>
          </a:p>
        </p:txBody>
      </p:sp>
      <p:sp>
        <p:nvSpPr>
          <p:cNvPr id="22" name="文字方塊 21"/>
          <p:cNvSpPr txBox="1"/>
          <p:nvPr/>
        </p:nvSpPr>
        <p:spPr>
          <a:xfrm>
            <a:off x="7564690" y="1563887"/>
            <a:ext cx="4839286" cy="369332"/>
          </a:xfrm>
          <a:prstGeom prst="rect">
            <a:avLst/>
          </a:prstGeom>
          <a:solidFill>
            <a:srgbClr val="FF0000"/>
          </a:solidFill>
        </p:spPr>
        <p:txBody>
          <a:bodyPr wrap="square" rtlCol="0">
            <a:spAutoFit/>
          </a:bodyPr>
          <a:lstStyle/>
          <a:p>
            <a:r>
              <a:rPr lang="zh-TW" altLang="en-US" dirty="0">
                <a:solidFill>
                  <a:schemeClr val="bg1"/>
                </a:solidFill>
                <a:latin typeface="微軟正黑體" panose="020B0604030504040204" pitchFamily="34" charset="-120"/>
                <a:ea typeface="微軟正黑體" panose="020B0604030504040204" pitchFamily="34" charset="-120"/>
              </a:rPr>
              <a:t>依教務處規定，比對結果以不超過</a:t>
            </a:r>
            <a:r>
              <a:rPr lang="en-US" altLang="zh-TW" dirty="0">
                <a:solidFill>
                  <a:schemeClr val="bg1"/>
                </a:solidFill>
                <a:latin typeface="微軟正黑體" panose="020B0604030504040204" pitchFamily="34" charset="-120"/>
                <a:ea typeface="微軟正黑體" panose="020B0604030504040204" pitchFamily="34" charset="-120"/>
              </a:rPr>
              <a:t>25%</a:t>
            </a:r>
            <a:r>
              <a:rPr lang="zh-TW" altLang="en-US" dirty="0">
                <a:solidFill>
                  <a:schemeClr val="bg1"/>
                </a:solidFill>
                <a:latin typeface="微軟正黑體" panose="020B0604030504040204" pitchFamily="34" charset="-120"/>
                <a:ea typeface="微軟正黑體" panose="020B0604030504040204" pitchFamily="34" charset="-120"/>
              </a:rPr>
              <a:t>為原則</a:t>
            </a:r>
          </a:p>
        </p:txBody>
      </p:sp>
      <p:sp>
        <p:nvSpPr>
          <p:cNvPr id="24" name="文字方塊 23"/>
          <p:cNvSpPr txBox="1"/>
          <p:nvPr/>
        </p:nvSpPr>
        <p:spPr>
          <a:xfrm>
            <a:off x="15737215" y="2899882"/>
            <a:ext cx="678693" cy="369332"/>
          </a:xfrm>
          <a:prstGeom prst="rect">
            <a:avLst/>
          </a:prstGeom>
          <a:solidFill>
            <a:srgbClr val="FFFF00"/>
          </a:solidFill>
          <a:ln>
            <a:solidFill>
              <a:srgbClr val="FFFF00"/>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下載</a:t>
            </a:r>
          </a:p>
        </p:txBody>
      </p:sp>
      <p:cxnSp>
        <p:nvCxnSpPr>
          <p:cNvPr id="26" name="直線單箭頭接點 25"/>
          <p:cNvCxnSpPr/>
          <p:nvPr/>
        </p:nvCxnSpPr>
        <p:spPr>
          <a:xfrm flipH="1">
            <a:off x="15097887" y="3191435"/>
            <a:ext cx="681527" cy="58405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34" name="圖片 33"/>
          <p:cNvPicPr>
            <a:picLocks noChangeAspect="1"/>
          </p:cNvPicPr>
          <p:nvPr/>
        </p:nvPicPr>
        <p:blipFill>
          <a:blip r:embed="rId3"/>
          <a:stretch>
            <a:fillRect/>
          </a:stretch>
        </p:blipFill>
        <p:spPr>
          <a:xfrm>
            <a:off x="15572723" y="689401"/>
            <a:ext cx="2562583" cy="2191056"/>
          </a:xfrm>
          <a:prstGeom prst="rect">
            <a:avLst/>
          </a:prstGeom>
          <a:ln w="76200">
            <a:solidFill>
              <a:srgbClr val="FFFF00"/>
            </a:solidFill>
          </a:ln>
        </p:spPr>
      </p:pic>
      <p:sp>
        <p:nvSpPr>
          <p:cNvPr id="35" name="文字方塊 34"/>
          <p:cNvSpPr txBox="1"/>
          <p:nvPr/>
        </p:nvSpPr>
        <p:spPr>
          <a:xfrm>
            <a:off x="16072079" y="4093740"/>
            <a:ext cx="1648477" cy="369332"/>
          </a:xfrm>
          <a:prstGeom prst="rect">
            <a:avLst/>
          </a:prstGeom>
          <a:solidFill>
            <a:srgbClr val="CC99FF"/>
          </a:solidFill>
        </p:spPr>
        <p:txBody>
          <a:bodyPr wrap="square" rtlCol="0">
            <a:spAutoFit/>
          </a:bodyPr>
          <a:lstStyle/>
          <a:p>
            <a:r>
              <a:rPr lang="zh-TW" altLang="en-US" dirty="0"/>
              <a:t>提交文稿資訊</a:t>
            </a:r>
          </a:p>
        </p:txBody>
      </p:sp>
      <p:cxnSp>
        <p:nvCxnSpPr>
          <p:cNvPr id="37" name="直線單箭頭接點 36"/>
          <p:cNvCxnSpPr>
            <a:stCxn id="35" idx="1"/>
          </p:cNvCxnSpPr>
          <p:nvPr/>
        </p:nvCxnSpPr>
        <p:spPr>
          <a:xfrm flipH="1">
            <a:off x="15077328" y="4278406"/>
            <a:ext cx="994751" cy="26894"/>
          </a:xfrm>
          <a:prstGeom prst="straightConnector1">
            <a:avLst/>
          </a:prstGeom>
          <a:ln w="38100">
            <a:solidFill>
              <a:srgbClr val="CC99FF"/>
            </a:solidFill>
            <a:tailEnd type="triangle"/>
          </a:ln>
        </p:spPr>
        <p:style>
          <a:lnRef idx="1">
            <a:schemeClr val="accent1"/>
          </a:lnRef>
          <a:fillRef idx="0">
            <a:schemeClr val="accent1"/>
          </a:fillRef>
          <a:effectRef idx="0">
            <a:schemeClr val="accent1"/>
          </a:effectRef>
          <a:fontRef idx="minor">
            <a:schemeClr val="tx1"/>
          </a:fontRef>
        </p:style>
      </p:cxnSp>
      <p:pic>
        <p:nvPicPr>
          <p:cNvPr id="39" name="圖片 38"/>
          <p:cNvPicPr>
            <a:picLocks noChangeAspect="1"/>
          </p:cNvPicPr>
          <p:nvPr/>
        </p:nvPicPr>
        <p:blipFill>
          <a:blip r:embed="rId4"/>
          <a:stretch>
            <a:fillRect/>
          </a:stretch>
        </p:blipFill>
        <p:spPr>
          <a:xfrm>
            <a:off x="14097000" y="4482497"/>
            <a:ext cx="4020111" cy="3829584"/>
          </a:xfrm>
          <a:prstGeom prst="rect">
            <a:avLst/>
          </a:prstGeom>
          <a:ln w="76200">
            <a:solidFill>
              <a:srgbClr val="CC99FF"/>
            </a:solidFill>
          </a:ln>
        </p:spPr>
      </p:pic>
      <p:cxnSp>
        <p:nvCxnSpPr>
          <p:cNvPr id="41" name="直線接點 40"/>
          <p:cNvCxnSpPr/>
          <p:nvPr/>
        </p:nvCxnSpPr>
        <p:spPr>
          <a:xfrm>
            <a:off x="14304217" y="6134100"/>
            <a:ext cx="2362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50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8" grpId="0" animBg="1"/>
      <p:bldP spid="21" grpId="0" animBg="1"/>
      <p:bldP spid="22" grpId="0" animBg="1"/>
      <p:bldP spid="24" grpId="0" animBg="1"/>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652513" y="0"/>
            <a:ext cx="15111487" cy="10375235"/>
          </a:xfrm>
          <a:prstGeom prst="rect">
            <a:avLst/>
          </a:prstGeom>
        </p:spPr>
      </p:pic>
      <p:sp>
        <p:nvSpPr>
          <p:cNvPr id="2" name="標題 1"/>
          <p:cNvSpPr>
            <a:spLocks noGrp="1"/>
          </p:cNvSpPr>
          <p:nvPr>
            <p:ph type="title"/>
          </p:nvPr>
        </p:nvSpPr>
        <p:spPr/>
        <p:txBody>
          <a:bodyPr/>
          <a:lstStyle/>
          <a:p>
            <a:endParaRPr lang="zh-TW" altLang="en-US" dirty="0"/>
          </a:p>
        </p:txBody>
      </p:sp>
      <p:sp>
        <p:nvSpPr>
          <p:cNvPr id="3" name="文字版面配置區 2"/>
          <p:cNvSpPr>
            <a:spLocks noGrp="1"/>
          </p:cNvSpPr>
          <p:nvPr>
            <p:ph type="body" idx="1"/>
          </p:nvPr>
        </p:nvSpPr>
        <p:spPr/>
        <p:txBody>
          <a:bodyPr/>
          <a:lstStyle/>
          <a:p>
            <a:endParaRPr lang="zh-TW" altLang="en-US" dirty="0"/>
          </a:p>
        </p:txBody>
      </p:sp>
      <p:sp>
        <p:nvSpPr>
          <p:cNvPr id="6" name="向下箭號 5"/>
          <p:cNvSpPr/>
          <p:nvPr/>
        </p:nvSpPr>
        <p:spPr>
          <a:xfrm rot="10800000">
            <a:off x="15468598" y="1638300"/>
            <a:ext cx="1143001" cy="8458200"/>
          </a:xfrm>
          <a:prstGeom prst="down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172200" y="2324100"/>
            <a:ext cx="38862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9759042" y="5589814"/>
            <a:ext cx="1981200" cy="646331"/>
          </a:xfrm>
          <a:prstGeom prst="rect">
            <a:avLst/>
          </a:prstGeom>
          <a:solidFill>
            <a:srgbClr val="FFC000"/>
          </a:solid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依顏色區分</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相似來源的段落</a:t>
            </a:r>
          </a:p>
        </p:txBody>
      </p:sp>
      <p:sp>
        <p:nvSpPr>
          <p:cNvPr id="10" name="左大括弧 9"/>
          <p:cNvSpPr/>
          <p:nvPr/>
        </p:nvSpPr>
        <p:spPr>
          <a:xfrm>
            <a:off x="11740242" y="2781300"/>
            <a:ext cx="1289958" cy="7010400"/>
          </a:xfrm>
          <a:prstGeom prst="leftBrace">
            <a:avLst>
              <a:gd name="adj1" fmla="val 0"/>
              <a:gd name="adj2" fmla="val 44738"/>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1" name="文字方塊 10"/>
          <p:cNvSpPr txBox="1"/>
          <p:nvPr/>
        </p:nvSpPr>
        <p:spPr>
          <a:xfrm>
            <a:off x="1834244" y="2614060"/>
            <a:ext cx="3657598" cy="1569660"/>
          </a:xfrm>
          <a:prstGeom prst="rect">
            <a:avLst/>
          </a:prstGeom>
          <a:solidFill>
            <a:schemeClr val="accent5">
              <a:lumMod val="60000"/>
              <a:lumOff val="40000"/>
            </a:schemeClr>
          </a:solidFill>
        </p:spPr>
        <p:txBody>
          <a:bodyPr wrap="square" rtlCol="0">
            <a:spAutoFit/>
          </a:bodyPr>
          <a:lstStyle/>
          <a:p>
            <a:r>
              <a:rPr lang="zh-TW" altLang="en-US" sz="4800" dirty="0">
                <a:latin typeface="微軟正黑體" panose="020B0604030504040204" pitchFamily="34" charset="-120"/>
                <a:ea typeface="微軟正黑體" panose="020B0604030504040204" pitchFamily="34" charset="-120"/>
              </a:rPr>
              <a:t>檢視報告</a:t>
            </a:r>
            <a:r>
              <a:rPr lang="zh-TW" altLang="zh-TW" sz="4800" dirty="0">
                <a:latin typeface="微軟正黑體" panose="020B0604030504040204" pitchFamily="34" charset="-120"/>
                <a:ea typeface="微軟正黑體" panose="020B0604030504040204" pitchFamily="34" charset="-120"/>
              </a:rPr>
              <a:t>：</a:t>
            </a:r>
            <a:endParaRPr lang="en-US" altLang="zh-TW" sz="4800" dirty="0">
              <a:latin typeface="微軟正黑體" panose="020B0604030504040204" pitchFamily="34" charset="-120"/>
              <a:ea typeface="微軟正黑體" panose="020B0604030504040204" pitchFamily="34" charset="-120"/>
            </a:endParaRPr>
          </a:p>
          <a:p>
            <a:r>
              <a:rPr lang="zh-TW" altLang="en-US" sz="4800" dirty="0">
                <a:latin typeface="微軟正黑體" panose="020B0604030504040204" pitchFamily="34" charset="-120"/>
                <a:ea typeface="微軟正黑體" panose="020B0604030504040204" pitchFamily="34" charset="-120"/>
              </a:rPr>
              <a:t>相符處總覽</a:t>
            </a:r>
          </a:p>
        </p:txBody>
      </p:sp>
      <p:sp>
        <p:nvSpPr>
          <p:cNvPr id="13" name="矩形 12"/>
          <p:cNvSpPr/>
          <p:nvPr/>
        </p:nvSpPr>
        <p:spPr>
          <a:xfrm>
            <a:off x="1834244" y="4384715"/>
            <a:ext cx="9144000" cy="923330"/>
          </a:xfrm>
          <a:prstGeom prst="rect">
            <a:avLst/>
          </a:prstGeom>
          <a:solidFill>
            <a:schemeClr val="accent5">
              <a:lumMod val="60000"/>
              <a:lumOff val="40000"/>
            </a:schemeClr>
          </a:solidFill>
        </p:spPr>
        <p:txBody>
          <a:bodyPr>
            <a:spAutoFit/>
          </a:bodyPr>
          <a:lstStyle/>
          <a:p>
            <a:r>
              <a:rPr lang="zh-TW" altLang="en-US" dirty="0">
                <a:latin typeface="微軟正黑體" panose="020B0604030504040204" pitchFamily="34" charset="-120"/>
                <a:ea typeface="微軟正黑體" panose="020B0604030504040204" pitchFamily="34" charset="-120"/>
              </a:rPr>
              <a:t>建議逐一確認上傳文稿中套色段落與資料庫收錄文字的相似原因是否符合學術倫理規範，</a:t>
            </a:r>
          </a:p>
          <a:p>
            <a:r>
              <a:rPr lang="zh-TW" altLang="en-US" dirty="0">
                <a:latin typeface="微軟正黑體" panose="020B0604030504040204" pitchFamily="34" charset="-120"/>
                <a:ea typeface="微軟正黑體" panose="020B0604030504040204" pitchFamily="34" charset="-120"/>
              </a:rPr>
              <a:t>若有需要請重新撰寫修改以提升原創性。若有關於學術寫作方面的疑問，請與您的指導教</a:t>
            </a:r>
          </a:p>
          <a:p>
            <a:r>
              <a:rPr lang="zh-TW" altLang="en-US" dirty="0">
                <a:latin typeface="微軟正黑體" panose="020B0604030504040204" pitchFamily="34" charset="-120"/>
                <a:ea typeface="微軟正黑體" panose="020B0604030504040204" pitchFamily="34" charset="-120"/>
              </a:rPr>
              <a:t>授討論。</a:t>
            </a:r>
          </a:p>
        </p:txBody>
      </p:sp>
      <p:sp>
        <p:nvSpPr>
          <p:cNvPr id="5" name="橢圓 4"/>
          <p:cNvSpPr/>
          <p:nvPr/>
        </p:nvSpPr>
        <p:spPr>
          <a:xfrm>
            <a:off x="13411200" y="571500"/>
            <a:ext cx="2590800" cy="672193"/>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11816442" y="1931065"/>
            <a:ext cx="1137558" cy="5334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單箭頭接點 14"/>
          <p:cNvCxnSpPr>
            <a:endCxn id="5" idx="3"/>
          </p:cNvCxnSpPr>
          <p:nvPr/>
        </p:nvCxnSpPr>
        <p:spPr>
          <a:xfrm flipV="1">
            <a:off x="12725400" y="1145253"/>
            <a:ext cx="1065214" cy="79784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13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3" grpId="0" animBg="1"/>
      <p:bldP spid="5"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1371600" y="0"/>
            <a:ext cx="15522531" cy="10301777"/>
          </a:xfrm>
          <a:prstGeom prst="rect">
            <a:avLst/>
          </a:prstGeom>
        </p:spPr>
      </p:pic>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5" name="文字方塊 4"/>
          <p:cNvSpPr txBox="1"/>
          <p:nvPr/>
        </p:nvSpPr>
        <p:spPr>
          <a:xfrm>
            <a:off x="0" y="876300"/>
            <a:ext cx="3505200" cy="1569660"/>
          </a:xfrm>
          <a:prstGeom prst="rect">
            <a:avLst/>
          </a:prstGeom>
          <a:solidFill>
            <a:schemeClr val="accent5">
              <a:lumMod val="60000"/>
              <a:lumOff val="40000"/>
            </a:schemeClr>
          </a:solidFill>
        </p:spPr>
        <p:txBody>
          <a:bodyPr wrap="square" rtlCol="0">
            <a:spAutoFit/>
          </a:bodyPr>
          <a:lstStyle/>
          <a:p>
            <a:r>
              <a:rPr lang="zh-TW" altLang="en-US" sz="4800" dirty="0">
                <a:latin typeface="微軟正黑體" panose="020B0604030504040204" pitchFamily="34" charset="-120"/>
                <a:ea typeface="微軟正黑體" panose="020B0604030504040204" pitchFamily="34" charset="-120"/>
              </a:rPr>
              <a:t>檢視報告</a:t>
            </a:r>
            <a:r>
              <a:rPr lang="zh-TW" altLang="zh-TW" sz="4800" dirty="0">
                <a:latin typeface="微軟正黑體" panose="020B0604030504040204" pitchFamily="34" charset="-120"/>
                <a:ea typeface="微軟正黑體" panose="020B0604030504040204" pitchFamily="34" charset="-120"/>
              </a:rPr>
              <a:t>：</a:t>
            </a:r>
            <a:endParaRPr lang="en-US" altLang="zh-TW" sz="4800" dirty="0">
              <a:latin typeface="微軟正黑體" panose="020B0604030504040204" pitchFamily="34" charset="-120"/>
              <a:ea typeface="微軟正黑體" panose="020B0604030504040204" pitchFamily="34" charset="-120"/>
            </a:endParaRPr>
          </a:p>
          <a:p>
            <a:r>
              <a:rPr lang="zh-TW" altLang="en-US" sz="4800" dirty="0">
                <a:latin typeface="微軟正黑體" panose="020B0604030504040204" pitchFamily="34" charset="-120"/>
                <a:ea typeface="微軟正黑體" panose="020B0604030504040204" pitchFamily="34" charset="-120"/>
              </a:rPr>
              <a:t>相符處總覽</a:t>
            </a:r>
          </a:p>
        </p:txBody>
      </p:sp>
      <p:sp>
        <p:nvSpPr>
          <p:cNvPr id="8" name="橢圓 7"/>
          <p:cNvSpPr/>
          <p:nvPr/>
        </p:nvSpPr>
        <p:spPr>
          <a:xfrm>
            <a:off x="11800112" y="1883229"/>
            <a:ext cx="1137558" cy="5334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13563600" y="495300"/>
            <a:ext cx="2590800" cy="9144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a:stCxn id="8" idx="7"/>
            <a:endCxn id="9" idx="3"/>
          </p:cNvCxnSpPr>
          <p:nvPr/>
        </p:nvCxnSpPr>
        <p:spPr>
          <a:xfrm flipV="1">
            <a:off x="12771078" y="1275789"/>
            <a:ext cx="1171936" cy="68555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H="1">
            <a:off x="11506199" y="3294874"/>
            <a:ext cx="1447800" cy="2057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404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457200" y="266700"/>
            <a:ext cx="17483821" cy="9640114"/>
          </a:xfrm>
          <a:prstGeom prst="rect">
            <a:avLst/>
          </a:prstGeom>
        </p:spPr>
      </p:pic>
    </p:spTree>
    <p:extLst>
      <p:ext uri="{BB962C8B-B14F-4D97-AF65-F5344CB8AC3E}">
        <p14:creationId xmlns:p14="http://schemas.microsoft.com/office/powerpoint/2010/main" val="1515061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143000" y="0"/>
            <a:ext cx="14886228" cy="10320954"/>
          </a:xfrm>
          <a:prstGeom prst="rect">
            <a:avLst/>
          </a:prstGeom>
        </p:spPr>
      </p:pic>
      <p:sp>
        <p:nvSpPr>
          <p:cNvPr id="6" name="矩形 5"/>
          <p:cNvSpPr/>
          <p:nvPr/>
        </p:nvSpPr>
        <p:spPr>
          <a:xfrm>
            <a:off x="1371600" y="3808044"/>
            <a:ext cx="9144000" cy="1200329"/>
          </a:xfrm>
          <a:prstGeom prst="rect">
            <a:avLst/>
          </a:prstGeom>
          <a:solidFill>
            <a:schemeClr val="accent5">
              <a:lumMod val="60000"/>
              <a:lumOff val="40000"/>
            </a:schemeClr>
          </a:solidFill>
        </p:spPr>
        <p:txBody>
          <a:bodyPr>
            <a:spAutoFit/>
          </a:bodyPr>
          <a:lstStyle/>
          <a:p>
            <a:r>
              <a:rPr lang="zh-TW" altLang="en-US" dirty="0">
                <a:latin typeface="微軟正黑體" panose="020B0604030504040204" pitchFamily="34" charset="-120"/>
                <a:ea typeface="微軟正黑體" panose="020B0604030504040204" pitchFamily="34" charset="-120"/>
              </a:rPr>
              <a:t>檢視全部相似來源</a:t>
            </a:r>
          </a:p>
          <a:p>
            <a:r>
              <a:rPr lang="zh-TW" altLang="en-US" dirty="0">
                <a:latin typeface="微軟正黑體" panose="020B0604030504040204" pitchFamily="34" charset="-120"/>
                <a:ea typeface="微軟正黑體" panose="020B0604030504040204" pitchFamily="34" charset="-120"/>
              </a:rPr>
              <a:t>此相似來源列表顯示每一筆來源資料，包含來自不同來源名稱但重複相似的內容，</a:t>
            </a:r>
          </a:p>
          <a:p>
            <a:r>
              <a:rPr lang="zh-TW" altLang="en-US" dirty="0">
                <a:latin typeface="微軟正黑體" panose="020B0604030504040204" pitchFamily="34" charset="-120"/>
                <a:ea typeface="微軟正黑體" panose="020B0604030504040204" pitchFamily="34" charset="-120"/>
              </a:rPr>
              <a:t>以紅色套色呈現上傳文稿與選取來源所有相似的文字。</a:t>
            </a:r>
          </a:p>
          <a:p>
            <a:r>
              <a:rPr lang="zh-TW" altLang="en-US" dirty="0">
                <a:latin typeface="微軟正黑體" panose="020B0604030504040204" pitchFamily="34" charset="-120"/>
                <a:ea typeface="微軟正黑體" panose="020B0604030504040204" pitchFamily="34" charset="-120"/>
              </a:rPr>
              <a:t>黑字相似度百分比為該來源相似文字與上傳文稿比較的相似度</a:t>
            </a:r>
          </a:p>
        </p:txBody>
      </p:sp>
      <p:sp>
        <p:nvSpPr>
          <p:cNvPr id="7" name="文字方塊 6"/>
          <p:cNvSpPr txBox="1"/>
          <p:nvPr/>
        </p:nvSpPr>
        <p:spPr>
          <a:xfrm>
            <a:off x="1371600" y="2977047"/>
            <a:ext cx="6096000" cy="830997"/>
          </a:xfrm>
          <a:prstGeom prst="rect">
            <a:avLst/>
          </a:prstGeom>
          <a:solidFill>
            <a:schemeClr val="accent5">
              <a:lumMod val="60000"/>
              <a:lumOff val="40000"/>
            </a:schemeClr>
          </a:solidFill>
        </p:spPr>
        <p:txBody>
          <a:bodyPr wrap="square" rtlCol="0">
            <a:spAutoFit/>
          </a:bodyPr>
          <a:lstStyle/>
          <a:p>
            <a:r>
              <a:rPr lang="zh-TW" altLang="en-US" sz="4800" dirty="0">
                <a:latin typeface="微軟正黑體" panose="020B0604030504040204" pitchFamily="34" charset="-120"/>
                <a:ea typeface="微軟正黑體" panose="020B0604030504040204" pitchFamily="34" charset="-120"/>
              </a:rPr>
              <a:t>檢視報告</a:t>
            </a:r>
            <a:r>
              <a:rPr lang="zh-TW"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所有來源</a:t>
            </a:r>
          </a:p>
        </p:txBody>
      </p:sp>
      <p:sp>
        <p:nvSpPr>
          <p:cNvPr id="8" name="橢圓 7"/>
          <p:cNvSpPr/>
          <p:nvPr/>
        </p:nvSpPr>
        <p:spPr>
          <a:xfrm>
            <a:off x="11049000" y="2324100"/>
            <a:ext cx="1137558" cy="5334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12725400" y="647700"/>
            <a:ext cx="2514600" cy="6096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單箭頭接點 9"/>
          <p:cNvCxnSpPr>
            <a:stCxn id="8" idx="7"/>
          </p:cNvCxnSpPr>
          <p:nvPr/>
        </p:nvCxnSpPr>
        <p:spPr>
          <a:xfrm flipV="1">
            <a:off x="12019966" y="1137753"/>
            <a:ext cx="1010234" cy="126446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H="1">
            <a:off x="8686800" y="5524500"/>
            <a:ext cx="3499758" cy="152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55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905000" y="-419100"/>
            <a:ext cx="15487648" cy="10325099"/>
          </a:xfrm>
          <a:prstGeom prst="rect">
            <a:avLst/>
          </a:prstGeom>
        </p:spPr>
      </p:pic>
      <p:cxnSp>
        <p:nvCxnSpPr>
          <p:cNvPr id="6" name="直線接點 5"/>
          <p:cNvCxnSpPr/>
          <p:nvPr/>
        </p:nvCxnSpPr>
        <p:spPr>
          <a:xfrm flipH="1">
            <a:off x="10972800" y="7048500"/>
            <a:ext cx="2391228"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1932214" y="2324100"/>
            <a:ext cx="6096000" cy="830997"/>
          </a:xfrm>
          <a:prstGeom prst="rect">
            <a:avLst/>
          </a:prstGeom>
          <a:solidFill>
            <a:schemeClr val="accent5">
              <a:lumMod val="60000"/>
              <a:lumOff val="40000"/>
            </a:schemeClr>
          </a:solidFill>
        </p:spPr>
        <p:txBody>
          <a:bodyPr wrap="square" rtlCol="0">
            <a:spAutoFit/>
          </a:bodyPr>
          <a:lstStyle/>
          <a:p>
            <a:r>
              <a:rPr lang="zh-TW" altLang="en-US" sz="4800" dirty="0">
                <a:latin typeface="微軟正黑體" panose="020B0604030504040204" pitchFamily="34" charset="-120"/>
                <a:ea typeface="微軟正黑體" panose="020B0604030504040204" pitchFamily="34" charset="-120"/>
              </a:rPr>
              <a:t>檢視報告</a:t>
            </a:r>
            <a:r>
              <a:rPr lang="zh-TW"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所有來源</a:t>
            </a:r>
          </a:p>
        </p:txBody>
      </p:sp>
      <p:sp>
        <p:nvSpPr>
          <p:cNvPr id="9" name="橢圓 8"/>
          <p:cNvSpPr/>
          <p:nvPr/>
        </p:nvSpPr>
        <p:spPr>
          <a:xfrm>
            <a:off x="12191999" y="2019300"/>
            <a:ext cx="1172029" cy="5334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13878189" y="377668"/>
            <a:ext cx="2590800" cy="45528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p:nvPr/>
        </p:nvCxnSpPr>
        <p:spPr>
          <a:xfrm flipV="1">
            <a:off x="13192388" y="754838"/>
            <a:ext cx="980812" cy="126446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703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990600" y="0"/>
            <a:ext cx="14999124" cy="10348042"/>
          </a:xfrm>
          <a:prstGeom prst="rect">
            <a:avLst/>
          </a:prstGeom>
        </p:spPr>
      </p:pic>
      <p:sp>
        <p:nvSpPr>
          <p:cNvPr id="5" name="矩形 4"/>
          <p:cNvSpPr/>
          <p:nvPr/>
        </p:nvSpPr>
        <p:spPr>
          <a:xfrm>
            <a:off x="12039600" y="1485900"/>
            <a:ext cx="38862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1734800" y="8801100"/>
            <a:ext cx="2819400" cy="1066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0428514" y="4973321"/>
            <a:ext cx="5431971" cy="1200329"/>
          </a:xfrm>
          <a:prstGeom prst="rect">
            <a:avLst/>
          </a:prstGeom>
          <a:solidFill>
            <a:srgbClr val="FFFF00"/>
          </a:solidFill>
        </p:spPr>
        <p:txBody>
          <a:bodyPr wrap="square">
            <a:spAutoFit/>
          </a:bodyPr>
          <a:lstStyle/>
          <a:p>
            <a:r>
              <a:rPr lang="zh-TW" altLang="en-US" dirty="0"/>
              <a:t>排除參考書目：</a:t>
            </a:r>
            <a:endParaRPr lang="en-US" altLang="zh-TW" dirty="0"/>
          </a:p>
          <a:p>
            <a:r>
              <a:rPr lang="zh-TW" altLang="en-US" dirty="0"/>
              <a:t>排除以「</a:t>
            </a:r>
            <a:r>
              <a:rPr lang="en-US" altLang="zh-TW" dirty="0"/>
              <a:t>Reference</a:t>
            </a:r>
            <a:r>
              <a:rPr lang="zh-TW" altLang="en-US" dirty="0"/>
              <a:t>」、「參考文獻」、「參考書目」</a:t>
            </a:r>
            <a:endParaRPr lang="en-US" altLang="zh-TW" dirty="0"/>
          </a:p>
          <a:p>
            <a:r>
              <a:rPr lang="zh-TW" altLang="en-US" dirty="0"/>
              <a:t>為標題開始的書目章節。若添加其餘字樣例如：</a:t>
            </a:r>
            <a:endParaRPr lang="en-US" altLang="zh-TW" dirty="0"/>
          </a:p>
          <a:p>
            <a:r>
              <a:rPr lang="zh-TW" altLang="en-US" dirty="0"/>
              <a:t>第六章、參考文獻，可能使功能失效。</a:t>
            </a:r>
          </a:p>
        </p:txBody>
      </p:sp>
      <p:sp>
        <p:nvSpPr>
          <p:cNvPr id="9" name="文字方塊 8"/>
          <p:cNvSpPr txBox="1"/>
          <p:nvPr/>
        </p:nvSpPr>
        <p:spPr>
          <a:xfrm>
            <a:off x="1098762" y="3390900"/>
            <a:ext cx="7391400" cy="830997"/>
          </a:xfrm>
          <a:prstGeom prst="rect">
            <a:avLst/>
          </a:prstGeom>
          <a:solidFill>
            <a:schemeClr val="accent5">
              <a:lumMod val="60000"/>
              <a:lumOff val="40000"/>
            </a:schemeClr>
          </a:solidFill>
        </p:spPr>
        <p:txBody>
          <a:bodyPr wrap="square" rtlCol="0">
            <a:spAutoFit/>
          </a:bodyPr>
          <a:lstStyle/>
          <a:p>
            <a:r>
              <a:rPr lang="zh-TW" altLang="en-US" sz="4800" dirty="0">
                <a:latin typeface="微軟正黑體" panose="020B0604030504040204" pitchFamily="34" charset="-120"/>
                <a:ea typeface="微軟正黑體" panose="020B0604030504040204" pitchFamily="34" charset="-120"/>
              </a:rPr>
              <a:t>檢視報告</a:t>
            </a:r>
            <a:r>
              <a:rPr lang="zh-TW"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篩選排除設定</a:t>
            </a:r>
          </a:p>
        </p:txBody>
      </p:sp>
      <p:sp>
        <p:nvSpPr>
          <p:cNvPr id="10" name="矩形 9"/>
          <p:cNvSpPr/>
          <p:nvPr/>
        </p:nvSpPr>
        <p:spPr>
          <a:xfrm>
            <a:off x="1098762" y="4198365"/>
            <a:ext cx="7750629" cy="646331"/>
          </a:xfrm>
          <a:prstGeom prst="rect">
            <a:avLst/>
          </a:prstGeom>
          <a:solidFill>
            <a:schemeClr val="accent5">
              <a:lumMod val="60000"/>
              <a:lumOff val="40000"/>
            </a:schemeClr>
          </a:solidFill>
        </p:spPr>
        <p:txBody>
          <a:bodyPr wrap="square">
            <a:spAutoFit/>
          </a:bodyPr>
          <a:lstStyle/>
          <a:p>
            <a:r>
              <a:rPr lang="zh-TW" altLang="en-US" sz="3600" dirty="0">
                <a:latin typeface="微軟正黑體" panose="020B0604030504040204" pitchFamily="34" charset="-120"/>
                <a:ea typeface="微軟正黑體" panose="020B0604030504040204" pitchFamily="34" charset="-120"/>
              </a:rPr>
              <a:t>請與指導教授討論或依系所規定</a:t>
            </a:r>
          </a:p>
        </p:txBody>
      </p:sp>
      <p:sp>
        <p:nvSpPr>
          <p:cNvPr id="8" name="橢圓 7"/>
          <p:cNvSpPr/>
          <p:nvPr/>
        </p:nvSpPr>
        <p:spPr>
          <a:xfrm>
            <a:off x="11049000" y="2781300"/>
            <a:ext cx="990600" cy="7620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弧形接點 12"/>
          <p:cNvCxnSpPr/>
          <p:nvPr/>
        </p:nvCxnSpPr>
        <p:spPr>
          <a:xfrm rot="5400000" flipH="1" flipV="1">
            <a:off x="11253321" y="1415371"/>
            <a:ext cx="1638955" cy="1152803"/>
          </a:xfrm>
          <a:prstGeom prst="curvedConnector3">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12344400" y="495300"/>
            <a:ext cx="2895600" cy="8382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7694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8"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a:off x="-61768" y="4515912"/>
            <a:ext cx="6129218" cy="5827332"/>
          </a:xfrm>
          <a:prstGeom prst="rect">
            <a:avLst/>
          </a:prstGeom>
        </p:spPr>
      </p:pic>
      <p:pic>
        <p:nvPicPr>
          <p:cNvPr id="11" name="object 8"/>
          <p:cNvPicPr/>
          <p:nvPr/>
        </p:nvPicPr>
        <p:blipFill>
          <a:blip r:embed="rId4" cstate="print"/>
          <a:stretch>
            <a:fillRect/>
          </a:stretch>
        </p:blipFill>
        <p:spPr>
          <a:xfrm>
            <a:off x="6297660" y="4515912"/>
            <a:ext cx="6318797" cy="2023353"/>
          </a:xfrm>
          <a:prstGeom prst="rect">
            <a:avLst/>
          </a:prstGeom>
        </p:spPr>
      </p:pic>
      <p:sp>
        <p:nvSpPr>
          <p:cNvPr id="12" name="文字方塊 11"/>
          <p:cNvSpPr txBox="1"/>
          <p:nvPr/>
        </p:nvSpPr>
        <p:spPr>
          <a:xfrm>
            <a:off x="393569" y="498621"/>
            <a:ext cx="12222886" cy="3457741"/>
          </a:xfrm>
          <a:prstGeom prst="rect">
            <a:avLst/>
          </a:prstGeom>
          <a:solidFill>
            <a:schemeClr val="accent6">
              <a:lumMod val="20000"/>
              <a:lumOff val="80000"/>
            </a:schemeClr>
          </a:solidFill>
        </p:spPr>
        <p:txBody>
          <a:bodyPr wrap="square" rtlCol="0">
            <a:spAutoFit/>
          </a:bodyPr>
          <a:lstStyle/>
          <a:p>
            <a:pPr defTabSz="2856951"/>
            <a:r>
              <a:rPr lang="en-US" altLang="zh-TW" sz="3124" b="1" dirty="0">
                <a:solidFill>
                  <a:schemeClr val="tx1">
                    <a:lumMod val="50000"/>
                    <a:lumOff val="50000"/>
                  </a:schemeClr>
                </a:solidFill>
                <a:latin typeface="微軟正黑體" panose="020B0604030504040204" pitchFamily="34" charset="-120"/>
                <a:ea typeface="微軟正黑體" panose="020B0604030504040204" pitchFamily="34" charset="-120"/>
              </a:rPr>
              <a:t>Turnitin</a:t>
            </a:r>
            <a:r>
              <a:rPr lang="zh-TW" altLang="en-US" sz="3124" b="1" dirty="0">
                <a:solidFill>
                  <a:schemeClr val="tx1">
                    <a:lumMod val="50000"/>
                    <a:lumOff val="50000"/>
                  </a:schemeClr>
                </a:solidFill>
                <a:latin typeface="微軟正黑體" panose="020B0604030504040204" pitchFamily="34" charset="-120"/>
                <a:ea typeface="微軟正黑體" panose="020B0604030504040204" pitchFamily="34" charset="-120"/>
              </a:rPr>
              <a:t>是一種用以評估作業或論文的原創性的檢查工具。其做法是以提交的文件為依據，透過與網路文獻資源及其本身的資料庫來進行比對檢查。</a:t>
            </a:r>
            <a:endParaRPr lang="en-US" altLang="zh-TW" sz="3124" b="1" dirty="0">
              <a:solidFill>
                <a:schemeClr val="tx1">
                  <a:lumMod val="50000"/>
                  <a:lumOff val="50000"/>
                </a:schemeClr>
              </a:solidFill>
              <a:latin typeface="微軟正黑體" panose="020B0604030504040204" pitchFamily="34" charset="-120"/>
              <a:ea typeface="微軟正黑體" panose="020B0604030504040204" pitchFamily="34" charset="-120"/>
            </a:endParaRPr>
          </a:p>
          <a:p>
            <a:pPr defTabSz="2856951"/>
            <a:endParaRPr lang="en-US" altLang="zh-TW" sz="3124" b="1" dirty="0">
              <a:solidFill>
                <a:schemeClr val="tx1">
                  <a:lumMod val="50000"/>
                  <a:lumOff val="50000"/>
                </a:schemeClr>
              </a:solidFill>
              <a:latin typeface="微軟正黑體" panose="020B0604030504040204" pitchFamily="34" charset="-120"/>
              <a:ea typeface="微軟正黑體" panose="020B0604030504040204" pitchFamily="34" charset="-120"/>
            </a:endParaRPr>
          </a:p>
          <a:p>
            <a:pPr defTabSz="2856951"/>
            <a:r>
              <a:rPr lang="en-US" altLang="zh-TW" sz="3124" b="1" dirty="0">
                <a:solidFill>
                  <a:schemeClr val="tx1">
                    <a:lumMod val="50000"/>
                    <a:lumOff val="50000"/>
                  </a:schemeClr>
                </a:solidFill>
                <a:latin typeface="微軟正黑體" panose="020B0604030504040204" pitchFamily="34" charset="-120"/>
                <a:ea typeface="微軟正黑體" panose="020B0604030504040204" pitchFamily="34" charset="-120"/>
              </a:rPr>
              <a:t>Turnitin</a:t>
            </a:r>
            <a:r>
              <a:rPr lang="zh-TW" altLang="en-US" sz="3124" b="1" dirty="0">
                <a:solidFill>
                  <a:schemeClr val="tx1">
                    <a:lumMod val="50000"/>
                    <a:lumOff val="50000"/>
                  </a:schemeClr>
                </a:solidFill>
                <a:latin typeface="微軟正黑體" panose="020B0604030504040204" pitchFamily="34" charset="-120"/>
                <a:ea typeface="微軟正黑體" panose="020B0604030504040204" pitchFamily="34" charset="-120"/>
              </a:rPr>
              <a:t>系統可以在短時間內自動計算出與本文有相似文字</a:t>
            </a:r>
            <a:r>
              <a:rPr lang="en-US" altLang="zh-TW" sz="3124" b="1"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sz="3124" b="1" dirty="0">
                <a:solidFill>
                  <a:schemeClr val="tx1">
                    <a:lumMod val="50000"/>
                    <a:lumOff val="50000"/>
                  </a:schemeClr>
                </a:solidFill>
                <a:latin typeface="微軟正黑體" panose="020B0604030504040204" pitchFamily="34" charset="-120"/>
                <a:ea typeface="微軟正黑體" panose="020B0604030504040204" pitchFamily="34" charset="-120"/>
              </a:rPr>
              <a:t>片段</a:t>
            </a:r>
            <a:r>
              <a:rPr lang="en-US" altLang="zh-TW" sz="3124" b="1"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sz="3124" b="1" dirty="0">
                <a:solidFill>
                  <a:schemeClr val="tx1">
                    <a:lumMod val="50000"/>
                    <a:lumOff val="50000"/>
                  </a:schemeClr>
                </a:solidFill>
                <a:latin typeface="微軟正黑體" panose="020B0604030504040204" pitchFamily="34" charset="-120"/>
                <a:ea typeface="微軟正黑體" panose="020B0604030504040204" pitchFamily="34" charset="-120"/>
              </a:rPr>
              <a:t>的百分比率，並挑出該段內容及可能的原始出處，可提供使用者檢視文章的原創性，有助於提升論文的可信度。</a:t>
            </a:r>
          </a:p>
        </p:txBody>
      </p:sp>
      <p:sp>
        <p:nvSpPr>
          <p:cNvPr id="30" name="object 10"/>
          <p:cNvSpPr txBox="1"/>
          <p:nvPr/>
        </p:nvSpPr>
        <p:spPr>
          <a:xfrm>
            <a:off x="6065962" y="7684541"/>
            <a:ext cx="12147982" cy="1752183"/>
          </a:xfrm>
          <a:prstGeom prst="rect">
            <a:avLst/>
          </a:prstGeom>
          <a:ln w="25400">
            <a:solidFill>
              <a:srgbClr val="A9D18E"/>
            </a:solidFill>
          </a:ln>
        </p:spPr>
        <p:txBody>
          <a:bodyPr vert="horz" wrap="square" lIns="0" tIns="224191" rIns="0" bIns="0" rtlCol="0">
            <a:spAutoFit/>
          </a:bodyPr>
          <a:lstStyle/>
          <a:p>
            <a:pPr marL="285695" defTabSz="2856951">
              <a:spcBef>
                <a:spcPts val="1765"/>
              </a:spcBef>
            </a:pPr>
            <a:r>
              <a:rPr sz="3749" b="1" spc="-16" dirty="0">
                <a:solidFill>
                  <a:srgbClr val="938953"/>
                </a:solidFill>
                <a:latin typeface="Microsoft JhengHei"/>
                <a:ea typeface="Adobe 繁黑體 Std B"/>
                <a:cs typeface="Microsoft JhengHei"/>
              </a:rPr>
              <a:t>報告的相似度僅代表文章與資料庫文字的相似程度</a:t>
            </a:r>
            <a:endParaRPr sz="3749" dirty="0">
              <a:solidFill>
                <a:prstClr val="black"/>
              </a:solidFill>
              <a:latin typeface="Microsoft JhengHei"/>
              <a:ea typeface="Adobe 繁黑體 Std B"/>
              <a:cs typeface="Microsoft JhengHei"/>
            </a:endParaRPr>
          </a:p>
          <a:p>
            <a:pPr marL="880893" defTabSz="2856951">
              <a:spcBef>
                <a:spcPts val="2921"/>
              </a:spcBef>
            </a:pPr>
            <a:r>
              <a:rPr sz="3749" b="1" spc="-16" dirty="0">
                <a:solidFill>
                  <a:srgbClr val="938953"/>
                </a:solidFill>
                <a:latin typeface="Microsoft JhengHei"/>
                <a:ea typeface="Adobe 繁黑體 Std B"/>
                <a:cs typeface="Microsoft JhengHei"/>
              </a:rPr>
              <a:t>並非直接判定抄襲與否的指標</a:t>
            </a:r>
            <a:endParaRPr sz="3749" dirty="0">
              <a:solidFill>
                <a:prstClr val="black"/>
              </a:solidFill>
              <a:latin typeface="Microsoft JhengHei"/>
              <a:ea typeface="Adobe 繁黑體 Std B"/>
              <a:cs typeface="Microsoft JhengHei"/>
            </a:endParaRPr>
          </a:p>
        </p:txBody>
      </p:sp>
      <p:grpSp>
        <p:nvGrpSpPr>
          <p:cNvPr id="31" name="object 11"/>
          <p:cNvGrpSpPr/>
          <p:nvPr/>
        </p:nvGrpSpPr>
        <p:grpSpPr>
          <a:xfrm>
            <a:off x="6250225" y="7684542"/>
            <a:ext cx="11779456" cy="1726508"/>
            <a:chOff x="5221573" y="4183379"/>
            <a:chExt cx="3770153" cy="552589"/>
          </a:xfrm>
        </p:grpSpPr>
        <p:sp>
          <p:nvSpPr>
            <p:cNvPr id="32" name="object 12"/>
            <p:cNvSpPr/>
            <p:nvPr/>
          </p:nvSpPr>
          <p:spPr>
            <a:xfrm>
              <a:off x="8645651" y="4183379"/>
              <a:ext cx="346075" cy="367665"/>
            </a:xfrm>
            <a:custGeom>
              <a:avLst/>
              <a:gdLst/>
              <a:ahLst/>
              <a:cxnLst/>
              <a:rect l="l" t="t" r="r" b="b"/>
              <a:pathLst>
                <a:path w="346075" h="367664">
                  <a:moveTo>
                    <a:pt x="197993" y="350786"/>
                  </a:moveTo>
                  <a:lnTo>
                    <a:pt x="145923" y="350786"/>
                  </a:lnTo>
                  <a:lnTo>
                    <a:pt x="142240" y="354482"/>
                  </a:lnTo>
                  <a:lnTo>
                    <a:pt x="142240" y="363588"/>
                  </a:lnTo>
                  <a:lnTo>
                    <a:pt x="145923" y="367284"/>
                  </a:lnTo>
                  <a:lnTo>
                    <a:pt x="197993" y="367284"/>
                  </a:lnTo>
                  <a:lnTo>
                    <a:pt x="201675" y="363588"/>
                  </a:lnTo>
                  <a:lnTo>
                    <a:pt x="201675" y="354482"/>
                  </a:lnTo>
                  <a:lnTo>
                    <a:pt x="197993" y="350786"/>
                  </a:lnTo>
                  <a:close/>
                </a:path>
                <a:path w="346075" h="367664">
                  <a:moveTo>
                    <a:pt x="204597" y="325221"/>
                  </a:moveTo>
                  <a:lnTo>
                    <a:pt x="139319" y="325221"/>
                  </a:lnTo>
                  <a:lnTo>
                    <a:pt x="135636" y="328917"/>
                  </a:lnTo>
                  <a:lnTo>
                    <a:pt x="135636" y="338023"/>
                  </a:lnTo>
                  <a:lnTo>
                    <a:pt x="139319" y="341718"/>
                  </a:lnTo>
                  <a:lnTo>
                    <a:pt x="204597" y="341718"/>
                  </a:lnTo>
                  <a:lnTo>
                    <a:pt x="208279" y="338023"/>
                  </a:lnTo>
                  <a:lnTo>
                    <a:pt x="208279" y="328917"/>
                  </a:lnTo>
                  <a:lnTo>
                    <a:pt x="204597" y="325221"/>
                  </a:lnTo>
                  <a:close/>
                </a:path>
                <a:path w="346075" h="367664">
                  <a:moveTo>
                    <a:pt x="207899" y="299656"/>
                  </a:moveTo>
                  <a:lnTo>
                    <a:pt x="136017" y="299656"/>
                  </a:lnTo>
                  <a:lnTo>
                    <a:pt x="132333" y="303339"/>
                  </a:lnTo>
                  <a:lnTo>
                    <a:pt x="132333" y="312458"/>
                  </a:lnTo>
                  <a:lnTo>
                    <a:pt x="136017" y="316153"/>
                  </a:lnTo>
                  <a:lnTo>
                    <a:pt x="207899" y="316153"/>
                  </a:lnTo>
                  <a:lnTo>
                    <a:pt x="211581" y="312458"/>
                  </a:lnTo>
                  <a:lnTo>
                    <a:pt x="211581" y="303339"/>
                  </a:lnTo>
                  <a:lnTo>
                    <a:pt x="207899" y="299656"/>
                  </a:lnTo>
                  <a:close/>
                </a:path>
                <a:path w="346075" h="367664">
                  <a:moveTo>
                    <a:pt x="172466" y="285800"/>
                  </a:moveTo>
                  <a:lnTo>
                    <a:pt x="171450" y="285800"/>
                  </a:lnTo>
                  <a:lnTo>
                    <a:pt x="171957" y="286270"/>
                  </a:lnTo>
                  <a:lnTo>
                    <a:pt x="172466" y="285800"/>
                  </a:lnTo>
                  <a:close/>
                </a:path>
                <a:path w="346075" h="367664">
                  <a:moveTo>
                    <a:pt x="171957" y="64630"/>
                  </a:moveTo>
                  <a:lnTo>
                    <a:pt x="121451" y="79755"/>
                  </a:lnTo>
                  <a:lnTo>
                    <a:pt x="86844" y="121885"/>
                  </a:lnTo>
                  <a:lnTo>
                    <a:pt x="80105" y="156432"/>
                  </a:lnTo>
                  <a:lnTo>
                    <a:pt x="86844" y="190978"/>
                  </a:lnTo>
                  <a:lnTo>
                    <a:pt x="107061" y="221348"/>
                  </a:lnTo>
                  <a:lnTo>
                    <a:pt x="129031" y="243370"/>
                  </a:lnTo>
                  <a:lnTo>
                    <a:pt x="129031" y="277799"/>
                  </a:lnTo>
                  <a:lnTo>
                    <a:pt x="137032" y="285800"/>
                  </a:lnTo>
                  <a:lnTo>
                    <a:pt x="206882" y="285800"/>
                  </a:lnTo>
                  <a:lnTo>
                    <a:pt x="207568" y="285115"/>
                  </a:lnTo>
                  <a:lnTo>
                    <a:pt x="148971" y="285115"/>
                  </a:lnTo>
                  <a:lnTo>
                    <a:pt x="146684" y="283159"/>
                  </a:lnTo>
                  <a:lnTo>
                    <a:pt x="146192" y="277799"/>
                  </a:lnTo>
                  <a:lnTo>
                    <a:pt x="137784" y="181724"/>
                  </a:lnTo>
                  <a:lnTo>
                    <a:pt x="137541" y="179197"/>
                  </a:lnTo>
                  <a:lnTo>
                    <a:pt x="139573" y="176872"/>
                  </a:lnTo>
                  <a:lnTo>
                    <a:pt x="142113" y="176644"/>
                  </a:lnTo>
                  <a:lnTo>
                    <a:pt x="151638" y="176644"/>
                  </a:lnTo>
                  <a:lnTo>
                    <a:pt x="151638" y="166979"/>
                  </a:lnTo>
                  <a:lnTo>
                    <a:pt x="153797" y="164833"/>
                  </a:lnTo>
                  <a:lnTo>
                    <a:pt x="262171" y="164833"/>
                  </a:lnTo>
                  <a:lnTo>
                    <a:pt x="263810" y="156432"/>
                  </a:lnTo>
                  <a:lnTo>
                    <a:pt x="236854" y="91516"/>
                  </a:lnTo>
                  <a:lnTo>
                    <a:pt x="189491" y="66311"/>
                  </a:lnTo>
                  <a:lnTo>
                    <a:pt x="171957" y="64630"/>
                  </a:lnTo>
                  <a:close/>
                </a:path>
                <a:path w="346075" h="367664">
                  <a:moveTo>
                    <a:pt x="151638" y="183261"/>
                  </a:moveTo>
                  <a:lnTo>
                    <a:pt x="147574" y="183261"/>
                  </a:lnTo>
                  <a:lnTo>
                    <a:pt x="156209" y="282321"/>
                  </a:lnTo>
                  <a:lnTo>
                    <a:pt x="154304" y="284645"/>
                  </a:lnTo>
                  <a:lnTo>
                    <a:pt x="148971" y="285115"/>
                  </a:lnTo>
                  <a:lnTo>
                    <a:pt x="207568" y="285115"/>
                  </a:lnTo>
                  <a:lnTo>
                    <a:pt x="207899" y="284784"/>
                  </a:lnTo>
                  <a:lnTo>
                    <a:pt x="194437" y="284784"/>
                  </a:lnTo>
                  <a:lnTo>
                    <a:pt x="189102" y="284226"/>
                  </a:lnTo>
                  <a:lnTo>
                    <a:pt x="187198" y="281863"/>
                  </a:lnTo>
                  <a:lnTo>
                    <a:pt x="187578" y="279234"/>
                  </a:lnTo>
                  <a:lnTo>
                    <a:pt x="196354" y="195287"/>
                  </a:lnTo>
                  <a:lnTo>
                    <a:pt x="153797" y="195287"/>
                  </a:lnTo>
                  <a:lnTo>
                    <a:pt x="151638" y="193141"/>
                  </a:lnTo>
                  <a:lnTo>
                    <a:pt x="151638" y="183261"/>
                  </a:lnTo>
                  <a:close/>
                </a:path>
                <a:path w="346075" h="367664">
                  <a:moveTo>
                    <a:pt x="259917" y="176390"/>
                  </a:moveTo>
                  <a:lnTo>
                    <a:pt x="202565" y="176390"/>
                  </a:lnTo>
                  <a:lnTo>
                    <a:pt x="205740" y="176733"/>
                  </a:lnTo>
                  <a:lnTo>
                    <a:pt x="207645" y="179082"/>
                  </a:lnTo>
                  <a:lnTo>
                    <a:pt x="207379" y="181838"/>
                  </a:lnTo>
                  <a:lnTo>
                    <a:pt x="197061" y="280530"/>
                  </a:lnTo>
                  <a:lnTo>
                    <a:pt x="196723" y="282867"/>
                  </a:lnTo>
                  <a:lnTo>
                    <a:pt x="194437" y="284784"/>
                  </a:lnTo>
                  <a:lnTo>
                    <a:pt x="207899" y="284784"/>
                  </a:lnTo>
                  <a:lnTo>
                    <a:pt x="214883" y="277799"/>
                  </a:lnTo>
                  <a:lnTo>
                    <a:pt x="214883" y="243370"/>
                  </a:lnTo>
                  <a:lnTo>
                    <a:pt x="236854" y="221348"/>
                  </a:lnTo>
                  <a:lnTo>
                    <a:pt x="257071" y="190978"/>
                  </a:lnTo>
                  <a:lnTo>
                    <a:pt x="259917" y="176390"/>
                  </a:lnTo>
                  <a:close/>
                </a:path>
                <a:path w="346075" h="367664">
                  <a:moveTo>
                    <a:pt x="167767" y="183261"/>
                  </a:moveTo>
                  <a:lnTo>
                    <a:pt x="161163" y="183261"/>
                  </a:lnTo>
                  <a:lnTo>
                    <a:pt x="161163" y="193141"/>
                  </a:lnTo>
                  <a:lnTo>
                    <a:pt x="159003" y="195287"/>
                  </a:lnTo>
                  <a:lnTo>
                    <a:pt x="169925" y="195287"/>
                  </a:lnTo>
                  <a:lnTo>
                    <a:pt x="167767" y="193141"/>
                  </a:lnTo>
                  <a:lnTo>
                    <a:pt x="167767" y="183261"/>
                  </a:lnTo>
                  <a:close/>
                </a:path>
                <a:path w="346075" h="367664">
                  <a:moveTo>
                    <a:pt x="183896" y="183261"/>
                  </a:moveTo>
                  <a:lnTo>
                    <a:pt x="177419" y="183261"/>
                  </a:lnTo>
                  <a:lnTo>
                    <a:pt x="177419" y="193141"/>
                  </a:lnTo>
                  <a:lnTo>
                    <a:pt x="175259" y="195287"/>
                  </a:lnTo>
                  <a:lnTo>
                    <a:pt x="186054" y="195287"/>
                  </a:lnTo>
                  <a:lnTo>
                    <a:pt x="183896" y="193141"/>
                  </a:lnTo>
                  <a:lnTo>
                    <a:pt x="183896" y="183261"/>
                  </a:lnTo>
                  <a:close/>
                </a:path>
                <a:path w="346075" h="367664">
                  <a:moveTo>
                    <a:pt x="197612" y="183261"/>
                  </a:moveTo>
                  <a:lnTo>
                    <a:pt x="193548" y="183261"/>
                  </a:lnTo>
                  <a:lnTo>
                    <a:pt x="193548" y="193141"/>
                  </a:lnTo>
                  <a:lnTo>
                    <a:pt x="191389" y="195287"/>
                  </a:lnTo>
                  <a:lnTo>
                    <a:pt x="196354" y="195287"/>
                  </a:lnTo>
                  <a:lnTo>
                    <a:pt x="197612" y="183261"/>
                  </a:lnTo>
                  <a:close/>
                </a:path>
                <a:path w="346075" h="367664">
                  <a:moveTo>
                    <a:pt x="151638" y="176644"/>
                  </a:moveTo>
                  <a:lnTo>
                    <a:pt x="142113" y="176644"/>
                  </a:lnTo>
                  <a:lnTo>
                    <a:pt x="143382" y="177038"/>
                  </a:lnTo>
                  <a:lnTo>
                    <a:pt x="143509" y="176885"/>
                  </a:lnTo>
                  <a:lnTo>
                    <a:pt x="151638" y="176872"/>
                  </a:lnTo>
                  <a:lnTo>
                    <a:pt x="151638" y="176644"/>
                  </a:lnTo>
                  <a:close/>
                </a:path>
                <a:path w="346075" h="367664">
                  <a:moveTo>
                    <a:pt x="262171" y="164833"/>
                  </a:moveTo>
                  <a:lnTo>
                    <a:pt x="191389" y="164833"/>
                  </a:lnTo>
                  <a:lnTo>
                    <a:pt x="193548" y="166979"/>
                  </a:lnTo>
                  <a:lnTo>
                    <a:pt x="193548" y="176872"/>
                  </a:lnTo>
                  <a:lnTo>
                    <a:pt x="201422" y="176872"/>
                  </a:lnTo>
                  <a:lnTo>
                    <a:pt x="201929" y="176441"/>
                  </a:lnTo>
                  <a:lnTo>
                    <a:pt x="202565" y="176390"/>
                  </a:lnTo>
                  <a:lnTo>
                    <a:pt x="259917" y="176390"/>
                  </a:lnTo>
                  <a:lnTo>
                    <a:pt x="262171" y="164833"/>
                  </a:lnTo>
                  <a:close/>
                </a:path>
                <a:path w="346075" h="367664">
                  <a:moveTo>
                    <a:pt x="169925" y="164833"/>
                  </a:moveTo>
                  <a:lnTo>
                    <a:pt x="159003" y="164833"/>
                  </a:lnTo>
                  <a:lnTo>
                    <a:pt x="161163" y="166979"/>
                  </a:lnTo>
                  <a:lnTo>
                    <a:pt x="161163" y="176872"/>
                  </a:lnTo>
                  <a:lnTo>
                    <a:pt x="167767" y="176872"/>
                  </a:lnTo>
                  <a:lnTo>
                    <a:pt x="167767" y="166979"/>
                  </a:lnTo>
                  <a:lnTo>
                    <a:pt x="169925" y="164833"/>
                  </a:lnTo>
                  <a:close/>
                </a:path>
                <a:path w="346075" h="367664">
                  <a:moveTo>
                    <a:pt x="186054" y="164833"/>
                  </a:moveTo>
                  <a:lnTo>
                    <a:pt x="175259" y="164833"/>
                  </a:lnTo>
                  <a:lnTo>
                    <a:pt x="177419" y="166979"/>
                  </a:lnTo>
                  <a:lnTo>
                    <a:pt x="177419" y="176872"/>
                  </a:lnTo>
                  <a:lnTo>
                    <a:pt x="183896" y="176872"/>
                  </a:lnTo>
                  <a:lnTo>
                    <a:pt x="183896" y="166979"/>
                  </a:lnTo>
                  <a:lnTo>
                    <a:pt x="186054" y="164833"/>
                  </a:lnTo>
                  <a:close/>
                </a:path>
                <a:path w="346075" h="367664">
                  <a:moveTo>
                    <a:pt x="41148" y="146977"/>
                  </a:moveTo>
                  <a:lnTo>
                    <a:pt x="4064" y="146977"/>
                  </a:lnTo>
                  <a:lnTo>
                    <a:pt x="0" y="151015"/>
                  </a:lnTo>
                  <a:lnTo>
                    <a:pt x="0" y="160997"/>
                  </a:lnTo>
                  <a:lnTo>
                    <a:pt x="4064" y="165036"/>
                  </a:lnTo>
                  <a:lnTo>
                    <a:pt x="41148" y="165036"/>
                  </a:lnTo>
                  <a:lnTo>
                    <a:pt x="45212" y="160997"/>
                  </a:lnTo>
                  <a:lnTo>
                    <a:pt x="45212" y="151015"/>
                  </a:lnTo>
                  <a:lnTo>
                    <a:pt x="41148" y="146977"/>
                  </a:lnTo>
                  <a:close/>
                </a:path>
                <a:path w="346075" h="367664">
                  <a:moveTo>
                    <a:pt x="341883" y="146977"/>
                  </a:moveTo>
                  <a:lnTo>
                    <a:pt x="304800" y="146977"/>
                  </a:lnTo>
                  <a:lnTo>
                    <a:pt x="300736" y="151015"/>
                  </a:lnTo>
                  <a:lnTo>
                    <a:pt x="300736" y="160997"/>
                  </a:lnTo>
                  <a:lnTo>
                    <a:pt x="304800" y="165036"/>
                  </a:lnTo>
                  <a:lnTo>
                    <a:pt x="341883" y="165036"/>
                  </a:lnTo>
                  <a:lnTo>
                    <a:pt x="345948" y="160997"/>
                  </a:lnTo>
                  <a:lnTo>
                    <a:pt x="345948" y="151015"/>
                  </a:lnTo>
                  <a:lnTo>
                    <a:pt x="341883" y="146977"/>
                  </a:lnTo>
                  <a:close/>
                </a:path>
                <a:path w="346075" h="367664">
                  <a:moveTo>
                    <a:pt x="301625" y="48755"/>
                  </a:moveTo>
                  <a:lnTo>
                    <a:pt x="297052" y="48755"/>
                  </a:lnTo>
                  <a:lnTo>
                    <a:pt x="294767" y="49644"/>
                  </a:lnTo>
                  <a:lnTo>
                    <a:pt x="292989" y="51396"/>
                  </a:lnTo>
                  <a:lnTo>
                    <a:pt x="273812" y="70561"/>
                  </a:lnTo>
                  <a:lnTo>
                    <a:pt x="270255" y="74079"/>
                  </a:lnTo>
                  <a:lnTo>
                    <a:pt x="270255" y="79794"/>
                  </a:lnTo>
                  <a:lnTo>
                    <a:pt x="277368" y="86855"/>
                  </a:lnTo>
                  <a:lnTo>
                    <a:pt x="283082" y="86855"/>
                  </a:lnTo>
                  <a:lnTo>
                    <a:pt x="305816" y="64173"/>
                  </a:lnTo>
                  <a:lnTo>
                    <a:pt x="309245" y="60642"/>
                  </a:lnTo>
                  <a:lnTo>
                    <a:pt x="309245" y="54927"/>
                  </a:lnTo>
                  <a:lnTo>
                    <a:pt x="305816" y="51396"/>
                  </a:lnTo>
                  <a:lnTo>
                    <a:pt x="304038" y="49644"/>
                  </a:lnTo>
                  <a:lnTo>
                    <a:pt x="301625" y="48755"/>
                  </a:lnTo>
                  <a:close/>
                </a:path>
                <a:path w="346075" h="367664">
                  <a:moveTo>
                    <a:pt x="48132" y="48755"/>
                  </a:moveTo>
                  <a:lnTo>
                    <a:pt x="43561" y="48755"/>
                  </a:lnTo>
                  <a:lnTo>
                    <a:pt x="41275" y="49644"/>
                  </a:lnTo>
                  <a:lnTo>
                    <a:pt x="35941" y="54927"/>
                  </a:lnTo>
                  <a:lnTo>
                    <a:pt x="35941" y="60642"/>
                  </a:lnTo>
                  <a:lnTo>
                    <a:pt x="62229" y="86855"/>
                  </a:lnTo>
                  <a:lnTo>
                    <a:pt x="67945" y="86855"/>
                  </a:lnTo>
                  <a:lnTo>
                    <a:pt x="71374" y="83324"/>
                  </a:lnTo>
                  <a:lnTo>
                    <a:pt x="74929" y="79794"/>
                  </a:lnTo>
                  <a:lnTo>
                    <a:pt x="74929" y="74079"/>
                  </a:lnTo>
                  <a:lnTo>
                    <a:pt x="71374" y="70561"/>
                  </a:lnTo>
                  <a:lnTo>
                    <a:pt x="52197" y="51396"/>
                  </a:lnTo>
                  <a:lnTo>
                    <a:pt x="50546" y="49644"/>
                  </a:lnTo>
                  <a:lnTo>
                    <a:pt x="48132" y="48755"/>
                  </a:lnTo>
                  <a:close/>
                </a:path>
                <a:path w="346075" h="367664">
                  <a:moveTo>
                    <a:pt x="177926" y="0"/>
                  </a:moveTo>
                  <a:lnTo>
                    <a:pt x="168021" y="0"/>
                  </a:lnTo>
                  <a:lnTo>
                    <a:pt x="163956" y="4038"/>
                  </a:lnTo>
                  <a:lnTo>
                    <a:pt x="163956" y="41109"/>
                  </a:lnTo>
                  <a:lnTo>
                    <a:pt x="168021" y="45148"/>
                  </a:lnTo>
                  <a:lnTo>
                    <a:pt x="177926" y="45148"/>
                  </a:lnTo>
                  <a:lnTo>
                    <a:pt x="181991" y="41109"/>
                  </a:lnTo>
                  <a:lnTo>
                    <a:pt x="181991" y="4038"/>
                  </a:lnTo>
                  <a:lnTo>
                    <a:pt x="177926" y="0"/>
                  </a:lnTo>
                  <a:close/>
                </a:path>
              </a:pathLst>
            </a:custGeom>
            <a:solidFill>
              <a:srgbClr val="6AA68C"/>
            </a:solidFill>
          </p:spPr>
          <p:txBody>
            <a:bodyPr wrap="square" lIns="0" tIns="0" rIns="0" bIns="0" rtlCol="0"/>
            <a:lstStyle/>
            <a:p>
              <a:pPr defTabSz="2856951"/>
              <a:endParaRPr sz="5624" dirty="0">
                <a:solidFill>
                  <a:prstClr val="black"/>
                </a:solidFill>
                <a:latin typeface="Franklin Gothic Book"/>
                <a:ea typeface="Adobe 繁黑體 Std B"/>
              </a:endParaRPr>
            </a:p>
          </p:txBody>
        </p:sp>
        <p:pic>
          <p:nvPicPr>
            <p:cNvPr id="33" name="object 13"/>
            <p:cNvPicPr/>
            <p:nvPr/>
          </p:nvPicPr>
          <p:blipFill>
            <a:blip r:embed="rId5" cstate="print"/>
            <a:stretch>
              <a:fillRect/>
            </a:stretch>
          </p:blipFill>
          <p:spPr>
            <a:xfrm>
              <a:off x="5221573" y="4517645"/>
              <a:ext cx="207279" cy="207259"/>
            </a:xfrm>
            <a:prstGeom prst="rect">
              <a:avLst/>
            </a:prstGeom>
          </p:spPr>
        </p:pic>
        <p:pic>
          <p:nvPicPr>
            <p:cNvPr id="34" name="object 14"/>
            <p:cNvPicPr/>
            <p:nvPr/>
          </p:nvPicPr>
          <p:blipFill>
            <a:blip r:embed="rId6" cstate="print"/>
            <a:stretch>
              <a:fillRect/>
            </a:stretch>
          </p:blipFill>
          <p:spPr>
            <a:xfrm>
              <a:off x="7490174" y="4523182"/>
              <a:ext cx="207279" cy="207254"/>
            </a:xfrm>
            <a:prstGeom prst="rect">
              <a:avLst/>
            </a:prstGeom>
          </p:spPr>
        </p:pic>
        <p:pic>
          <p:nvPicPr>
            <p:cNvPr id="35" name="object 13"/>
            <p:cNvPicPr/>
            <p:nvPr/>
          </p:nvPicPr>
          <p:blipFill>
            <a:blip r:embed="rId5" cstate="print"/>
            <a:stretch>
              <a:fillRect/>
            </a:stretch>
          </p:blipFill>
          <p:spPr>
            <a:xfrm>
              <a:off x="5222049" y="4523177"/>
              <a:ext cx="207279" cy="207259"/>
            </a:xfrm>
            <a:prstGeom prst="rect">
              <a:avLst/>
            </a:prstGeom>
          </p:spPr>
        </p:pic>
        <p:pic>
          <p:nvPicPr>
            <p:cNvPr id="36" name="object 14"/>
            <p:cNvPicPr/>
            <p:nvPr/>
          </p:nvPicPr>
          <p:blipFill>
            <a:blip r:embed="rId6" cstate="print"/>
            <a:stretch>
              <a:fillRect/>
            </a:stretch>
          </p:blipFill>
          <p:spPr>
            <a:xfrm>
              <a:off x="7490650" y="4528714"/>
              <a:ext cx="207279" cy="207254"/>
            </a:xfrm>
            <a:prstGeom prst="rect">
              <a:avLst/>
            </a:prstGeom>
          </p:spPr>
        </p:pic>
      </p:grpSp>
    </p:spTree>
    <p:extLst>
      <p:ext uri="{BB962C8B-B14F-4D97-AF65-F5344CB8AC3E}">
        <p14:creationId xmlns:p14="http://schemas.microsoft.com/office/powerpoint/2010/main" val="409561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duotone>
              <a:schemeClr val="accent4">
                <a:shade val="45000"/>
                <a:satMod val="135000"/>
              </a:schemeClr>
              <a:prstClr val="white"/>
            </a:duotone>
          </a:blip>
          <a:stretch>
            <a:fillRect/>
          </a:stretch>
        </p:blipFill>
        <p:spPr>
          <a:xfrm>
            <a:off x="2759" y="2"/>
            <a:ext cx="18363061" cy="10414872"/>
          </a:xfrm>
          <a:prstGeom prst="rect">
            <a:avLst/>
          </a:prstGeom>
        </p:spPr>
      </p:pic>
      <p:pic>
        <p:nvPicPr>
          <p:cNvPr id="9" name="Object 8" descr="preencoded.png"/>
          <p:cNvPicPr>
            <a:picLocks noChangeAspect="1"/>
          </p:cNvPicPr>
          <p:nvPr/>
        </p:nvPicPr>
        <p:blipFill>
          <a:blip r:embed="rId4"/>
          <a:stretch>
            <a:fillRect/>
          </a:stretch>
        </p:blipFill>
        <p:spPr>
          <a:xfrm>
            <a:off x="5350030" y="2222900"/>
            <a:ext cx="5651682" cy="4961027"/>
          </a:xfrm>
          <a:prstGeom prst="rect">
            <a:avLst/>
          </a:prstGeom>
        </p:spPr>
      </p:pic>
      <p:pic>
        <p:nvPicPr>
          <p:cNvPr id="10" name="Object 9" descr="preencoded.png"/>
          <p:cNvPicPr>
            <a:picLocks noChangeAspect="1"/>
          </p:cNvPicPr>
          <p:nvPr/>
        </p:nvPicPr>
        <p:blipFill>
          <a:blip r:embed="rId5"/>
          <a:stretch>
            <a:fillRect/>
          </a:stretch>
        </p:blipFill>
        <p:spPr>
          <a:xfrm rot="4500000">
            <a:off x="16279750" y="364648"/>
            <a:ext cx="1704862" cy="1496521"/>
          </a:xfrm>
          <a:prstGeom prst="rect">
            <a:avLst/>
          </a:prstGeom>
        </p:spPr>
      </p:pic>
      <p:pic>
        <p:nvPicPr>
          <p:cNvPr id="11" name="Object 10" descr="preencoded.png"/>
          <p:cNvPicPr>
            <a:picLocks noChangeAspect="1"/>
          </p:cNvPicPr>
          <p:nvPr/>
        </p:nvPicPr>
        <p:blipFill>
          <a:blip r:embed="rId6"/>
          <a:stretch>
            <a:fillRect/>
          </a:stretch>
        </p:blipFill>
        <p:spPr>
          <a:xfrm rot="19680000">
            <a:off x="15374231" y="471251"/>
            <a:ext cx="504987" cy="443277"/>
          </a:xfrm>
          <a:prstGeom prst="rect">
            <a:avLst/>
          </a:prstGeom>
        </p:spPr>
      </p:pic>
      <p:sp>
        <p:nvSpPr>
          <p:cNvPr id="12" name="文字方塊 11"/>
          <p:cNvSpPr txBox="1"/>
          <p:nvPr/>
        </p:nvSpPr>
        <p:spPr>
          <a:xfrm>
            <a:off x="5999777" y="3887741"/>
            <a:ext cx="4774451" cy="2496453"/>
          </a:xfrm>
          <a:prstGeom prst="rect">
            <a:avLst/>
          </a:prstGeom>
          <a:noFill/>
        </p:spPr>
        <p:txBody>
          <a:bodyPr wrap="square" rtlCol="0">
            <a:spAutoFit/>
          </a:bodyPr>
          <a:lstStyle/>
          <a:p>
            <a:r>
              <a:rPr lang="zh-TW" altLang="en-US" sz="7499" dirty="0">
                <a:solidFill>
                  <a:schemeClr val="bg1"/>
                </a:solidFill>
                <a:latin typeface="微軟正黑體" panose="020B0604030504040204" pitchFamily="34" charset="-120"/>
                <a:ea typeface="微軟正黑體" panose="020B0604030504040204" pitchFamily="34" charset="-120"/>
              </a:rPr>
              <a:t>系統操作</a:t>
            </a:r>
            <a:endParaRPr lang="en-US" altLang="zh-TW" sz="7499" dirty="0">
              <a:solidFill>
                <a:schemeClr val="bg1"/>
              </a:solidFill>
              <a:latin typeface="微軟正黑體" panose="020B0604030504040204" pitchFamily="34" charset="-120"/>
              <a:ea typeface="微軟正黑體" panose="020B0604030504040204" pitchFamily="34" charset="-120"/>
            </a:endParaRPr>
          </a:p>
          <a:p>
            <a:r>
              <a:rPr lang="zh-TW" altLang="en-US" sz="4374" dirty="0">
                <a:solidFill>
                  <a:srgbClr val="595959"/>
                </a:solidFill>
                <a:latin typeface="微軟正黑體" panose="020B0604030504040204" pitchFamily="34" charset="-120"/>
                <a:ea typeface="微軟正黑體" panose="020B0604030504040204" pitchFamily="34" charset="-120"/>
              </a:rPr>
              <a:t>  下載列印報告</a:t>
            </a:r>
            <a:endParaRPr lang="en-US" altLang="zh-TW" sz="4374" dirty="0">
              <a:solidFill>
                <a:srgbClr val="595959"/>
              </a:solidFill>
              <a:latin typeface="微軟正黑體" panose="020B0604030504040204" pitchFamily="34" charset="-120"/>
              <a:ea typeface="微軟正黑體" panose="020B0604030504040204" pitchFamily="34" charset="-120"/>
            </a:endParaRPr>
          </a:p>
          <a:p>
            <a:endParaRPr lang="zh-TW" altLang="en-US" sz="3749" dirty="0">
              <a:solidFill>
                <a:srgbClr val="595959"/>
              </a:solidFill>
            </a:endParaRPr>
          </a:p>
        </p:txBody>
      </p:sp>
    </p:spTree>
    <p:extLst>
      <p:ext uri="{BB962C8B-B14F-4D97-AF65-F5344CB8AC3E}">
        <p14:creationId xmlns:p14="http://schemas.microsoft.com/office/powerpoint/2010/main" val="1616869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676400" y="-4248"/>
            <a:ext cx="15011400" cy="10348023"/>
          </a:xfrm>
          <a:prstGeom prst="rect">
            <a:avLst/>
          </a:prstGeom>
        </p:spPr>
      </p:pic>
      <p:sp>
        <p:nvSpPr>
          <p:cNvPr id="5" name="矩形 4"/>
          <p:cNvSpPr/>
          <p:nvPr/>
        </p:nvSpPr>
        <p:spPr>
          <a:xfrm>
            <a:off x="7010400" y="4229100"/>
            <a:ext cx="42672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11811000" y="3390900"/>
            <a:ext cx="1066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905000" y="3390900"/>
            <a:ext cx="4446814" cy="1938992"/>
          </a:xfrm>
          <a:prstGeom prst="rect">
            <a:avLst/>
          </a:prstGeom>
          <a:solidFill>
            <a:srgbClr val="FFFF00"/>
          </a:solidFill>
        </p:spPr>
        <p:txBody>
          <a:bodyPr wrap="square" rtlCol="0">
            <a:spAutoFit/>
          </a:bodyPr>
          <a:lstStyle/>
          <a:p>
            <a:r>
              <a:rPr lang="zh-TW" altLang="en-US" sz="2400" dirty="0">
                <a:solidFill>
                  <a:schemeClr val="tx1">
                    <a:lumMod val="50000"/>
                    <a:lumOff val="50000"/>
                  </a:schemeClr>
                </a:solidFill>
              </a:rPr>
              <a:t>排除來源後所產生的新百分比，僅會在下載</a:t>
            </a:r>
            <a:r>
              <a:rPr lang="en-US" altLang="zh-TW" sz="2400" dirty="0">
                <a:solidFill>
                  <a:schemeClr val="tx1">
                    <a:lumMod val="50000"/>
                    <a:lumOff val="50000"/>
                  </a:schemeClr>
                </a:solidFill>
              </a:rPr>
              <a:t>“</a:t>
            </a:r>
            <a:r>
              <a:rPr lang="zh-TW" altLang="en-US" sz="2400" dirty="0">
                <a:solidFill>
                  <a:schemeClr val="tx1">
                    <a:lumMod val="50000"/>
                    <a:lumOff val="50000"/>
                  </a:schemeClr>
                </a:solidFill>
              </a:rPr>
              <a:t>目前檢視</a:t>
            </a:r>
            <a:r>
              <a:rPr lang="en-US" altLang="zh-TW" sz="2400" dirty="0">
                <a:solidFill>
                  <a:schemeClr val="tx1">
                    <a:lumMod val="50000"/>
                    <a:lumOff val="50000"/>
                  </a:schemeClr>
                </a:solidFill>
              </a:rPr>
              <a:t>”</a:t>
            </a:r>
            <a:r>
              <a:rPr lang="zh-TW" altLang="en-US" sz="2400" dirty="0">
                <a:solidFill>
                  <a:schemeClr val="tx1">
                    <a:lumMod val="50000"/>
                    <a:lumOff val="50000"/>
                  </a:schemeClr>
                </a:solidFill>
              </a:rPr>
              <a:t>的比對報告中更新。</a:t>
            </a:r>
            <a:r>
              <a:rPr lang="en-US" altLang="zh-TW" sz="2400" dirty="0">
                <a:solidFill>
                  <a:schemeClr val="tx1">
                    <a:lumMod val="50000"/>
                    <a:lumOff val="50000"/>
                  </a:schemeClr>
                </a:solidFill>
              </a:rPr>
              <a:t/>
            </a:r>
            <a:br>
              <a:rPr lang="en-US" altLang="zh-TW" sz="2400" dirty="0">
                <a:solidFill>
                  <a:schemeClr val="tx1">
                    <a:lumMod val="50000"/>
                    <a:lumOff val="50000"/>
                  </a:schemeClr>
                </a:solidFill>
              </a:rPr>
            </a:br>
            <a:r>
              <a:rPr lang="zh-TW" altLang="en-US" sz="2400" dirty="0">
                <a:solidFill>
                  <a:schemeClr val="tx1">
                    <a:lumMod val="50000"/>
                    <a:lumOff val="50000"/>
                  </a:schemeClr>
                </a:solidFill>
              </a:rPr>
              <a:t>在作業匣中比對結果仍會顯示未調整過的原百分比</a:t>
            </a:r>
            <a:r>
              <a:rPr lang="zh-TW" altLang="en-US" sz="2400" dirty="0"/>
              <a:t>。</a:t>
            </a:r>
          </a:p>
        </p:txBody>
      </p:sp>
    </p:spTree>
    <p:extLst>
      <p:ext uri="{BB962C8B-B14F-4D97-AF65-F5344CB8AC3E}">
        <p14:creationId xmlns:p14="http://schemas.microsoft.com/office/powerpoint/2010/main" val="326811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914400" y="-22229"/>
            <a:ext cx="7782150" cy="10058400"/>
          </a:xfrm>
          <a:prstGeom prst="rect">
            <a:avLst/>
          </a:prstGeom>
        </p:spPr>
      </p:pic>
      <p:pic>
        <p:nvPicPr>
          <p:cNvPr id="5" name="圖片 4"/>
          <p:cNvPicPr>
            <a:picLocks noChangeAspect="1"/>
          </p:cNvPicPr>
          <p:nvPr/>
        </p:nvPicPr>
        <p:blipFill>
          <a:blip r:embed="rId3"/>
          <a:stretch>
            <a:fillRect/>
          </a:stretch>
        </p:blipFill>
        <p:spPr>
          <a:xfrm>
            <a:off x="9906000" y="-11343"/>
            <a:ext cx="7772400" cy="10205814"/>
          </a:xfrm>
          <a:prstGeom prst="rect">
            <a:avLst/>
          </a:prstGeom>
        </p:spPr>
      </p:pic>
      <p:sp>
        <p:nvSpPr>
          <p:cNvPr id="6" name="object 6"/>
          <p:cNvSpPr txBox="1"/>
          <p:nvPr/>
        </p:nvSpPr>
        <p:spPr>
          <a:xfrm>
            <a:off x="3886200" y="0"/>
            <a:ext cx="1108772" cy="640172"/>
          </a:xfrm>
          <a:prstGeom prst="rect">
            <a:avLst/>
          </a:prstGeom>
          <a:solidFill>
            <a:srgbClr val="31ADB8"/>
          </a:solidFill>
          <a:ln w="25400">
            <a:solidFill>
              <a:srgbClr val="217E85"/>
            </a:solidFill>
          </a:ln>
        </p:spPr>
        <p:txBody>
          <a:bodyPr vert="horz" wrap="square" lIns="0" tIns="24381" rIns="0" bIns="0" rtlCol="0">
            <a:spAutoFit/>
          </a:bodyPr>
          <a:lstStyle/>
          <a:p>
            <a:pPr marL="57700">
              <a:spcBef>
                <a:spcPts val="192"/>
              </a:spcBef>
            </a:pPr>
            <a:r>
              <a:rPr sz="4000" spc="-16" dirty="0">
                <a:solidFill>
                  <a:srgbClr val="FFFFFF"/>
                </a:solidFill>
                <a:latin typeface="Microsoft JhengHei"/>
                <a:cs typeface="Microsoft JhengHei"/>
              </a:rPr>
              <a:t>封面</a:t>
            </a:r>
            <a:endParaRPr sz="4000" dirty="0">
              <a:latin typeface="Microsoft JhengHei"/>
              <a:cs typeface="Microsoft JhengHei"/>
            </a:endParaRPr>
          </a:p>
        </p:txBody>
      </p:sp>
      <p:sp>
        <p:nvSpPr>
          <p:cNvPr id="7" name="object 6"/>
          <p:cNvSpPr txBox="1"/>
          <p:nvPr/>
        </p:nvSpPr>
        <p:spPr>
          <a:xfrm>
            <a:off x="13030200" y="27214"/>
            <a:ext cx="1108772" cy="640172"/>
          </a:xfrm>
          <a:prstGeom prst="rect">
            <a:avLst/>
          </a:prstGeom>
          <a:solidFill>
            <a:srgbClr val="31ADB8"/>
          </a:solidFill>
          <a:ln w="25400">
            <a:solidFill>
              <a:srgbClr val="217E85"/>
            </a:solidFill>
          </a:ln>
        </p:spPr>
        <p:txBody>
          <a:bodyPr vert="horz" wrap="square" lIns="0" tIns="24381" rIns="0" bIns="0" rtlCol="0">
            <a:spAutoFit/>
          </a:bodyPr>
          <a:lstStyle/>
          <a:p>
            <a:pPr marL="57700">
              <a:spcBef>
                <a:spcPts val="192"/>
              </a:spcBef>
            </a:pPr>
            <a:r>
              <a:rPr lang="zh-TW" altLang="en-US" sz="4000" spc="-16" dirty="0">
                <a:solidFill>
                  <a:srgbClr val="FFFFFF"/>
                </a:solidFill>
                <a:latin typeface="Microsoft JhengHei"/>
                <a:cs typeface="Microsoft JhengHei"/>
              </a:rPr>
              <a:t>內文</a:t>
            </a:r>
            <a:endParaRPr sz="4000" dirty="0">
              <a:latin typeface="Microsoft JhengHei"/>
              <a:cs typeface="Microsoft JhengHei"/>
            </a:endParaRPr>
          </a:p>
        </p:txBody>
      </p:sp>
    </p:spTree>
    <p:extLst>
      <p:ext uri="{BB962C8B-B14F-4D97-AF65-F5344CB8AC3E}">
        <p14:creationId xmlns:p14="http://schemas.microsoft.com/office/powerpoint/2010/main" val="2713755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6" name="圖片 5"/>
          <p:cNvPicPr>
            <a:picLocks noChangeAspect="1"/>
          </p:cNvPicPr>
          <p:nvPr/>
        </p:nvPicPr>
        <p:blipFill>
          <a:blip r:embed="rId2"/>
          <a:stretch>
            <a:fillRect/>
          </a:stretch>
        </p:blipFill>
        <p:spPr>
          <a:xfrm>
            <a:off x="685799" y="21771"/>
            <a:ext cx="7865565" cy="10265229"/>
          </a:xfrm>
          <a:prstGeom prst="rect">
            <a:avLst/>
          </a:prstGeom>
        </p:spPr>
      </p:pic>
      <p:pic>
        <p:nvPicPr>
          <p:cNvPr id="7" name="圖片 6"/>
          <p:cNvPicPr>
            <a:picLocks noChangeAspect="1"/>
          </p:cNvPicPr>
          <p:nvPr/>
        </p:nvPicPr>
        <p:blipFill>
          <a:blip r:embed="rId3"/>
          <a:stretch>
            <a:fillRect/>
          </a:stretch>
        </p:blipFill>
        <p:spPr>
          <a:xfrm>
            <a:off x="9829800" y="37617"/>
            <a:ext cx="7696200" cy="10249383"/>
          </a:xfrm>
          <a:prstGeom prst="rect">
            <a:avLst/>
          </a:prstGeom>
        </p:spPr>
      </p:pic>
      <p:sp>
        <p:nvSpPr>
          <p:cNvPr id="8" name="文字方塊 7"/>
          <p:cNvSpPr txBox="1"/>
          <p:nvPr/>
        </p:nvSpPr>
        <p:spPr>
          <a:xfrm>
            <a:off x="5029200" y="190500"/>
            <a:ext cx="3064964" cy="646331"/>
          </a:xfrm>
          <a:prstGeom prst="rect">
            <a:avLst/>
          </a:prstGeom>
          <a:noFill/>
          <a:ln w="12700">
            <a:solidFill>
              <a:srgbClr val="FF0000"/>
            </a:solidFill>
          </a:ln>
        </p:spPr>
        <p:txBody>
          <a:bodyPr wrap="square" rtlCol="0">
            <a:spAutoFit/>
          </a:bodyPr>
          <a:lstStyle/>
          <a:p>
            <a:r>
              <a:rPr lang="zh-TW" altLang="en-US" sz="3600" dirty="0">
                <a:solidFill>
                  <a:srgbClr val="FF0000"/>
                </a:solidFill>
              </a:rPr>
              <a:t>指導教授簽名</a:t>
            </a:r>
          </a:p>
        </p:txBody>
      </p:sp>
      <p:sp>
        <p:nvSpPr>
          <p:cNvPr id="9" name="矩形 8"/>
          <p:cNvSpPr/>
          <p:nvPr/>
        </p:nvSpPr>
        <p:spPr>
          <a:xfrm>
            <a:off x="10058400" y="1790700"/>
            <a:ext cx="6400800" cy="129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object 6"/>
          <p:cNvSpPr txBox="1"/>
          <p:nvPr/>
        </p:nvSpPr>
        <p:spPr>
          <a:xfrm>
            <a:off x="5442" y="43059"/>
            <a:ext cx="1137557" cy="640172"/>
          </a:xfrm>
          <a:prstGeom prst="rect">
            <a:avLst/>
          </a:prstGeom>
          <a:solidFill>
            <a:srgbClr val="31ADB8"/>
          </a:solidFill>
          <a:ln w="25400">
            <a:solidFill>
              <a:srgbClr val="217E85"/>
            </a:solidFill>
          </a:ln>
        </p:spPr>
        <p:txBody>
          <a:bodyPr vert="horz" wrap="square" lIns="0" tIns="24381" rIns="0" bIns="0" rtlCol="0">
            <a:spAutoFit/>
          </a:bodyPr>
          <a:lstStyle/>
          <a:p>
            <a:pPr marL="57700">
              <a:spcBef>
                <a:spcPts val="192"/>
              </a:spcBef>
            </a:pPr>
            <a:r>
              <a:rPr lang="zh-TW" altLang="en-US" sz="4000" dirty="0">
                <a:solidFill>
                  <a:schemeClr val="bg1"/>
                </a:solidFill>
                <a:latin typeface="Microsoft JhengHei"/>
                <a:cs typeface="Microsoft JhengHei"/>
              </a:rPr>
              <a:t>總覽</a:t>
            </a:r>
            <a:endParaRPr sz="4000" dirty="0">
              <a:solidFill>
                <a:schemeClr val="bg1"/>
              </a:solidFill>
              <a:latin typeface="Microsoft JhengHei"/>
              <a:cs typeface="Microsoft JhengHei"/>
            </a:endParaRPr>
          </a:p>
        </p:txBody>
      </p:sp>
      <p:sp>
        <p:nvSpPr>
          <p:cNvPr id="11" name="文字方塊 10"/>
          <p:cNvSpPr txBox="1"/>
          <p:nvPr/>
        </p:nvSpPr>
        <p:spPr>
          <a:xfrm>
            <a:off x="11201400" y="4177463"/>
            <a:ext cx="4343400" cy="1446550"/>
          </a:xfrm>
          <a:prstGeom prst="rect">
            <a:avLst/>
          </a:prstGeom>
          <a:solidFill>
            <a:srgbClr val="FF5050"/>
          </a:solidFill>
          <a:ln>
            <a:solidFill>
              <a:schemeClr val="accent2">
                <a:lumMod val="60000"/>
                <a:lumOff val="40000"/>
              </a:schemeClr>
            </a:solidFill>
          </a:ln>
        </p:spPr>
        <p:txBody>
          <a:bodyPr wrap="square" rtlCol="0">
            <a:spAutoFit/>
          </a:bodyPr>
          <a:lstStyle/>
          <a:p>
            <a:r>
              <a:rPr lang="zh-TW" altLang="en-US" sz="4000" dirty="0">
                <a:solidFill>
                  <a:schemeClr val="bg1"/>
                </a:solidFill>
              </a:rPr>
              <a:t>繳交之相似度報告為</a:t>
            </a:r>
            <a:r>
              <a:rPr lang="zh-TW" altLang="zh-TW" sz="4400" dirty="0">
                <a:solidFill>
                  <a:schemeClr val="bg1"/>
                </a:solidFill>
                <a:latin typeface="微軟正黑體" panose="020B0604030504040204" pitchFamily="34" charset="-120"/>
                <a:ea typeface="微軟正黑體" panose="020B0604030504040204" pitchFamily="34" charset="-120"/>
              </a:rPr>
              <a:t>【</a:t>
            </a:r>
            <a:r>
              <a:rPr lang="zh-TW" altLang="en-US" sz="4800" dirty="0">
                <a:solidFill>
                  <a:schemeClr val="bg1"/>
                </a:solidFill>
                <a:latin typeface="微軟正黑體" panose="020B0604030504040204" pitchFamily="34" charset="-120"/>
                <a:ea typeface="微軟正黑體" panose="020B0604030504040204" pitchFamily="34" charset="-120"/>
              </a:rPr>
              <a:t>封</a:t>
            </a:r>
            <a:r>
              <a:rPr lang="zh-TW" altLang="en-US" sz="4400" dirty="0">
                <a:solidFill>
                  <a:schemeClr val="bg1"/>
                </a:solidFill>
              </a:rPr>
              <a:t>面</a:t>
            </a:r>
            <a:r>
              <a:rPr lang="en-US" altLang="zh-TW" sz="4400" dirty="0">
                <a:solidFill>
                  <a:schemeClr val="bg1"/>
                </a:solidFill>
              </a:rPr>
              <a:t>+</a:t>
            </a:r>
            <a:r>
              <a:rPr lang="zh-TW" altLang="en-US" sz="4400" dirty="0">
                <a:solidFill>
                  <a:schemeClr val="bg1"/>
                </a:solidFill>
              </a:rPr>
              <a:t>總覽</a:t>
            </a:r>
            <a:r>
              <a:rPr lang="zh-TW" altLang="zh-TW" sz="4400" dirty="0">
                <a:solidFill>
                  <a:schemeClr val="bg1"/>
                </a:solidFill>
                <a:latin typeface="微軟正黑體" panose="020B0604030504040204" pitchFamily="34" charset="-120"/>
                <a:ea typeface="微軟正黑體" panose="020B0604030504040204" pitchFamily="34" charset="-120"/>
              </a:rPr>
              <a:t>】</a:t>
            </a:r>
            <a:endParaRPr lang="zh-TW" altLang="en-US" sz="4000" dirty="0">
              <a:solidFill>
                <a:schemeClr val="bg1"/>
              </a:solidFill>
            </a:endParaRPr>
          </a:p>
        </p:txBody>
      </p:sp>
    </p:spTree>
    <p:extLst>
      <p:ext uri="{BB962C8B-B14F-4D97-AF65-F5344CB8AC3E}">
        <p14:creationId xmlns:p14="http://schemas.microsoft.com/office/powerpoint/2010/main" val="118052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duotone>
              <a:schemeClr val="accent4">
                <a:shade val="45000"/>
                <a:satMod val="135000"/>
              </a:schemeClr>
              <a:prstClr val="white"/>
            </a:duotone>
          </a:blip>
          <a:stretch>
            <a:fillRect/>
          </a:stretch>
        </p:blipFill>
        <p:spPr>
          <a:xfrm>
            <a:off x="2759" y="2"/>
            <a:ext cx="18363061" cy="10414872"/>
          </a:xfrm>
          <a:prstGeom prst="rect">
            <a:avLst/>
          </a:prstGeom>
        </p:spPr>
      </p:pic>
      <p:pic>
        <p:nvPicPr>
          <p:cNvPr id="9" name="Object 8" descr="preencoded.png"/>
          <p:cNvPicPr>
            <a:picLocks noChangeAspect="1"/>
          </p:cNvPicPr>
          <p:nvPr/>
        </p:nvPicPr>
        <p:blipFill>
          <a:blip r:embed="rId4"/>
          <a:stretch>
            <a:fillRect/>
          </a:stretch>
        </p:blipFill>
        <p:spPr>
          <a:xfrm>
            <a:off x="5028302" y="2329079"/>
            <a:ext cx="5651682" cy="4961027"/>
          </a:xfrm>
          <a:prstGeom prst="rect">
            <a:avLst/>
          </a:prstGeom>
        </p:spPr>
      </p:pic>
      <p:pic>
        <p:nvPicPr>
          <p:cNvPr id="10" name="Object 9" descr="preencoded.png"/>
          <p:cNvPicPr>
            <a:picLocks noChangeAspect="1"/>
          </p:cNvPicPr>
          <p:nvPr/>
        </p:nvPicPr>
        <p:blipFill>
          <a:blip r:embed="rId5"/>
          <a:stretch>
            <a:fillRect/>
          </a:stretch>
        </p:blipFill>
        <p:spPr>
          <a:xfrm rot="4500000">
            <a:off x="16279750" y="364648"/>
            <a:ext cx="1704862" cy="1496521"/>
          </a:xfrm>
          <a:prstGeom prst="rect">
            <a:avLst/>
          </a:prstGeom>
        </p:spPr>
      </p:pic>
      <p:pic>
        <p:nvPicPr>
          <p:cNvPr id="11" name="Object 10" descr="preencoded.png"/>
          <p:cNvPicPr>
            <a:picLocks noChangeAspect="1"/>
          </p:cNvPicPr>
          <p:nvPr/>
        </p:nvPicPr>
        <p:blipFill>
          <a:blip r:embed="rId6"/>
          <a:stretch>
            <a:fillRect/>
          </a:stretch>
        </p:blipFill>
        <p:spPr>
          <a:xfrm rot="19680000">
            <a:off x="15374231" y="471251"/>
            <a:ext cx="504987" cy="443277"/>
          </a:xfrm>
          <a:prstGeom prst="rect">
            <a:avLst/>
          </a:prstGeom>
        </p:spPr>
      </p:pic>
      <p:sp>
        <p:nvSpPr>
          <p:cNvPr id="12" name="文字方塊 11"/>
          <p:cNvSpPr txBox="1"/>
          <p:nvPr/>
        </p:nvSpPr>
        <p:spPr>
          <a:xfrm>
            <a:off x="5737807" y="4458350"/>
            <a:ext cx="4232665" cy="1054006"/>
          </a:xfrm>
          <a:prstGeom prst="rect">
            <a:avLst/>
          </a:prstGeom>
          <a:noFill/>
        </p:spPr>
        <p:txBody>
          <a:bodyPr wrap="square" rtlCol="0">
            <a:spAutoFit/>
          </a:bodyPr>
          <a:lstStyle/>
          <a:p>
            <a:pPr algn="ctr" defTabSz="2856951"/>
            <a:r>
              <a:rPr lang="zh-TW" altLang="en-US" sz="6249" dirty="0">
                <a:solidFill>
                  <a:prstClr val="white"/>
                </a:solidFill>
                <a:latin typeface="微軟正黑體" panose="020B0604030504040204" pitchFamily="34" charset="-120"/>
                <a:ea typeface="微軟正黑體" panose="020B0604030504040204" pitchFamily="34" charset="-120"/>
              </a:rPr>
              <a:t>補充說明</a:t>
            </a:r>
          </a:p>
        </p:txBody>
      </p:sp>
    </p:spTree>
    <p:extLst>
      <p:ext uri="{BB962C8B-B14F-4D97-AF65-F5344CB8AC3E}">
        <p14:creationId xmlns:p14="http://schemas.microsoft.com/office/powerpoint/2010/main" val="2595714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5198" y="-40127"/>
            <a:ext cx="7294327" cy="10327130"/>
          </a:xfrm>
          <a:prstGeom prst="rect">
            <a:avLst/>
          </a:prstGeom>
        </p:spPr>
      </p:pic>
    </p:spTree>
    <p:extLst>
      <p:ext uri="{BB962C8B-B14F-4D97-AF65-F5344CB8AC3E}">
        <p14:creationId xmlns:p14="http://schemas.microsoft.com/office/powerpoint/2010/main" val="1648688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a:off x="166415" y="80858"/>
            <a:ext cx="1438157" cy="1293376"/>
          </a:xfrm>
          <a:prstGeom prst="rect">
            <a:avLst/>
          </a:prstGeom>
        </p:spPr>
      </p:pic>
      <p:pic>
        <p:nvPicPr>
          <p:cNvPr id="4" name="Object 3" descr="preencoded.png"/>
          <p:cNvPicPr>
            <a:picLocks noChangeAspect="1"/>
          </p:cNvPicPr>
          <p:nvPr/>
        </p:nvPicPr>
        <p:blipFill>
          <a:blip r:embed="rId4"/>
          <a:stretch>
            <a:fillRect/>
          </a:stretch>
        </p:blipFill>
        <p:spPr>
          <a:xfrm rot="1440000">
            <a:off x="10997597" y="4941470"/>
            <a:ext cx="7968241" cy="7166068"/>
          </a:xfrm>
          <a:prstGeom prst="rect">
            <a:avLst/>
          </a:prstGeom>
        </p:spPr>
      </p:pic>
      <p:pic>
        <p:nvPicPr>
          <p:cNvPr id="5" name="Object 4" descr="preencoded.png"/>
          <p:cNvPicPr>
            <a:picLocks noChangeAspect="1"/>
          </p:cNvPicPr>
          <p:nvPr/>
        </p:nvPicPr>
        <p:blipFill>
          <a:blip r:embed="rId5"/>
          <a:stretch>
            <a:fillRect/>
          </a:stretch>
        </p:blipFill>
        <p:spPr>
          <a:xfrm rot="13680000">
            <a:off x="16262124" y="3371648"/>
            <a:ext cx="1561268" cy="1404092"/>
          </a:xfrm>
          <a:prstGeom prst="rect">
            <a:avLst/>
          </a:prstGeom>
        </p:spPr>
      </p:pic>
      <p:sp>
        <p:nvSpPr>
          <p:cNvPr id="6" name="Object 5"/>
          <p:cNvSpPr/>
          <p:nvPr/>
        </p:nvSpPr>
        <p:spPr>
          <a:xfrm>
            <a:off x="11195507" y="7413899"/>
            <a:ext cx="7572421" cy="1857017"/>
          </a:xfrm>
          <a:prstGeom prst="rect">
            <a:avLst/>
          </a:prstGeom>
          <a:noFill/>
        </p:spPr>
        <p:txBody>
          <a:bodyPr wrap="square" rtlCol="0" anchor="ctr"/>
          <a:lstStyle/>
          <a:p>
            <a:pPr defTabSz="2856951">
              <a:lnSpc>
                <a:spcPct val="130000"/>
              </a:lnSpc>
            </a:pPr>
            <a:r>
              <a:rPr lang="en-US" sz="3124" kern="0" dirty="0">
                <a:solidFill>
                  <a:srgbClr val="6AA68C"/>
                </a:solidFill>
                <a:latin typeface="微軟正黑體" panose="020B0604030504040204" pitchFamily="34" charset="-120"/>
                <a:ea typeface="微軟正黑體" panose="020B0604030504040204" pitchFamily="34" charset="-120"/>
                <a:cs typeface="Montserrat" pitchFamily="34" charset="-120"/>
              </a:rPr>
              <a:t>Phone: 04-26328001#11633, #11634</a:t>
            </a:r>
          </a:p>
          <a:p>
            <a:pPr defTabSz="2856951">
              <a:lnSpc>
                <a:spcPct val="130000"/>
              </a:lnSpc>
            </a:pPr>
            <a:r>
              <a:rPr lang="en-US" sz="3124" kern="0" dirty="0">
                <a:solidFill>
                  <a:srgbClr val="6AA68C"/>
                </a:solidFill>
                <a:latin typeface="微軟正黑體" panose="020B0604030504040204" pitchFamily="34" charset="-120"/>
                <a:ea typeface="微軟正黑體" panose="020B0604030504040204" pitchFamily="34" charset="-120"/>
                <a:cs typeface="Montserrat" pitchFamily="34" charset="-120"/>
              </a:rPr>
              <a:t>Email</a:t>
            </a:r>
            <a:r>
              <a:rPr lang="en-US" sz="3124" kern="0">
                <a:solidFill>
                  <a:srgbClr val="6AA68C"/>
                </a:solidFill>
                <a:latin typeface="微軟正黑體" panose="020B0604030504040204" pitchFamily="34" charset="-120"/>
                <a:ea typeface="微軟正黑體" panose="020B0604030504040204" pitchFamily="34" charset="-120"/>
                <a:cs typeface="Montserrat" pitchFamily="34" charset="-120"/>
              </a:rPr>
              <a:t>:  hpyang@pu.edu.tw</a:t>
            </a:r>
            <a:endParaRPr lang="en-US" sz="3124" kern="0" dirty="0">
              <a:solidFill>
                <a:srgbClr val="6AA68C"/>
              </a:solidFill>
              <a:latin typeface="微軟正黑體" panose="020B0604030504040204" pitchFamily="34" charset="-120"/>
              <a:ea typeface="微軟正黑體" panose="020B0604030504040204" pitchFamily="34" charset="-120"/>
              <a:cs typeface="Montserrat" pitchFamily="34" charset="-120"/>
            </a:endParaRPr>
          </a:p>
          <a:p>
            <a:pPr defTabSz="2856951">
              <a:lnSpc>
                <a:spcPct val="130000"/>
              </a:lnSpc>
            </a:pPr>
            <a:r>
              <a:rPr lang="en-US" sz="3124" kern="0" dirty="0">
                <a:solidFill>
                  <a:srgbClr val="6AA68C"/>
                </a:solidFill>
                <a:latin typeface="微軟正黑體" panose="020B0604030504040204" pitchFamily="34" charset="-120"/>
                <a:ea typeface="微軟正黑體" panose="020B0604030504040204" pitchFamily="34" charset="-120"/>
                <a:cs typeface="Montserrat" pitchFamily="34" charset="-120"/>
              </a:rPr>
              <a:t>              pu105b0@pu.edu.tw</a:t>
            </a:r>
          </a:p>
        </p:txBody>
      </p:sp>
      <p:sp>
        <p:nvSpPr>
          <p:cNvPr id="7" name="文字方塊 6"/>
          <p:cNvSpPr txBox="1"/>
          <p:nvPr/>
        </p:nvSpPr>
        <p:spPr>
          <a:xfrm>
            <a:off x="885492" y="2044084"/>
            <a:ext cx="12128557" cy="2977097"/>
          </a:xfrm>
          <a:prstGeom prst="rect">
            <a:avLst/>
          </a:prstGeom>
          <a:noFill/>
        </p:spPr>
        <p:txBody>
          <a:bodyPr wrap="square" rtlCol="0">
            <a:spAutoFit/>
          </a:bodyPr>
          <a:lstStyle/>
          <a:p>
            <a:pPr defTabSz="2856951"/>
            <a:r>
              <a:rPr lang="en-US" altLang="zh-TW" sz="18746" dirty="0">
                <a:solidFill>
                  <a:srgbClr val="6AA68C"/>
                </a:solidFill>
                <a:latin typeface="微軟正黑體" panose="020B0604030504040204" pitchFamily="34" charset="-120"/>
                <a:ea typeface="微軟正黑體" panose="020B0604030504040204" pitchFamily="34" charset="-120"/>
              </a:rPr>
              <a:t>Thank you </a:t>
            </a:r>
            <a:endParaRPr lang="zh-TW" altLang="en-US" sz="18746" dirty="0">
              <a:solidFill>
                <a:srgbClr val="6AA68C"/>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6706" y="5379131"/>
            <a:ext cx="6356896" cy="4800102"/>
          </a:xfrm>
          <a:prstGeom prst="rect">
            <a:avLst/>
          </a:prstGeom>
        </p:spPr>
      </p:pic>
    </p:spTree>
    <p:extLst>
      <p:ext uri="{BB962C8B-B14F-4D97-AF65-F5344CB8AC3E}">
        <p14:creationId xmlns:p14="http://schemas.microsoft.com/office/powerpoint/2010/main" val="235138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a:off x="-61768" y="4515912"/>
            <a:ext cx="6129218" cy="5827332"/>
          </a:xfrm>
          <a:prstGeom prst="rect">
            <a:avLst/>
          </a:prstGeom>
        </p:spPr>
      </p:pic>
      <p:sp>
        <p:nvSpPr>
          <p:cNvPr id="2" name="文字方塊 1"/>
          <p:cNvSpPr txBox="1"/>
          <p:nvPr/>
        </p:nvSpPr>
        <p:spPr>
          <a:xfrm>
            <a:off x="948943" y="431256"/>
            <a:ext cx="14214508" cy="1246239"/>
          </a:xfrm>
          <a:prstGeom prst="rect">
            <a:avLst/>
          </a:prstGeom>
          <a:solidFill>
            <a:schemeClr val="accent6">
              <a:lumMod val="20000"/>
              <a:lumOff val="80000"/>
            </a:schemeClr>
          </a:solidFill>
        </p:spPr>
        <p:txBody>
          <a:bodyPr wrap="square" rtlCol="0">
            <a:spAutoFit/>
          </a:bodyPr>
          <a:lstStyle/>
          <a:p>
            <a:pPr defTabSz="2856951"/>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Turnitin </a:t>
            </a:r>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的比對來源：</a:t>
            </a:r>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
            </a:r>
            <a:b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br>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470</a:t>
            </a:r>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億公開網頁資訊、</a:t>
            </a:r>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18</a:t>
            </a:r>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億用戶上傳文稿、 </a:t>
            </a:r>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1.9</a:t>
            </a:r>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億期刊出版品</a:t>
            </a:r>
          </a:p>
        </p:txBody>
      </p:sp>
      <p:sp>
        <p:nvSpPr>
          <p:cNvPr id="4" name="文字方塊 3"/>
          <p:cNvSpPr txBox="1"/>
          <p:nvPr/>
        </p:nvSpPr>
        <p:spPr>
          <a:xfrm>
            <a:off x="838200" y="2247900"/>
            <a:ext cx="16360075" cy="2977097"/>
          </a:xfrm>
          <a:prstGeom prst="rect">
            <a:avLst/>
          </a:prstGeom>
          <a:noFill/>
        </p:spPr>
        <p:txBody>
          <a:bodyPr wrap="square" rtlCol="0">
            <a:spAutoFit/>
          </a:bodyPr>
          <a:lstStyle/>
          <a:p>
            <a:pPr defTabSz="2856951"/>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所有開放瀏覽的網頁，如</a:t>
            </a:r>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Google</a:t>
            </a:r>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網頁</a:t>
            </a:r>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自</a:t>
            </a:r>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1998</a:t>
            </a:r>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開始收錄迄今</a:t>
            </a:r>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a:t>
            </a:r>
          </a:p>
          <a:p>
            <a:pPr defTabSz="2856951"/>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百萬筆的電子出版品，包括電子期刊、電子資料庫，自</a:t>
            </a:r>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1996</a:t>
            </a:r>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年開始收集學生在</a:t>
            </a:r>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Turnitin</a:t>
            </a:r>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繳交過的文章</a:t>
            </a:r>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超過百萬篇</a:t>
            </a:r>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a:t>
            </a:r>
          </a:p>
          <a:p>
            <a:pPr defTabSz="2856951"/>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繁體中文資源，如</a:t>
            </a:r>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Google Scholar</a:t>
            </a:r>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Wikipedia</a:t>
            </a:r>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中文、天下雜誌等</a:t>
            </a:r>
          </a:p>
          <a:p>
            <a:pPr defTabSz="2856951"/>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簡體中文資源，如中國期刊網，中國知識，龍源期刊網，萬芳數據知識平台。</a:t>
            </a:r>
          </a:p>
        </p:txBody>
      </p:sp>
      <p:sp>
        <p:nvSpPr>
          <p:cNvPr id="5" name="矩形 4"/>
          <p:cNvSpPr/>
          <p:nvPr/>
        </p:nvSpPr>
        <p:spPr>
          <a:xfrm>
            <a:off x="8358330" y="6743700"/>
            <a:ext cx="8100869" cy="1823191"/>
          </a:xfrm>
          <a:prstGeom prst="rect">
            <a:avLst/>
          </a:prstGeom>
          <a:ln w="76200">
            <a:solidFill>
              <a:srgbClr val="A9D18E"/>
            </a:solidFill>
          </a:ln>
        </p:spPr>
        <p:txBody>
          <a:bodyPr wrap="square">
            <a:spAutoFit/>
          </a:bodyPr>
          <a:lstStyle/>
          <a:p>
            <a:pPr algn="ctr" defTabSz="2856951"/>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Turnitin</a:t>
            </a:r>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語系支援：</a:t>
            </a:r>
          </a:p>
          <a:p>
            <a:pPr algn="ctr" defTabSz="2856951"/>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上傳文章內容可支援</a:t>
            </a:r>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30</a:t>
            </a:r>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種語言</a:t>
            </a:r>
          </a:p>
          <a:p>
            <a:pPr algn="ctr" defTabSz="2856951"/>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操作平台介面可切換</a:t>
            </a:r>
            <a:r>
              <a:rPr lang="en-US" altLang="zh-TW" sz="3749" b="1" dirty="0">
                <a:solidFill>
                  <a:schemeClr val="tx1">
                    <a:lumMod val="50000"/>
                    <a:lumOff val="50000"/>
                  </a:schemeClr>
                </a:solidFill>
                <a:latin typeface="微軟正黑體" panose="020B0604030504040204" pitchFamily="34" charset="-120"/>
                <a:ea typeface="微軟正黑體" panose="020B0604030504040204" pitchFamily="34" charset="-120"/>
              </a:rPr>
              <a:t>20</a:t>
            </a:r>
            <a:r>
              <a:rPr lang="zh-TW" altLang="en-US" sz="3749" b="1" dirty="0">
                <a:solidFill>
                  <a:schemeClr val="tx1">
                    <a:lumMod val="50000"/>
                    <a:lumOff val="50000"/>
                  </a:schemeClr>
                </a:solidFill>
                <a:latin typeface="微軟正黑體" panose="020B0604030504040204" pitchFamily="34" charset="-120"/>
                <a:ea typeface="微軟正黑體" panose="020B0604030504040204" pitchFamily="34" charset="-120"/>
              </a:rPr>
              <a:t>種語言</a:t>
            </a:r>
          </a:p>
        </p:txBody>
      </p:sp>
    </p:spTree>
    <p:extLst>
      <p:ext uri="{BB962C8B-B14F-4D97-AF65-F5344CB8AC3E}">
        <p14:creationId xmlns:p14="http://schemas.microsoft.com/office/powerpoint/2010/main" val="216659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618914" y="514770"/>
            <a:ext cx="4927465" cy="957826"/>
          </a:xfrm>
          <a:prstGeom prst="rect">
            <a:avLst/>
          </a:prstGeom>
          <a:solidFill>
            <a:srgbClr val="A9D18E"/>
          </a:solidFill>
        </p:spPr>
        <p:txBody>
          <a:bodyPr wrap="square" rtlCol="0">
            <a:spAutoFit/>
          </a:bodyPr>
          <a:lstStyle/>
          <a:p>
            <a:pPr defTabSz="2856951"/>
            <a:r>
              <a:rPr lang="zh-TW" altLang="en-US" sz="5624" dirty="0">
                <a:solidFill>
                  <a:srgbClr val="595959"/>
                </a:solidFill>
                <a:latin typeface="Franklin Gothic Book"/>
                <a:ea typeface="Adobe 繁黑體 Std B"/>
              </a:rPr>
              <a:t>檔案格式支援</a:t>
            </a:r>
          </a:p>
        </p:txBody>
      </p:sp>
      <p:pic>
        <p:nvPicPr>
          <p:cNvPr id="9" name="圖片 8"/>
          <p:cNvPicPr>
            <a:picLocks noChangeAspect="1"/>
          </p:cNvPicPr>
          <p:nvPr/>
        </p:nvPicPr>
        <p:blipFill>
          <a:blip r:embed="rId3"/>
          <a:stretch>
            <a:fillRect/>
          </a:stretch>
        </p:blipFill>
        <p:spPr>
          <a:xfrm>
            <a:off x="3668827" y="1763721"/>
            <a:ext cx="11120570" cy="8255751"/>
          </a:xfrm>
          <a:prstGeom prst="rect">
            <a:avLst/>
          </a:prstGeom>
        </p:spPr>
      </p:pic>
      <p:pic>
        <p:nvPicPr>
          <p:cNvPr id="3" name="Object 2" descr="preencoded.png"/>
          <p:cNvPicPr>
            <a:picLocks noChangeAspect="1"/>
          </p:cNvPicPr>
          <p:nvPr/>
        </p:nvPicPr>
        <p:blipFill>
          <a:blip r:embed="rId4"/>
          <a:stretch>
            <a:fillRect/>
          </a:stretch>
        </p:blipFill>
        <p:spPr>
          <a:xfrm rot="16200000">
            <a:off x="13998076" y="5999832"/>
            <a:ext cx="4395415" cy="4178925"/>
          </a:xfrm>
          <a:prstGeom prst="rect">
            <a:avLst/>
          </a:prstGeom>
        </p:spPr>
      </p:pic>
    </p:spTree>
    <p:extLst>
      <p:ext uri="{BB962C8B-B14F-4D97-AF65-F5344CB8AC3E}">
        <p14:creationId xmlns:p14="http://schemas.microsoft.com/office/powerpoint/2010/main" val="2427957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duotone>
              <a:schemeClr val="accent4">
                <a:shade val="45000"/>
                <a:satMod val="135000"/>
              </a:schemeClr>
              <a:prstClr val="white"/>
            </a:duotone>
          </a:blip>
          <a:stretch>
            <a:fillRect/>
          </a:stretch>
        </p:blipFill>
        <p:spPr>
          <a:xfrm>
            <a:off x="2759" y="2"/>
            <a:ext cx="18363061" cy="10414872"/>
          </a:xfrm>
          <a:prstGeom prst="rect">
            <a:avLst/>
          </a:prstGeom>
        </p:spPr>
      </p:pic>
      <p:pic>
        <p:nvPicPr>
          <p:cNvPr id="9" name="Object 8" descr="preencoded.png"/>
          <p:cNvPicPr>
            <a:picLocks noChangeAspect="1"/>
          </p:cNvPicPr>
          <p:nvPr/>
        </p:nvPicPr>
        <p:blipFill>
          <a:blip r:embed="rId4"/>
          <a:stretch>
            <a:fillRect/>
          </a:stretch>
        </p:blipFill>
        <p:spPr>
          <a:xfrm>
            <a:off x="5414377" y="2879223"/>
            <a:ext cx="5651682" cy="4961027"/>
          </a:xfrm>
          <a:prstGeom prst="rect">
            <a:avLst/>
          </a:prstGeom>
        </p:spPr>
      </p:pic>
      <p:pic>
        <p:nvPicPr>
          <p:cNvPr id="10" name="Object 9" descr="preencoded.png"/>
          <p:cNvPicPr>
            <a:picLocks noChangeAspect="1"/>
          </p:cNvPicPr>
          <p:nvPr/>
        </p:nvPicPr>
        <p:blipFill>
          <a:blip r:embed="rId5"/>
          <a:stretch>
            <a:fillRect/>
          </a:stretch>
        </p:blipFill>
        <p:spPr>
          <a:xfrm rot="4500000">
            <a:off x="16279750" y="364648"/>
            <a:ext cx="1704862" cy="1496521"/>
          </a:xfrm>
          <a:prstGeom prst="rect">
            <a:avLst/>
          </a:prstGeom>
        </p:spPr>
      </p:pic>
      <p:pic>
        <p:nvPicPr>
          <p:cNvPr id="11" name="Object 10" descr="preencoded.png"/>
          <p:cNvPicPr>
            <a:picLocks noChangeAspect="1"/>
          </p:cNvPicPr>
          <p:nvPr/>
        </p:nvPicPr>
        <p:blipFill>
          <a:blip r:embed="rId6"/>
          <a:stretch>
            <a:fillRect/>
          </a:stretch>
        </p:blipFill>
        <p:spPr>
          <a:xfrm rot="19680000">
            <a:off x="15374231" y="471251"/>
            <a:ext cx="504987" cy="443277"/>
          </a:xfrm>
          <a:prstGeom prst="rect">
            <a:avLst/>
          </a:prstGeom>
        </p:spPr>
      </p:pic>
      <p:sp>
        <p:nvSpPr>
          <p:cNvPr id="12" name="文字方塊 11"/>
          <p:cNvSpPr txBox="1"/>
          <p:nvPr/>
        </p:nvSpPr>
        <p:spPr>
          <a:xfrm>
            <a:off x="6155233" y="4827186"/>
            <a:ext cx="5086344" cy="1246367"/>
          </a:xfrm>
          <a:prstGeom prst="rect">
            <a:avLst/>
          </a:prstGeom>
          <a:noFill/>
        </p:spPr>
        <p:txBody>
          <a:bodyPr wrap="square" rtlCol="0">
            <a:spAutoFit/>
          </a:bodyPr>
          <a:lstStyle/>
          <a:p>
            <a:pPr defTabSz="2856951"/>
            <a:r>
              <a:rPr lang="zh-TW" altLang="en-US" sz="7499" dirty="0">
                <a:solidFill>
                  <a:prstClr val="white"/>
                </a:solidFill>
                <a:latin typeface="微軟正黑體" panose="020B0604030504040204" pitchFamily="34" charset="-120"/>
                <a:ea typeface="微軟正黑體" panose="020B0604030504040204" pitchFamily="34" charset="-120"/>
              </a:rPr>
              <a:t>帳號啟用</a:t>
            </a:r>
          </a:p>
        </p:txBody>
      </p:sp>
    </p:spTree>
    <p:extLst>
      <p:ext uri="{BB962C8B-B14F-4D97-AF65-F5344CB8AC3E}">
        <p14:creationId xmlns:p14="http://schemas.microsoft.com/office/powerpoint/2010/main" val="269002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6188"/>
            <a:ext cx="18288000" cy="8794624"/>
          </a:xfrm>
          <a:prstGeom prst="rect">
            <a:avLst/>
          </a:prstGeom>
        </p:spPr>
      </p:pic>
      <p:sp>
        <p:nvSpPr>
          <p:cNvPr id="10" name="矩形 9"/>
          <p:cNvSpPr/>
          <p:nvPr/>
        </p:nvSpPr>
        <p:spPr>
          <a:xfrm>
            <a:off x="12496800" y="5676900"/>
            <a:ext cx="2514600" cy="2590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54118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a:off x="-26504" y="5424553"/>
            <a:ext cx="5145495" cy="4892061"/>
          </a:xfrm>
          <a:prstGeom prst="rect">
            <a:avLst/>
          </a:prstGeom>
        </p:spPr>
      </p:pic>
      <p:pic>
        <p:nvPicPr>
          <p:cNvPr id="4" name="圖片 3">
            <a:extLst>
              <a:ext uri="{FF2B5EF4-FFF2-40B4-BE49-F238E27FC236}">
                <a16:creationId xmlns:a16="http://schemas.microsoft.com/office/drawing/2014/main" id="{1FB97EA2-DF53-4804-8262-8D193E26F463}"/>
              </a:ext>
            </a:extLst>
          </p:cNvPr>
          <p:cNvPicPr>
            <a:picLocks noChangeAspect="1"/>
          </p:cNvPicPr>
          <p:nvPr/>
        </p:nvPicPr>
        <p:blipFill>
          <a:blip r:embed="rId4"/>
          <a:stretch>
            <a:fillRect/>
          </a:stretch>
        </p:blipFill>
        <p:spPr>
          <a:xfrm>
            <a:off x="1105414" y="800100"/>
            <a:ext cx="16077171" cy="7924800"/>
          </a:xfrm>
          <a:prstGeom prst="rect">
            <a:avLst/>
          </a:prstGeom>
        </p:spPr>
      </p:pic>
      <p:sp>
        <p:nvSpPr>
          <p:cNvPr id="6" name="矩形 5">
            <a:extLst>
              <a:ext uri="{FF2B5EF4-FFF2-40B4-BE49-F238E27FC236}">
                <a16:creationId xmlns:a16="http://schemas.microsoft.com/office/drawing/2014/main" id="{3782C4DF-08E7-4F18-AAB3-F21C7AF78A35}"/>
              </a:ext>
            </a:extLst>
          </p:cNvPr>
          <p:cNvSpPr/>
          <p:nvPr/>
        </p:nvSpPr>
        <p:spPr>
          <a:xfrm>
            <a:off x="1219200" y="800100"/>
            <a:ext cx="2209800" cy="990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a:extLst>
              <a:ext uri="{FF2B5EF4-FFF2-40B4-BE49-F238E27FC236}">
                <a16:creationId xmlns:a16="http://schemas.microsoft.com/office/drawing/2014/main" id="{073B71D2-ED80-496E-986D-DBE65CB6B4A1}"/>
              </a:ext>
            </a:extLst>
          </p:cNvPr>
          <p:cNvSpPr/>
          <p:nvPr/>
        </p:nvSpPr>
        <p:spPr>
          <a:xfrm>
            <a:off x="9144000" y="6819900"/>
            <a:ext cx="6477000" cy="457200"/>
          </a:xfrm>
          <a:prstGeom prst="rect">
            <a:avLst/>
          </a:prstGeom>
          <a:solidFill>
            <a:srgbClr val="ED7D31">
              <a:alpha val="20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5" name="矩形 4"/>
          <p:cNvSpPr/>
          <p:nvPr/>
        </p:nvSpPr>
        <p:spPr>
          <a:xfrm>
            <a:off x="1981200" y="7810500"/>
            <a:ext cx="9067800" cy="381000"/>
          </a:xfrm>
          <a:prstGeom prst="rect">
            <a:avLst/>
          </a:prstGeom>
          <a:solidFill>
            <a:srgbClr val="4472C4">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2533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1">
      <a:majorFont>
        <a:latin typeface="Constantia"/>
        <a:ea typeface="Adobe 繁黑體 Std B"/>
        <a:cs typeface=""/>
      </a:majorFont>
      <a:minorFont>
        <a:latin typeface="Franklin Gothic Book"/>
        <a:ea typeface="Adobe 繁黑體 Std B"/>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1020</Words>
  <Application>Microsoft Office PowerPoint</Application>
  <PresentationFormat>自訂</PresentationFormat>
  <Paragraphs>142</Paragraphs>
  <Slides>46</Slides>
  <Notes>17</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46</vt:i4>
      </vt:variant>
    </vt:vector>
  </HeadingPairs>
  <TitlesOfParts>
    <vt:vector size="56" baseType="lpstr">
      <vt:lpstr>微軟正黑體</vt:lpstr>
      <vt:lpstr>新細明體</vt:lpstr>
      <vt:lpstr>Arial</vt:lpstr>
      <vt:lpstr>Franklin Gothic Book</vt:lpstr>
      <vt:lpstr>Calibri</vt:lpstr>
      <vt:lpstr>微軟正黑體</vt:lpstr>
      <vt:lpstr>Montserrat</vt:lpstr>
      <vt:lpstr>Adobe 繁黑體 Std B</vt:lpstr>
      <vt:lpstr>Office Theme</vt:lpstr>
      <vt:lpstr>1_Office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帳號啟用</vt:lpstr>
      <vt:lpstr>請務必填寫第一封信上一樣的資訊，系統才會通過，並寄送密碼建立連結信</vt:lpstr>
      <vt:lpstr>帳號啟用</vt:lpstr>
      <vt:lpstr>帳號啟用</vt:lpstr>
      <vt:lpstr>PowerPoint 簡報</vt:lpstr>
      <vt:lpstr>帳號啟用</vt:lpstr>
      <vt:lpstr>帳號啟用</vt:lpstr>
      <vt:lpstr>PowerPoint 簡報</vt:lpstr>
      <vt:lpstr> </vt:lpstr>
      <vt:lpstr>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蓋夏圖書館知識服務組-趙淑靜(Nancy Chao)</dc:creator>
  <cp:lastModifiedBy>蓋夏圖書館典藏閱覽組-楊沛家</cp:lastModifiedBy>
  <cp:revision>113</cp:revision>
  <dcterms:created xsi:type="dcterms:W3CDTF">2006-08-16T00:00:00Z</dcterms:created>
  <dcterms:modified xsi:type="dcterms:W3CDTF">2026-03-31T06:00:03Z</dcterms:modified>
  <dc:identifier>DAF_SFamYXk</dc:identifier>
</cp:coreProperties>
</file>