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  <p:sldMasterId id="2147483656" r:id="rId3"/>
    <p:sldMasterId id="2147483676" r:id="rId4"/>
    <p:sldMasterId id="2147483679" r:id="rId5"/>
  </p:sldMasterIdLst>
  <p:notesMasterIdLst>
    <p:notesMasterId r:id="rId58"/>
  </p:notesMasterIdLst>
  <p:sldIdLst>
    <p:sldId id="256" r:id="rId6"/>
    <p:sldId id="1253" r:id="rId7"/>
    <p:sldId id="285" r:id="rId8"/>
    <p:sldId id="286" r:id="rId9"/>
    <p:sldId id="1250" r:id="rId10"/>
    <p:sldId id="1242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367" r:id="rId21"/>
    <p:sldId id="1251" r:id="rId22"/>
    <p:sldId id="744" r:id="rId23"/>
    <p:sldId id="268" r:id="rId24"/>
    <p:sldId id="267" r:id="rId25"/>
    <p:sldId id="266" r:id="rId26"/>
    <p:sldId id="269" r:id="rId27"/>
    <p:sldId id="1252" r:id="rId28"/>
    <p:sldId id="270" r:id="rId29"/>
    <p:sldId id="1261" r:id="rId30"/>
    <p:sldId id="1256" r:id="rId31"/>
    <p:sldId id="1262" r:id="rId32"/>
    <p:sldId id="1263" r:id="rId33"/>
    <p:sldId id="1260" r:id="rId34"/>
    <p:sldId id="272" r:id="rId35"/>
    <p:sldId id="273" r:id="rId36"/>
    <p:sldId id="274" r:id="rId37"/>
    <p:sldId id="275" r:id="rId38"/>
    <p:sldId id="284" r:id="rId39"/>
    <p:sldId id="1264" r:id="rId40"/>
    <p:sldId id="1265" r:id="rId41"/>
    <p:sldId id="287" r:id="rId42"/>
    <p:sldId id="288" r:id="rId43"/>
    <p:sldId id="289" r:id="rId44"/>
    <p:sldId id="290" r:id="rId45"/>
    <p:sldId id="1257" r:id="rId46"/>
    <p:sldId id="1258" r:id="rId47"/>
    <p:sldId id="1259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1255" r:id="rId56"/>
    <p:sldId id="283" r:id="rId5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Microsoft JhengHei"/>
        <a:ea typeface="Microsoft JhengHei"/>
        <a:cs typeface="Microsoft JhengHe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238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Microsoft JhengHei"/>
        <a:ea typeface="Microsoft JhengHei"/>
        <a:cs typeface="Microsoft JhengHe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（0:00–0:03）歡迎同學。今天把找文獻比喻成一趟星際旅行：每個資料庫是一顆星球，各有不同的寶藏；AI 是星圖，幫忙指路但可能畫錯；學術倫理是旅人的守則。請同學準備筆電，連上校園網路或校外連線。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進入第一站。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943815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110004020202020204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Microsoft JhengHei"/>
                  <a:ea typeface="Microsoft JhengHei"/>
                  <a:cs typeface="Microsoft JhengHei"/>
                </a:defRPr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110004020202020204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455542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110004020202020204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Microsoft JhengHei"/>
                  <a:ea typeface="Microsoft JhengHei"/>
                  <a:cs typeface="Microsoft JhengHei"/>
                </a:defRPr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110004020202020204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823125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（0:03–0:05）說明今天流程。重點放在：能自己找到中英文文獻、知道 AI 能幫什麼不能幫什麼、論文寫作不踩倫理與著作權的雷。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7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進入第一站。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8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（0:05–0:08）請同學想想自己的研究興趣。文獻探討三個功能：脈絡、缺口、方法。社工研究常需兼顧國內脈絡（政策、服務體系）與國際研究，所以中英文資料庫都要用。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9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（0:08–0:10）強調第 3 步：多數同學只用一個詞去查。示範用「滾雪球」：從一篇好文章的關鍵詞與參考文獻延伸。書目管理工具可另外安排課程。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10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（0:10–0:13）概念表是今天最實用的工具。直欄是同一概念的不同說法，用 OR；橫向不同概念用 AND。英文可先查資料庫的主題詞（Subject Terms）補同義詞。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11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（0:13–0:15）中文資料庫多數不需截字；英文資料庫截字與片語很重要。NOT 容易誤刪相關文章，提醒慎用。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12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進入第二站，約 35 分鐘，含 10 分鐘實作。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13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（0:15–0:18）建議順序：先用博碩士論文系統了解國內研究、抓關鍵詞；再用期刊索引與 Journal 資料庫找中文期刊；接著用 EBSCOhost、Web of Science 找國際文獻。所有訂閱資料庫請從圖書館首頁進入，校外請用校外連線服務。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14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（0:18–0:21）現場示範：查「社會工作 研究方法」，看索書號與館藏狀態、電子書如何線上閱讀，以及館際合作申請位置。請講者補上本館系統網址。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15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館藏查詢說明頁仍以舊版 HyLib 截圖為主，授課前請以新版 webpacx 介面重新截圖。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Microsoft JhengHei"/>
                  <a:ea typeface="Microsoft JhengHei"/>
                  <a:cs typeface="Microsoft JhengHei"/>
                </a:defRPr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（0:28–0:31）示範關鍵字檢索、篩選、下載全文、匯出書目。提醒避免大量批次下載，違反授權條款可能導致全校停用。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19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174270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（0:25–0:28）說明「索引」與「全文」的差別：這裡是線索，全文可能要到其他資料庫或館藏期刊取得。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20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87050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（0:21–0:25）示範查自己的題目，看系所欄位限縮。提醒：全文需作者授權才能下載；未授權者可查本校或原校紙本。碩論常是了解國內脈絡最快的方法。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21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（0:31–0:36）示範：用概念表的英文檢索式，勾選多個資料庫、限 Peer Reviewed。點開一篇文章看 Subject Terms，再回去擴充檢索詞。介面若開放，可順帶展示 Natural Language 檢索模式與 AI Insights 摘要（第三站會再談）。請講者確認本校訂閱的子資料庫。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22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本館「生成式AI學術應用工具選介」頁寫AI Insights「總結3–5個關鍵點」，與EBSCO官方「2–5點」略有出入；課堂以實際畫面為準。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Microsoft JhengHei"/>
                  <a:ea typeface="Microsoft JhengHei"/>
                  <a:cs typeface="Microsoft JhengHei"/>
                </a:defRPr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（0:36–0:40）示範：以檢索式查詢後依被引次數排序，點開一篇看 Cited References 與 Times Cited，示範引用追蹤。可提到 Create Citation Report。若本校開放 Research Assistant，於第三站介紹。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24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示範把上一頁找不到全文的期刊論文轉成NDDS申請單。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594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提醒自行建立作業時選「無儲存庫」，否則正式比對時會和自己舊稿比成100%。門檻請以最新公告為準。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427524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是否開啟AI偵測取決於學校授權（需 Turnitin Originality），本館實際開通狀況請於課前確認。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75297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進入第三站，約 18 分鐘。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30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（0:50–0:55）可現場示範 EBSCOhost 的 Natural Language 模式與「Show refined query」，讓同學看到 AI 如何把問題轉成布林檢索式。各工具功能與收費常變動，以官方說明為準。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31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（0:55–1:00）特別強調社工倫理：個案紀錄、訪談逐字稿等含個人資料，不可貼到外部 AI 服務，這同時涉及保密義務與個資法。研究倫理審查（IRB）通常也會要求資料保護。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32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（1:00–1:08）可現場請 AI 列出某主題的參考文獻，再到資料庫逐筆查證，讓同學親眼看到哪些查不到。這是最有說服力的示範。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33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Google用戶數為企業自行公布的數字，宜視為廠商宣稱。Pew資料：2025年3月美國900名成人實際瀏覽紀錄、68,879次Google搜尋。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現場示範請通用AI「列出5篇臺灣社工倦怠的期刊論文含DOI」，再當場到華藝與NDLTD逐筆查證。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發給學員「查證檢核表」，之後在論文寫作中持續使用。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強調通用AI會編造文獻；社工研究資料涉及案主與受訪者，不可輸入個資。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本館「生成式AI學術應用工具選介」頁已整理資料庫內建AI、學術搜尋AI、知識管理與通用AI四類，建議先從學校訂購的資料庫入手。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社工研究常涉及案主、受訪者敏感資料，輸入AI前務必去識別化並符合研究倫理審查（IRB）承諾。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請兩組分享，通常會發現資料庫內建AI的文獻皆存在、通用AI有虛構或錯誤書目。練習二：5分鐘。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1192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151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進入第四站，約 17 分鐘。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44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（1:08–1:11）強調：抄襲與是否「故意」無關，引用不當就可能構成。改寫也要註明出處。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45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（1:11–1:14）以上為格式範本，實際依系所指定版本。書目管理工具可自動產生格式，但仍需人工檢查大小寫、斜體與 DOI。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46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（1:14–1:17）揭露範例為參考句型，實際措辭依各單位規定。請講者補充本校目前的 AI 使用相關規範連結。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47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（1:17–1:21）法條以著作權法現行條文為準。強調圖表、量表也受著作權保護，轉載他人量表通常需取得授權。違反資料庫授權條款，廠商可能停用全校帳號。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48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（1:21–1:25）說明本校 Turnitin 申請流程與注意事項（例如是否存入資料庫的設定）。請講者補上申請網址。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49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（1:25–1:27）快速回顧。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50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3015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Microsoft JhengHei"/>
                <a:ea typeface="Microsoft JhengHei"/>
                <a:cs typeface="Microsoft JhengHei"/>
              </a:rPr>
              <a:t>（1:27–1:30）開放提問，提醒可預約一對一研究諮詢。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Microsoft JhengHei"/>
                <a:ea typeface="Microsoft JhengHei"/>
                <a:cs typeface="Microsoft JhengHei"/>
              </a:rPr>
              <a:t>52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4441"/>
            <a:ext cx="10566400" cy="417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ackgroun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4441"/>
            <a:ext cx="10566400" cy="417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AF9F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ackgroun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4441"/>
            <a:ext cx="10566400" cy="417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AF9F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143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Microsoft JhengHei" panose="05000000000000000000" pitchFamily="2" charset="2"/>
              <a:buChar char="n"/>
              <a:defRPr>
                <a:latin typeface="Microsoft JhengHei"/>
                <a:ea typeface="Microsoft JhengHei"/>
                <a:cs typeface="Microsoft JhengHei"/>
              </a:defRPr>
            </a:lvl1pPr>
            <a:lvl2pPr marL="685800" indent="-228600">
              <a:buClr>
                <a:schemeClr val="tx2">
                  <a:lumMod val="75000"/>
                </a:schemeClr>
              </a:buClr>
              <a:buFont typeface="Microsoft JhengHei" panose="05000000000000000000" pitchFamily="2" charset="2"/>
              <a:buChar char="p"/>
              <a:defRPr>
                <a:latin typeface="Microsoft JhengHei"/>
                <a:ea typeface="Microsoft JhengHei"/>
                <a:cs typeface="Microsoft JhengHei"/>
              </a:defRPr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Microsoft JhengHei" panose="05000000000000000000" pitchFamily="2" charset="2"/>
              <a:buChar char="u"/>
              <a:defRPr>
                <a:latin typeface="Microsoft JhengHei"/>
                <a:ea typeface="Microsoft JhengHei"/>
                <a:cs typeface="Microsoft JhengHei"/>
              </a:defRPr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Microsoft JhengHei" panose="05000000000000000000" pitchFamily="2" charset="2"/>
              <a:buChar char="Ø"/>
              <a:defRPr>
                <a:latin typeface="Microsoft JhengHei"/>
                <a:ea typeface="Microsoft JhengHei"/>
                <a:cs typeface="Microsoft JhengHei"/>
              </a:defRPr>
            </a:lvl4pPr>
          </a:lstStyle>
          <a:p>
            <a:pPr lvl="0"/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編輯母片文字樣式</a:t>
            </a:r>
          </a:p>
          <a:p>
            <a:pPr lvl="1"/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/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/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/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第五層</a:t>
            </a:r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>
                <a:latin typeface="Microsoft JhengHei"/>
                <a:ea typeface="Microsoft JhengHei"/>
                <a:cs typeface="Microsoft JhengHei"/>
              </a:defRPr>
            </a:pPr>
            <a:endParaRPr lang="en-US" altLang="zh-TW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>
                <a:latin typeface="Microsoft JhengHei"/>
                <a:ea typeface="Microsoft JhengHei"/>
                <a:cs typeface="Microsoft JhengHei"/>
              </a:defRPr>
            </a:pPr>
            <a:endParaRPr lang="en-US" altLang="zh-TW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>
                <a:latin typeface="Microsoft JhengHei"/>
                <a:ea typeface="Microsoft JhengHei"/>
                <a:cs typeface="Microsoft JhengHei"/>
              </a:defRPr>
            </a:pPr>
            <a:fld id="{2F780BBC-A264-4BC9-8C4F-32AC0407D2D2}" type="slidenum">
              <a:rPr lang="en-US" altLang="zh-TW" smtClean="0">
                <a:latin typeface="Microsoft JhengHei"/>
                <a:ea typeface="Microsoft JhengHei"/>
                <a:cs typeface="Microsoft JhengHei"/>
              </a:rPr>
              <a:pPr>
                <a:defRPr>
                  <a:latin typeface="Microsoft JhengHei"/>
                  <a:ea typeface="Microsoft JhengHei"/>
                  <a:cs typeface="Microsoft JhengHei"/>
                </a:defRPr>
              </a:pPr>
              <a:t>‹#›</a:t>
            </a:fld>
            <a:endParaRPr lang="en-US" altLang="zh-TW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9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影像的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圖片版面配置區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按一下圖示以新增圖片</a:t>
            </a: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sp>
        <p:nvSpPr>
          <p:cNvPr id="3" name="副標題 2" title="副標題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  <a:lvl2pPr marL="457200" indent="0" algn="ctr">
              <a:buNone/>
              <a:defRPr sz="2000">
                <a:latin typeface="Microsoft JhengHei"/>
                <a:ea typeface="Microsoft JhengHei"/>
                <a:cs typeface="Microsoft JhengHei"/>
              </a:defRPr>
            </a:lvl2pPr>
            <a:lvl3pPr marL="914400" indent="0" algn="ctr">
              <a:buNone/>
              <a:defRPr sz="1800">
                <a:latin typeface="Microsoft JhengHei"/>
                <a:ea typeface="Microsoft JhengHei"/>
                <a:cs typeface="Microsoft JhengHei"/>
              </a:defRPr>
            </a:lvl3pPr>
            <a:lvl4pPr marL="13716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4pPr>
            <a:lvl5pPr marL="18288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5pPr>
            <a:lvl6pPr marL="22860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6pPr>
            <a:lvl7pPr marL="27432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7pPr>
            <a:lvl8pPr marL="32004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8pPr>
            <a:lvl9pPr marL="36576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9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按一下以編輯副標題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552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影像的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17" name="平形四邊形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標題 1" title="職稱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sp>
        <p:nvSpPr>
          <p:cNvPr id="101" name="文字版面配置區 2" title="副標題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編輯母片文字樣式</a:t>
            </a:r>
          </a:p>
        </p:txBody>
      </p:sp>
      <p:cxnSp>
        <p:nvCxnSpPr>
          <p:cNvPr id="21" name="直線接點​​(S)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平行四邊形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26" name="直線接點​​(S)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圖片版面配置區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按一下圖示以新增圖片</a:t>
            </a: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平形四邊形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471421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版面配置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 title="項目符號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  <p:sp>
        <p:nvSpPr>
          <p:cNvPr id="24" name="直角三角形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5400" y="0"/>
            <a:ext cx="58166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按一下圖示以新增圖片</a:t>
            </a:r>
          </a:p>
        </p:txBody>
      </p:sp>
      <p:cxnSp>
        <p:nvCxnSpPr>
          <p:cNvPr id="34" name="直線接點​​(S)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版面配置區 4" title="副標題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>
                <a:latin typeface="Microsoft JhengHei"/>
                <a:ea typeface="Microsoft JhengHei"/>
                <a:cs typeface="Microsoft JhengHei"/>
              </a:defRPr>
            </a:lvl2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按一下至副標題樣式</a:t>
            </a:r>
          </a:p>
        </p:txBody>
      </p:sp>
      <p:sp>
        <p:nvSpPr>
          <p:cNvPr id="2" name="標題 1" title="職稱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 </a:t>
            </a:r>
            <a:br>
              <a:rPr lang="zh-TW" altLang="en-US" noProof="0">
                <a:latin typeface="Microsoft JhengHei"/>
                <a:ea typeface="Microsoft JhengHei"/>
                <a:cs typeface="Microsoft JhengHei"/>
              </a:rPr>
            </a:b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母片標題樣式 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91739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版面配置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直角三角形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18" name="圖片版面配置區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99201" y="1308100"/>
            <a:ext cx="5892798" cy="55498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按一下圖示以新增圖片</a:t>
            </a:r>
          </a:p>
        </p:txBody>
      </p:sp>
      <p:sp>
        <p:nvSpPr>
          <p:cNvPr id="3" name="內容版面配置區 2" title="項目符號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  <p:sp>
        <p:nvSpPr>
          <p:cNvPr id="25" name="平行四邊形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34" name="直線接點​​(S)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版面配置區 4" title="副標題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>
                <a:latin typeface="Microsoft JhengHei"/>
                <a:ea typeface="Microsoft JhengHei"/>
                <a:cs typeface="Microsoft JhengHei"/>
              </a:defRPr>
            </a:lvl2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按一下至副標題樣式</a:t>
            </a:r>
          </a:p>
        </p:txBody>
      </p:sp>
      <p:sp>
        <p:nvSpPr>
          <p:cNvPr id="19" name="標題 1" title="職稱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 </a:t>
            </a:r>
            <a:br>
              <a:rPr lang="zh-TW" altLang="en-US" noProof="0">
                <a:latin typeface="Microsoft JhengHei"/>
                <a:ea typeface="Microsoft JhengHei"/>
                <a:cs typeface="Microsoft JhengHei"/>
              </a:rPr>
            </a:b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母片標題樣式 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453024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與副標題進行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17" name="文字版面配置區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2000" b="1"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800" b="1"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</p:txBody>
      </p:sp>
      <p:sp>
        <p:nvSpPr>
          <p:cNvPr id="18" name="內容版面配置區 3" title="項目符號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defRPr lang="en-IN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  <p:sp>
        <p:nvSpPr>
          <p:cNvPr id="19" name="文字預留位置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2000" b="1"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800" b="1"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</p:txBody>
      </p:sp>
      <p:sp>
        <p:nvSpPr>
          <p:cNvPr id="20" name="內容版面配置區 5" title="項目符號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defRPr lang="en-US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defRPr lang="en-IN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>
              <a:buClr>
                <a:schemeClr val="accent2"/>
              </a:buClr>
            </a:pPr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  <p:sp>
        <p:nvSpPr>
          <p:cNvPr id="24" name="文字版面配置區 4" title="副標題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>
                <a:latin typeface="Microsoft JhengHei"/>
                <a:ea typeface="Microsoft JhengHei"/>
                <a:cs typeface="Microsoft JhengHei"/>
              </a:defRPr>
            </a:lvl2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按一下至副標題樣式</a:t>
            </a:r>
          </a:p>
        </p:txBody>
      </p: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</p:spTree>
    <p:extLst>
      <p:ext uri="{BB962C8B-B14F-4D97-AF65-F5344CB8AC3E}">
        <p14:creationId xmlns:p14="http://schemas.microsoft.com/office/powerpoint/2010/main" val="411503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群組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對角線條紋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30" name="直線接點​​(S)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平形四邊形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3" name="平形四邊形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34" name="文字版面配置區 4" title="副標題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>
                <a:latin typeface="Microsoft JhengHei"/>
                <a:ea typeface="Microsoft JhengHei"/>
                <a:cs typeface="Microsoft JhengHei"/>
              </a:defRPr>
            </a:lvl2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按一下至副標題樣式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標題 1" title="職稱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此處輸入文字</a:t>
            </a:r>
          </a:p>
        </p:txBody>
      </p:sp>
      <p:sp>
        <p:nvSpPr>
          <p:cNvPr id="20" name="圖表預留位置 2" title="圖表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按一下圖示以新增圖表</a:t>
            </a:r>
          </a:p>
        </p:txBody>
      </p:sp>
    </p:spTree>
    <p:extLst>
      <p:ext uri="{BB962C8B-B14F-4D97-AF65-F5344CB8AC3E}">
        <p14:creationId xmlns:p14="http://schemas.microsoft.com/office/powerpoint/2010/main" val="2525168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表格預留位置 11" title="表格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按一下圖示以新增表格</a:t>
            </a: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對角線條紋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平形四邊形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37" name="文字版面配置區 4" title="副標題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>
                <a:latin typeface="Microsoft JhengHei"/>
                <a:ea typeface="Microsoft JhengHei"/>
                <a:cs typeface="Microsoft JhengHei"/>
              </a:defRPr>
            </a:lvl2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按一下至副標題樣式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標題 1" title="職稱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</p:spTree>
    <p:extLst>
      <p:ext uri="{BB962C8B-B14F-4D97-AF65-F5344CB8AC3E}">
        <p14:creationId xmlns:p14="http://schemas.microsoft.com/office/powerpoint/2010/main" val="1991649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型相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5" name="圖片版面配置區 31" title="影像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20603050405020304" pitchFamily="18" charset="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在這裡插入影像或將影像拖放到這裡</a:t>
            </a:r>
          </a:p>
        </p:txBody>
      </p:sp>
      <p:cxnSp>
        <p:nvCxnSpPr>
          <p:cNvPr id="6" name="直線接點​​(S)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1" title="職稱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在此放入標題</a:t>
            </a:r>
          </a:p>
        </p:txBody>
      </p:sp>
    </p:spTree>
    <p:extLst>
      <p:ext uri="{BB962C8B-B14F-4D97-AF65-F5344CB8AC3E}">
        <p14:creationId xmlns:p14="http://schemas.microsoft.com/office/powerpoint/2010/main" val="2447280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感謝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sp>
        <p:nvSpPr>
          <p:cNvPr id="9" name="文字版面配置區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姓名</a:t>
            </a:r>
          </a:p>
        </p:txBody>
      </p:sp>
      <p:sp>
        <p:nvSpPr>
          <p:cNvPr id="10" name="文字版面配置區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電話號碼</a:t>
            </a:r>
          </a:p>
        </p:txBody>
      </p:sp>
      <p:sp>
        <p:nvSpPr>
          <p:cNvPr id="11" name="文字版面配置區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電子郵件 </a:t>
            </a:r>
          </a:p>
        </p:txBody>
      </p:sp>
      <p:sp>
        <p:nvSpPr>
          <p:cNvPr id="13" name="文字版面配置區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公司網站</a:t>
            </a:r>
          </a:p>
        </p:txBody>
      </p:sp>
      <p:sp>
        <p:nvSpPr>
          <p:cNvPr id="14" name="圖案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defRPr>
            </a:pPr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15" name="圖案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defRPr>
            </a:pPr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19" name="圖案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defRPr>
            </a:pPr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0" name="圖案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defRPr>
            </a:pPr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1" name="直角三角形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​​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​​(S)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圖片版面配置區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544704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sp>
        <p:nvSpPr>
          <p:cNvPr id="3" name="副標題 2" title="副標題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  <a:lvl2pPr marL="457200" indent="0" algn="ctr">
              <a:buNone/>
              <a:defRPr sz="2000">
                <a:latin typeface="Microsoft JhengHei"/>
                <a:ea typeface="Microsoft JhengHei"/>
                <a:cs typeface="Microsoft JhengHei"/>
              </a:defRPr>
            </a:lvl2pPr>
            <a:lvl3pPr marL="914400" indent="0" algn="ctr">
              <a:buNone/>
              <a:defRPr sz="1800">
                <a:latin typeface="Microsoft JhengHei"/>
                <a:ea typeface="Microsoft JhengHei"/>
                <a:cs typeface="Microsoft JhengHei"/>
              </a:defRPr>
            </a:lvl3pPr>
            <a:lvl4pPr marL="13716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4pPr>
            <a:lvl5pPr marL="18288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5pPr>
            <a:lvl6pPr marL="22860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6pPr>
            <a:lvl7pPr marL="27432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7pPr>
            <a:lvl8pPr marL="32004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8pPr>
            <a:lvl9pPr marL="3657600" indent="0" algn="ctr">
              <a:buNone/>
              <a:defRPr sz="1600">
                <a:latin typeface="Microsoft JhengHei"/>
                <a:ea typeface="Microsoft JhengHei"/>
                <a:cs typeface="Microsoft JhengHei"/>
              </a:defRPr>
            </a:lvl9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按一下以編輯母片副標題樣式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916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17" name="平形四邊形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標題 1" title="職稱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sp>
        <p:nvSpPr>
          <p:cNvPr id="101" name="文字版面配置區 2" title="副標題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編輯母片文字樣式</a:t>
            </a:r>
          </a:p>
        </p:txBody>
      </p:sp>
      <p:cxnSp>
        <p:nvCxnSpPr>
          <p:cNvPr id="21" name="直線接點​​(S)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平行四邊形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26" name="直線接點​​(S)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平形四邊形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141391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  <p:sp>
        <p:nvSpPr>
          <p:cNvPr id="29" name="內容版面配置區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08103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  <p:sp>
        <p:nvSpPr>
          <p:cNvPr id="15" name="內容預留位置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114833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  <p:sp>
        <p:nvSpPr>
          <p:cNvPr id="18" name="文字版面配置區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marL="228600" lvl="0" indent="-22860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</p:txBody>
      </p:sp>
      <p:sp>
        <p:nvSpPr>
          <p:cNvPr id="20" name="文字預留位置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2000" b="1"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800" b="1"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600" b="1"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</p:txBody>
      </p:sp>
      <p:sp>
        <p:nvSpPr>
          <p:cNvPr id="21" name="內容預留位置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  <p:sp>
        <p:nvSpPr>
          <p:cNvPr id="24" name="內容預留位置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977058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Microsoft JhengHei" panose="020B0604020202020204" pitchFamily="34" charset="0"/>
              <a:buNone/>
              <a:defRPr sz="43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版面配置區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Microsoft JhengHei" panose="020B0604020202020204" pitchFamily="34" charset="0"/>
              <a:buNone/>
              <a:defRPr sz="16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1400"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200"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>
              <a:buClr>
                <a:schemeClr val="accent2"/>
              </a:buClr>
              <a:defRPr sz="20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2pPr>
            <a:lvl3pPr>
              <a:buClr>
                <a:schemeClr val="accent2"/>
              </a:buClr>
              <a:defRPr sz="18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3pPr>
            <a:lvl4pPr>
              <a:buClr>
                <a:schemeClr val="accent2"/>
              </a:buClr>
              <a:defRPr sz="16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4pPr>
            <a:lvl5pPr>
              <a:buClr>
                <a:schemeClr val="accent2"/>
              </a:buClr>
              <a:defRPr sz="16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5pPr>
            <a:lvl6pPr>
              <a:defRPr sz="2000">
                <a:latin typeface="Microsoft JhengHei"/>
                <a:ea typeface="Microsoft JhengHei"/>
                <a:cs typeface="Microsoft JhengHei"/>
              </a:defRPr>
            </a:lvl6pPr>
            <a:lvl7pPr>
              <a:defRPr sz="2000">
                <a:latin typeface="Microsoft JhengHei"/>
                <a:ea typeface="Microsoft JhengHei"/>
                <a:cs typeface="Microsoft JhengHei"/>
              </a:defRPr>
            </a:lvl7pPr>
            <a:lvl8pPr>
              <a:defRPr sz="2000">
                <a:latin typeface="Microsoft JhengHei"/>
                <a:ea typeface="Microsoft JhengHei"/>
                <a:cs typeface="Microsoft JhengHei"/>
              </a:defRPr>
            </a:lvl8pPr>
            <a:lvl9pPr>
              <a:defRPr sz="2000"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  <a:p>
            <a:pPr lvl="1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第二層</a:t>
            </a:r>
          </a:p>
          <a:p>
            <a:pPr lvl="2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第三層</a:t>
            </a:r>
          </a:p>
          <a:p>
            <a:pPr lvl="3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第四層</a:t>
            </a:r>
          </a:p>
          <a:p>
            <a:pPr lvl="4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000454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Microsoft JhengHei" panose="020B0604020202020204" pitchFamily="34" charset="0"/>
              <a:buNone/>
              <a:defRPr sz="43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版面配置區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Microsoft JhengHei" panose="020B0604020202020204" pitchFamily="34" charset="0"/>
              <a:buNone/>
              <a:defRPr sz="1600">
                <a:solidFill>
                  <a:schemeClr val="accent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1400"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1200"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1000">
                <a:latin typeface="Microsoft JhengHei"/>
                <a:ea typeface="Microsoft JhengHei"/>
                <a:cs typeface="Microsoft JhengHei"/>
              </a:defRPr>
            </a:lvl9pPr>
          </a:lstStyle>
          <a:p>
            <a:pPr lvl="0"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按一下以編輯母片文字樣式</a:t>
            </a:r>
          </a:p>
        </p:txBody>
      </p:sp>
      <p:sp>
        <p:nvSpPr>
          <p:cNvPr id="12" name="圖片版面配置區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  <a:lvl2pPr marL="457200" indent="0">
              <a:buNone/>
              <a:defRPr sz="2800">
                <a:latin typeface="Microsoft JhengHei"/>
                <a:ea typeface="Microsoft JhengHei"/>
                <a:cs typeface="Microsoft JhengHei"/>
              </a:defRPr>
            </a:lvl2pPr>
            <a:lvl3pPr marL="914400" indent="0">
              <a:buNone/>
              <a:defRPr sz="2400">
                <a:latin typeface="Microsoft JhengHei"/>
                <a:ea typeface="Microsoft JhengHei"/>
                <a:cs typeface="Microsoft JhengHei"/>
              </a:defRPr>
            </a:lvl3pPr>
            <a:lvl4pPr marL="1371600" indent="0">
              <a:buNone/>
              <a:defRPr sz="2000">
                <a:latin typeface="Microsoft JhengHei"/>
                <a:ea typeface="Microsoft JhengHei"/>
                <a:cs typeface="Microsoft JhengHei"/>
              </a:defRPr>
            </a:lvl4pPr>
            <a:lvl5pPr marL="1828800" indent="0">
              <a:buNone/>
              <a:defRPr sz="2000">
                <a:latin typeface="Microsoft JhengHei"/>
                <a:ea typeface="Microsoft JhengHei"/>
                <a:cs typeface="Microsoft JhengHei"/>
              </a:defRPr>
            </a:lvl5pPr>
            <a:lvl6pPr marL="2286000" indent="0">
              <a:buNone/>
              <a:defRPr sz="2000">
                <a:latin typeface="Microsoft JhengHei"/>
                <a:ea typeface="Microsoft JhengHei"/>
                <a:cs typeface="Microsoft JhengHei"/>
              </a:defRPr>
            </a:lvl6pPr>
            <a:lvl7pPr marL="2743200" indent="0">
              <a:buNone/>
              <a:defRPr sz="2000">
                <a:latin typeface="Microsoft JhengHei"/>
                <a:ea typeface="Microsoft JhengHei"/>
                <a:cs typeface="Microsoft JhengHei"/>
              </a:defRPr>
            </a:lvl7pPr>
            <a:lvl8pPr marL="3200400" indent="0">
              <a:buNone/>
              <a:defRPr sz="2000">
                <a:latin typeface="Microsoft JhengHei"/>
                <a:ea typeface="Microsoft JhengHei"/>
                <a:cs typeface="Microsoft JhengHei"/>
              </a:defRPr>
            </a:lvl8pPr>
            <a:lvl9pPr marL="3657600" indent="0">
              <a:buNone/>
              <a:defRPr sz="2000">
                <a:latin typeface="Microsoft JhengHei"/>
                <a:ea typeface="Microsoft JhengHei"/>
                <a:cs typeface="Microsoft JhengHei"/>
              </a:defRPr>
            </a:lvl9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1951084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群組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對角線條紋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平行四邊形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0" name="平形四邊形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698502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對角線條紋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  <p:cxnSp>
          <p:nvCxnSpPr>
            <p:cNvPr id="29" name="直線接點​​(S)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endParaRPr>
            </a:p>
          </p:txBody>
        </p:sp>
      </p:grpSp>
      <p:sp>
        <p:nvSpPr>
          <p:cNvPr id="31" name="平形四邊形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33" name="標題 1" title="職稱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 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565297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732441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847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/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80BBC-A264-4BC9-8C4F-32AC0407D2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753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437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靜宜大學蓋夏圖書館｜社工碩一圖書館資源研習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714180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383280" cy="685800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Text 1"/>
          <p:cNvSpPr/>
          <p:nvPr/>
        </p:nvSpPr>
        <p:spPr>
          <a:xfrm>
            <a:off x="384048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靜宜大學蓋夏圖書館｜社工碩一圖書館資源研習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3840480" y="320040"/>
            <a:ext cx="77724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7269262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4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6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>
              <a:buNone/>
            </a:pPr>
            <a:endParaRPr lang="en-US" sz="3600" dirty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19957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4441"/>
            <a:ext cx="10566400" cy="417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32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742950" indent="-285750" algn="l" defTabSz="914400" rtl="0" eaLnBrk="1" latinLnBrk="0" hangingPunct="1">
        <a:spcBef>
          <a:spcPct val="20000"/>
        </a:spcBef>
        <a:buFont typeface="Microsoft JhengHei" pitchFamily="34" charset="0"/>
        <a:buChar char="–"/>
        <a:defRPr sz="2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11430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600200" indent="-228600" algn="l" defTabSz="914400" rtl="0" eaLnBrk="1" latinLnBrk="0" hangingPunct="1">
        <a:spcBef>
          <a:spcPct val="20000"/>
        </a:spcBef>
        <a:buFont typeface="Microsoft JhengHei" pitchFamily="34" charset="0"/>
        <a:buChar char="–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2057400" indent="-228600" algn="l" defTabSz="914400" rtl="0" eaLnBrk="1" latinLnBrk="0" hangingPunct="1">
        <a:spcBef>
          <a:spcPct val="20000"/>
        </a:spcBef>
        <a:buFont typeface="Microsoft JhengHei" pitchFamily="34" charset="0"/>
        <a:buChar char="»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5146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9718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4290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8862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bodyStyle>
    <p:otherStyle>
      <a:defPPr>
        <a:defRPr lang="en-US">
          <a:latin typeface="Microsoft JhengHei"/>
          <a:ea typeface="Microsoft JhengHei"/>
          <a:cs typeface="Microsoft JhengHei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391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32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742950" indent="-285750" algn="l" defTabSz="914400" rtl="0" eaLnBrk="1" latinLnBrk="0" hangingPunct="1">
        <a:spcBef>
          <a:spcPct val="20000"/>
        </a:spcBef>
        <a:buFont typeface="Microsoft JhengHei" pitchFamily="34" charset="0"/>
        <a:buChar char="–"/>
        <a:defRPr sz="2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11430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600200" indent="-228600" algn="l" defTabSz="914400" rtl="0" eaLnBrk="1" latinLnBrk="0" hangingPunct="1">
        <a:spcBef>
          <a:spcPct val="20000"/>
        </a:spcBef>
        <a:buFont typeface="Microsoft JhengHei" pitchFamily="34" charset="0"/>
        <a:buChar char="–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2057400" indent="-228600" algn="l" defTabSz="914400" rtl="0" eaLnBrk="1" latinLnBrk="0" hangingPunct="1">
        <a:spcBef>
          <a:spcPct val="20000"/>
        </a:spcBef>
        <a:buFont typeface="Microsoft JhengHei" pitchFamily="34" charset="0"/>
        <a:buChar char="»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5146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9718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4290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886200" indent="-228600" algn="l" defTabSz="914400" rtl="0" eaLnBrk="1" latinLnBrk="0" hangingPunct="1">
        <a:spcBef>
          <a:spcPct val="20000"/>
        </a:spcBef>
        <a:buFont typeface="Microsoft JhengHei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bodyStyle>
    <p:otherStyle>
      <a:defPPr>
        <a:defRPr lang="en-US">
          <a:latin typeface="Microsoft JhengHei"/>
          <a:ea typeface="Microsoft JhengHei"/>
          <a:cs typeface="Microsoft JhengHei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新增頁尾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defRPr>
            </a:lvl1pPr>
          </a:lstStyle>
          <a:p>
            <a:fld id="{8699F50C-BE38-4BD0-BA84-9B090E1F2B9B}" type="slidenum">
              <a:rPr lang="en-US" altLang="zh-TW" noProof="0" smtClean="0">
                <a:latin typeface="Microsoft JhengHei"/>
                <a:ea typeface="Microsoft JhengHei"/>
                <a:cs typeface="Microsoft JhengHei"/>
              </a:rPr>
              <a:pPr/>
              <a:t>‹#›</a:t>
            </a:fld>
            <a:endParaRPr lang="zh-TW" altLang="en-US" noProof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標題版面配置區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zh-TW" altLang="en-US" noProof="0">
                <a:latin typeface="Microsoft JhengHei"/>
                <a:ea typeface="Microsoft JhengHei"/>
                <a:cs typeface="Microsoft JhengHei"/>
              </a:rPr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01088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Microsoft JhengHei" panose="020B0604030504040204" pitchFamily="34" charset="-120"/>
          <a:ea typeface="Microsoft JhengHei" panose="020B0604030504040204" pitchFamily="34" charset="-120"/>
          <a:cs typeface="Microsoft JhengHei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Microsoft JhengHei" panose="020B0604020202020204" pitchFamily="34" charset="0"/>
        <a:buChar char="•"/>
        <a:defRPr lang="en-US" sz="2400" kern="1200" dirty="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Microsoft JhengHei" panose="020B0604020202020204" pitchFamily="34" charset="0"/>
        <a:buChar char="•"/>
        <a:defRPr lang="en-US" sz="2000" kern="1200" dirty="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Microsoft JhengHei" panose="020B0604020202020204" pitchFamily="34" charset="0"/>
        <a:buChar char="•"/>
        <a:defRPr lang="en-US" sz="1800" kern="1200" dirty="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Microsoft JhengHei" panose="020B0604020202020204" pitchFamily="34" charset="0"/>
        <a:buChar char="•"/>
        <a:defRPr lang="en-US" sz="1600" kern="1200" dirty="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Microsoft JhengHei" panose="020B0604020202020204" pitchFamily="34" charset="0"/>
        <a:buChar char="•"/>
        <a:defRPr lang="en-IN" sz="1600" kern="1200" dirty="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Microsoft JhengHei" panose="020B0604020202020204" pitchFamily="34" charset="0"/>
        <a:buChar char="•"/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Microsoft JhengHei" panose="020B0604020202020204" pitchFamily="34" charset="0"/>
        <a:buChar char="•"/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Microsoft JhengHei" panose="020B0604020202020204" pitchFamily="34" charset="0"/>
        <a:buChar char="•"/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Microsoft JhengHei" panose="020B0604020202020204" pitchFamily="34" charset="0"/>
        <a:buChar char="•"/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bodyStyle>
    <p:otherStyle>
      <a:defPPr>
        <a:defRPr lang="en-US">
          <a:latin typeface="Microsoft JhengHei"/>
          <a:ea typeface="Microsoft JhengHei"/>
          <a:cs typeface="Microsoft JhengHei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3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52512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bodyStyle>
    <p:otherStyle>
      <a:defPPr>
        <a:defRPr lang="en-US">
          <a:latin typeface="Microsoft JhengHei"/>
          <a:ea typeface="Microsoft JhengHei"/>
          <a:cs typeface="Microsoft JhengHei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library.pu.edu.tw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umper.lib.pu.edu.tw/" TargetMode="External"/><Relationship Id="rId4" Type="http://schemas.openxmlformats.org/officeDocument/2006/relationships/hyperlink" Target="https://jumper.lib.pu.edu.tw/resourceDetail?resourceType=databases&amp;id=11V202100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pl.ncl.edu.tw/NclServic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dltd.ncl.edu.tw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umper.lib.pu.edu.tw/" TargetMode="External"/><Relationship Id="rId4" Type="http://schemas.openxmlformats.org/officeDocument/2006/relationships/hyperlink" Target="https://jumper.lib.pu.edu.tw/resourceDetail?resourceType=databases&amp;id=101100100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umper.lib.pu.edu.tw/" TargetMode="External"/><Relationship Id="rId4" Type="http://schemas.openxmlformats.org/officeDocument/2006/relationships/hyperlink" Target="https://jumper.lib.pu.edu.tw/resourceDetail?resourceType=databases&amp;id=LDB0035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1.php?Lang=zh-tw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27.php?Lang=zh-tw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library.pu.edu.tw/p/426-1054-157.php?Lang=zh-tw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elicit.com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connectedpapers.com/" TargetMode="External"/><Relationship Id="rId4" Type="http://schemas.openxmlformats.org/officeDocument/2006/relationships/hyperlink" Target="https://www.semanticscholar.org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i.com/blog/chatgpt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notebooklm.google/" TargetMode="External"/><Relationship Id="rId4" Type="http://schemas.openxmlformats.org/officeDocument/2006/relationships/hyperlink" Target="https://claude.ai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s://t.ly/pyy8d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hyperlink" Target="mailto:pu105b0@pu.edu.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原創插圖：帶環的小行星與星點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37500" y="1587500"/>
            <a:ext cx="3302000" cy="3302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2800" y="1640979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3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LIBRARY RESOURCE WORKSHOP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title"/>
          </p:nvPr>
        </p:nvSpPr>
        <p:spPr>
          <a:xfrm>
            <a:off x="812800" y="2093020"/>
            <a:ext cx="7194550" cy="166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440"/>
              </a:lnSpc>
              <a:buNone/>
            </a:pPr>
            <a:r>
              <a:rPr lang="en-US" sz="56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星空旅人的</a:t>
            </a:r>
            <a:endParaRPr lang="en-US" sz="5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6440"/>
              </a:lnSpc>
              <a:buNone/>
            </a:pPr>
            <a:r>
              <a:rPr lang="en-US" sz="56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文獻地圖</a:t>
            </a:r>
            <a:endParaRPr lang="en-US" sz="5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2"/>
          <p:cNvSpPr/>
          <p:nvPr/>
        </p:nvSpPr>
        <p:spPr>
          <a:xfrm>
            <a:off x="812800" y="3931940"/>
            <a:ext cx="6540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社會工作學系碩士班一年級｜圖書館資源利用研習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3"/>
          <p:cNvSpPr/>
          <p:nvPr/>
        </p:nvSpPr>
        <p:spPr>
          <a:xfrm>
            <a:off x="812800" y="451614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資料庫檢索・AI 工具・學術倫理與著作權　|　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74058" y="4889500"/>
            <a:ext cx="4464594" cy="1562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 err="1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</a:t>
            </a:r>
            <a:endParaRPr lang="en-US" sz="1400" dirty="0">
              <a:solidFill>
                <a:srgbClr val="E9B949"/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0" indent="0" algn="l">
              <a:lnSpc>
                <a:spcPts val="1960"/>
              </a:lnSpc>
              <a:buNone/>
            </a:pP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主講｜知識服務組 姜義臺</a:t>
            </a:r>
            <a:endParaRPr lang="en-US" altLang="zh-TW" sz="1400" dirty="0">
              <a:solidFill>
                <a:srgbClr val="E9B949"/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0" indent="0" algn="l">
              <a:lnSpc>
                <a:spcPts val="1960"/>
              </a:lnSpc>
              <a:buNone/>
            </a:pPr>
            <a:r>
              <a:rPr lang="en-US" altLang="zh-TW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E-mail</a:t>
            </a: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： </a:t>
            </a:r>
            <a:r>
              <a:rPr lang="en-US" altLang="zh-TW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pu105b0@pu.edu.tw</a:t>
            </a: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　</a:t>
            </a:r>
          </a:p>
          <a:p>
            <a:pPr marL="0" indent="0" algn="l">
              <a:lnSpc>
                <a:spcPts val="1960"/>
              </a:lnSpc>
              <a:buNone/>
            </a:pP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研習日期｜</a:t>
            </a:r>
            <a:r>
              <a:rPr lang="en-US" altLang="zh-TW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2026</a:t>
            </a: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 </a:t>
            </a:r>
            <a:r>
              <a:rPr lang="en-US" altLang="zh-TW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</a:t>
            </a: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月 </a:t>
            </a:r>
            <a:r>
              <a:rPr lang="en-US" altLang="zh-TW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</a:t>
            </a:r>
            <a:r>
              <a:rPr lang="zh-TW" altLang="en-US" sz="14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日</a:t>
            </a:r>
          </a:p>
          <a:p>
            <a:pPr marL="0" indent="0" algn="l">
              <a:lnSpc>
                <a:spcPts val="1960"/>
              </a:lnSpc>
              <a:buNone/>
            </a:pP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113260"/>
            <a:ext cx="108833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E9B949"/>
                </a:solidFill>
                <a:effectLst/>
                <a:uLnTx/>
                <a:uFillTx/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0</a:t>
            </a:r>
            <a:r>
              <a:rPr kumimoji="0" lang="en-US" altLang="zh-TW" sz="10000" b="1" i="0" u="none" strike="noStrike" kern="1200" cap="none" spc="0" normalizeH="0" baseline="0" noProof="0" dirty="0">
                <a:ln>
                  <a:noFill/>
                </a:ln>
                <a:solidFill>
                  <a:srgbClr val="E9B949"/>
                </a:solidFill>
                <a:effectLst/>
                <a:uLnTx/>
                <a:uFillTx/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0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141B33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3535660"/>
            <a:ext cx="10883392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zh-TW" altLang="en-US" sz="48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熱身</a:t>
            </a:r>
          </a:p>
        </p:txBody>
      </p:sp>
      <p:sp>
        <p:nvSpPr>
          <p:cNvPr id="5" name="Text 2"/>
          <p:cNvSpPr/>
          <p:nvPr/>
        </p:nvSpPr>
        <p:spPr>
          <a:xfrm>
            <a:off x="812800" y="4389040"/>
            <a:ext cx="10883392" cy="879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9D3E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蓋夏圖書館導覽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C9D3E6"/>
              </a:solidFill>
              <a:effectLst/>
              <a:uLnTx/>
              <a:uFillTx/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認識圖書館服務與空間、靜宜館藏查詢系統，以及研究生可善用的專屬資源。</a:t>
            </a:r>
          </a:p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41B33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68251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服務總覽 SERVICES OVERVIEW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蓋夏圖書館，不只是借書的地方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55448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館藏借閱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圖書、期刊、視聽資料借閱與館際互借服務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0" y="21945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2179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94944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學習空間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21792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個人研讀室、小組討論室與多媒體視聽區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55448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電子資源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82296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中外文資料庫、電子期刊與電子書全天候使用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94360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17920" y="41605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621792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94944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研究支援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21792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論文格式指導、文獻檢索諮詢與資料庫使用教學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31625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研究生專屬 GRADUATE STUDENT SERVICES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研究生最實用的四項圖書館服務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55448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個別化研究諮詢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可預約館員一對一討論研究主題與檢索策略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0" y="219456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2179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94944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論文格式指導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21792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協助確認學位論文格式、引用格式是否符合規範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55448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館際合作與文獻傳遞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82296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本館未收藏之文獻，可申請館際互借或文獻傳遞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94360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17920" y="416052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621792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94944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使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21792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50" b="0" i="0" u="none" strike="noStrike" kern="1200" cap="none" spc="0" normalizeH="0" baseline="0" noProof="0" dirty="0" err="1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教學或研究需要之資料庫，可</a:t>
            </a:r>
            <a:r>
              <a:rPr kumimoji="0" lang="zh-TW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進行使用指導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F0502020204030204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37733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23A41453-F3E8-8133-D8F1-CDB1C01714D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350ED1F-DF12-C8FE-4117-339AEB872DF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fld id="{8699F50C-BE38-4BD0-BA84-9B090E1F2B9B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Microsoft JhengHei"/>
                  <a:ea typeface="Microsoft JhengHei"/>
                  <a:cs typeface="Microsoft JhengHei"/>
                </a:defRPr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15E63F50-939B-BC0A-BC72-53965CE2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靜宜大學蓋夏圖書館</a:t>
            </a:r>
            <a:r>
              <a:rPr lang="en-US" altLang="zh-TW" dirty="0">
                <a:latin typeface="Microsoft JhengHei"/>
                <a:ea typeface="Microsoft JhengHei"/>
                <a:cs typeface="Microsoft JhengHei"/>
                <a:hlinkClick r:id="rId2"/>
              </a:rPr>
              <a:t>https://library.pu.edu.tw</a:t>
            </a:r>
            <a:r>
              <a:rPr lang="zh-TW" altLang="en-US" dirty="0">
                <a:latin typeface="Microsoft JhengHei"/>
                <a:ea typeface="Microsoft JhengHei"/>
                <a:cs typeface="Microsoft JhengHei"/>
              </a:rPr>
              <a:t> </a:t>
            </a:r>
            <a:r>
              <a:rPr lang="en-US" altLang="zh-TW" dirty="0">
                <a:latin typeface="Microsoft JhengHei"/>
                <a:ea typeface="Microsoft JhengHei"/>
                <a:cs typeface="Microsoft JhengHei"/>
              </a:rPr>
              <a:t> </a:t>
            </a:r>
            <a:endParaRPr lang="zh-TW" altLang="en-US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985628-C85B-EC50-4990-70212B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2" y="1428206"/>
            <a:ext cx="5918415" cy="556913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E0B8F8A-1FDD-92DF-2502-655A7E9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55" y="1384663"/>
            <a:ext cx="5945268" cy="565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59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1BB30A-6B3B-4302-B52A-3D1A4A15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1B0DEEE-4966-4AB5-B05E-26B259A8E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8" y="0"/>
            <a:ext cx="11449272" cy="63212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88DA848-3AD9-4C22-93E9-6D3CBD372DCC}"/>
              </a:ext>
            </a:extLst>
          </p:cNvPr>
          <p:cNvSpPr/>
          <p:nvPr/>
        </p:nvSpPr>
        <p:spPr>
          <a:xfrm>
            <a:off x="1840485" y="5384390"/>
            <a:ext cx="7862957" cy="35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CB20654-D31E-490A-964B-C8DCDA1CE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79" y="0"/>
            <a:ext cx="4992555" cy="686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今日航線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90 分鐘，四個停靠站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129150"/>
              </p:ext>
            </p:extLst>
          </p:nvPr>
        </p:nvGraphicFramePr>
        <p:xfrm>
          <a:off x="825500" y="1887141"/>
          <a:ext cx="8654034" cy="2795586"/>
        </p:xfrm>
        <a:graphic>
          <a:graphicData uri="http://schemas.openxmlformats.org/drawingml/2006/table">
            <a:tbl>
              <a:tblPr/>
              <a:tblGrid>
                <a:gridCol w="232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2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931"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停靠站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內容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啟程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文獻探討是什麼・檢索策略與布林邏輯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星球巡航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六大資料庫導覽 + 實作練習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智慧星圖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AI 工具地圖・使用分寸・查證方法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守護之約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學術倫理・引用格式・著作權・Turnitin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回航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重點回顧與 Q&amp;A</a:t>
                      </a:r>
                      <a:endParaRPr lang="en-US" sz="17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75565" marR="75565" marT="75565" marB="75565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113260"/>
            <a:ext cx="108833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9B949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01</a:t>
            </a:r>
            <a:endParaRPr lang="en-US" sz="10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3535660"/>
            <a:ext cx="10883392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啟程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4389041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文獻探討與檢索策略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第一站・啟程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文獻探討：先知道前人走過哪些路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3373934" cy="1536700"/>
          </a:xfrm>
          <a:prstGeom prst="roundRect">
            <a:avLst>
              <a:gd name="adj" fmla="val 9504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看見脈絡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整理議題的發展、主要理論與爭論，知道自己站在哪裡。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08984" y="1880791"/>
            <a:ext cx="3374033" cy="1536700"/>
          </a:xfrm>
          <a:prstGeom prst="roundRect">
            <a:avLst>
              <a:gd name="adj" fmla="val 9504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4669334" y="2141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找出缺口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547541"/>
            <a:ext cx="2938933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比較既有研究的對象、方法與結論，找到還沒被回答的問題。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98916" y="1880791"/>
            <a:ext cx="3373934" cy="1536700"/>
          </a:xfrm>
          <a:prstGeom prst="roundRect">
            <a:avLst>
              <a:gd name="adj" fmla="val 9504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9266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借鏡方法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5475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參考前人的研究設計、量表與分析方式，讓研究更紮實。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838200" y="3728641"/>
            <a:ext cx="0" cy="426641"/>
          </a:xfrm>
          <a:prstGeom prst="line">
            <a:avLst/>
          </a:prstGeom>
          <a:noFill/>
          <a:ln w="50800">
            <a:solidFill>
              <a:srgbClr val="E9B949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66800" y="3779441"/>
            <a:ext cx="10621772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好的文獻探討不是「摘要大集合」，而是有觀點的整理與對話。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第一站・啟程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檢索策略：六步驟畫出你的航線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1642467" cy="1409700"/>
          </a:xfrm>
          <a:prstGeom prst="roundRect">
            <a:avLst>
              <a:gd name="adj" fmla="val 1036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510209" y="2090341"/>
            <a:ext cx="2602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1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83184" y="2547541"/>
            <a:ext cx="9144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研究問題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601317" y="1880791"/>
            <a:ext cx="1642566" cy="1409700"/>
          </a:xfrm>
          <a:prstGeom prst="roundRect">
            <a:avLst>
              <a:gd name="adj" fmla="val 1036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3292475" y="2090341"/>
            <a:ext cx="2602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2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965351" y="2547541"/>
            <a:ext cx="9144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拆解概念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383584" y="1880791"/>
            <a:ext cx="1642467" cy="1409700"/>
          </a:xfrm>
          <a:prstGeom prst="roundRect">
            <a:avLst>
              <a:gd name="adj" fmla="val 1036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074642" y="2090341"/>
            <a:ext cx="2602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3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466134" y="2547541"/>
            <a:ext cx="1477367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列關鍵字與同義詞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165751" y="1880791"/>
            <a:ext cx="1642566" cy="1409700"/>
          </a:xfrm>
          <a:prstGeom prst="roundRect">
            <a:avLst>
              <a:gd name="adj" fmla="val 1036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856909" y="2090341"/>
            <a:ext cx="2602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4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15484" y="2547541"/>
            <a:ext cx="1143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選擇資料庫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948017" y="1880791"/>
            <a:ext cx="1642566" cy="1409700"/>
          </a:xfrm>
          <a:prstGeom prst="roundRect">
            <a:avLst>
              <a:gd name="adj" fmla="val 1036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8639175" y="2090341"/>
            <a:ext cx="2602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5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8197751" y="2547541"/>
            <a:ext cx="1143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檢索・調整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9730284" y="1880791"/>
            <a:ext cx="1642566" cy="1409700"/>
          </a:xfrm>
          <a:prstGeom prst="roundRect">
            <a:avLst>
              <a:gd name="adj" fmla="val 1036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0421441" y="2090341"/>
            <a:ext cx="2602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6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9980017" y="2547541"/>
            <a:ext cx="1143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篩選與管理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812800" y="3601641"/>
            <a:ext cx="1088339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檢索是來回修正的過程：結果太多就縮小範圍，太少就擴充同義詞；找到好文章後，回頭看它的</a:t>
            </a:r>
            <a:r>
              <a:rPr lang="en-US" sz="1500" b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關鍵詞、主題詞與參考文獻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，再找下一批。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812800" y="45160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 err="1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找到的文獻用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sz="1500" b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EndNote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等書目管理工具收納，寫論文時引用格式會輕鬆很多。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第一站・啟程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概念表：把題目拆成可檢索的詞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範例題目：</a:t>
            </a:r>
            <a:r>
              <a:rPr lang="en-US" sz="1500" b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青少年網路成癮的社會工作介入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（請同學換成自己的題目練習）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458641"/>
          <a:ext cx="10553700" cy="1406724"/>
        </p:xfrm>
        <a:graphic>
          <a:graphicData uri="http://schemas.openxmlformats.org/drawingml/2006/table">
            <a:tbl>
              <a:tblPr/>
              <a:tblGrid>
                <a:gridCol w="1688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1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1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概念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青少年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網路成癮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社工介入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A0522D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中文同義詞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少年、青年、國高中生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網路沉迷、遊戲成癮、問題性網路使用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社會工作、處遇、方案、家庭介入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80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A0522D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英文同義詞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adolescen*、teen*、youth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"internet addiction"、"problematic internet use"、"gaming disorder"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"social work"、intervention*、"family therapy"</a:t>
                      </a:r>
                      <a:endParaRPr lang="en-US" sz="14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812800" y="4170164"/>
            <a:ext cx="10566400" cy="787400"/>
          </a:xfrm>
          <a:prstGeom prst="roundRect">
            <a:avLst>
              <a:gd name="adj" fmla="val 12903"/>
            </a:avLst>
          </a:prstGeom>
          <a:solidFill>
            <a:srgbClr val="141B33"/>
          </a:solidFill>
          <a:ln/>
        </p:spPr>
        <p:txBody>
          <a:bodyPr wrap="square" lIns="173442" tIns="97242" rIns="0" bIns="71842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同一欄用 OR 連起來，不同欄用 AND 串接 → (adolescen* OR teen* OR youth) AND ("internet addiction" OR "gaming disorder") AND ("social work" OR intervention*)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第一站・啟程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檢索技巧：五個符號走遍資料庫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1978620" cy="2036961"/>
          </a:xfrm>
          <a:prstGeom prst="roundRect">
            <a:avLst>
              <a:gd name="adj" fmla="val 738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28700" y="2090341"/>
            <a:ext cx="161032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AND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28700" y="2557661"/>
            <a:ext cx="161032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縮小範圍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28700" y="2908102"/>
            <a:ext cx="161032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兩個概念都要出現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962870" y="1880791"/>
            <a:ext cx="1978720" cy="2036961"/>
          </a:xfrm>
          <a:prstGeom prst="roundRect">
            <a:avLst>
              <a:gd name="adj" fmla="val 738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172420" y="2090341"/>
            <a:ext cx="161042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OR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172420" y="2557661"/>
            <a:ext cx="161042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擴大範圍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3172420" y="2908102"/>
            <a:ext cx="161042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同義詞任一出現即可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106690" y="1880791"/>
            <a:ext cx="1978620" cy="2036961"/>
          </a:xfrm>
          <a:prstGeom prst="roundRect">
            <a:avLst>
              <a:gd name="adj" fmla="val 738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316240" y="2090341"/>
            <a:ext cx="161032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NOT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5316240" y="2557661"/>
            <a:ext cx="161032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排除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5316240" y="2908102"/>
            <a:ext cx="161032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去掉不相關的詞，慎用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250410" y="1880791"/>
            <a:ext cx="1978720" cy="2036961"/>
          </a:xfrm>
          <a:prstGeom prst="roundRect">
            <a:avLst>
              <a:gd name="adj" fmla="val 738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459960" y="2090341"/>
            <a:ext cx="161042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" "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459960" y="2557661"/>
            <a:ext cx="161042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片語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459960" y="2908102"/>
            <a:ext cx="161042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"social work" 視為一個詞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9394230" y="1880791"/>
            <a:ext cx="1978620" cy="2036961"/>
          </a:xfrm>
          <a:prstGeom prst="roundRect">
            <a:avLst>
              <a:gd name="adj" fmla="val 738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9603780" y="2090341"/>
            <a:ext cx="161032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*</a:t>
            </a:r>
            <a:endParaRPr lang="en-US" sz="2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9603780" y="2557661"/>
            <a:ext cx="161032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截字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9603780" y="2908102"/>
            <a:ext cx="161032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adolescen* 找 adolescent、adolescence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812800" y="4228902"/>
            <a:ext cx="1088339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再搭配</a:t>
            </a:r>
            <a:r>
              <a:rPr lang="en-US" sz="1500" b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欄位限定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（篇名、關鍵詞、摘要）與</a:t>
            </a:r>
            <a:r>
              <a:rPr lang="en-US" sz="1500" b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篩選條件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（年代、語言、同儕審查、全文），結果會更精準。各資料庫符號略有差異，可看「說明」頁。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113260"/>
            <a:ext cx="108833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9B949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02</a:t>
            </a:r>
            <a:endParaRPr lang="en-US" sz="10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3535660"/>
            <a:ext cx="10883392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星球巡航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4389041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六個資料庫，各有不同的寶藏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資料庫星圖：先選對星球再降落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887141"/>
          <a:ext cx="10553700" cy="2607962"/>
        </p:xfrm>
        <a:graphic>
          <a:graphicData uri="http://schemas.openxmlformats.org/drawingml/2006/table">
            <a:tbl>
              <a:tblPr/>
              <a:tblGrid>
                <a:gridCol w="337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7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資料庫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語言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收錄內容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什麼時候用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館藏查詢系統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中／西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本館圖書、電子書、期刊、視聽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找專書、教科書、借閱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2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臺灣博碩士論文知識加值系統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中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全國學位論文書目、摘要、部分全文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看國內研究成果與方法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臺灣期刊論文索引系統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中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臺灣期刊論文篇目索引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查中文期刊文章線索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Journal 學術期刊資料庫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中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華文學術期刊全文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下載中文期刊全文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EBSCOhost 系列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英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西文期刊全文與索摘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找國際期刊文章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566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41B3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Web of Science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英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引文索引（含 SSCI）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3E4560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找經典文獻、追引用</a:t>
                      </a:r>
                      <a:endParaRPr lang="en-US" sz="135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60007" marR="60007" marT="60007" marB="60007">
                    <a:lnL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0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館藏查詢系統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從本館開始：先看看圖書館裡已經有什麼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收錄內容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1571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本館紙本圖書、電子書、期刊、視聽資料與本校學位論文。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08984" y="24903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7507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適合用來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31571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找社工理論專書、教科書與研究方法用書；查索書號、館藏位置與借閱狀態。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98916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3E3C3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檢索提示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259266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用主題詞加上年代限縮；本館沒有的資料，可申請館際合作或預約。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676240DB-E7CF-4F6A-9D90-05A5D9AB06C1}"/>
              </a:ext>
            </a:extLst>
          </p:cNvPr>
          <p:cNvSpPr/>
          <p:nvPr/>
        </p:nvSpPr>
        <p:spPr>
          <a:xfrm>
            <a:off x="812800" y="4643041"/>
            <a:ext cx="4572932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資源查詢＞查詢系統＞館藏查詢系統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48" y="2066087"/>
            <a:ext cx="10496500" cy="44728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730856" y="2420888"/>
            <a:ext cx="864096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65662" y="3212976"/>
            <a:ext cx="864096" cy="319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5" name="Google Shape;741;p19">
            <a:extLst>
              <a:ext uri="{FF2B5EF4-FFF2-40B4-BE49-F238E27FC236}">
                <a16:creationId xmlns:a16="http://schemas.microsoft.com/office/drawing/2014/main" id="{4B6F3592-2CA9-403F-8DD9-3EDEAB68DDFF}"/>
              </a:ext>
            </a:extLst>
          </p:cNvPr>
          <p:cNvSpPr txBox="1">
            <a:spLocks/>
          </p:cNvSpPr>
          <p:nvPr/>
        </p:nvSpPr>
        <p:spPr>
          <a:xfrm>
            <a:off x="2129758" y="319088"/>
            <a:ext cx="6146800" cy="748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R="0" lvl="1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R="0" lvl="2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R="0" lvl="3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R="0" lvl="4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R="0" lvl="5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marR="0" lvl="6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marR="0" lvl="7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marR="0" lvl="8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None/>
              <a:defRPr sz="2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000"/>
              <a:buFont typeface="Microsoft JhengHei"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1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Microsoft JhengHei"/>
                <a:sym typeface="Microsoft JhengHei"/>
              </a:rPr>
              <a:t>借書借影片必學</a:t>
            </a:r>
          </a:p>
        </p:txBody>
      </p:sp>
      <p:sp>
        <p:nvSpPr>
          <p:cNvPr id="16" name="Google Shape;977;p38">
            <a:extLst>
              <a:ext uri="{FF2B5EF4-FFF2-40B4-BE49-F238E27FC236}">
                <a16:creationId xmlns:a16="http://schemas.microsoft.com/office/drawing/2014/main" id="{5D829F9D-3133-4797-8F90-52BFD2EA854B}"/>
              </a:ext>
            </a:extLst>
          </p:cNvPr>
          <p:cNvSpPr/>
          <p:nvPr/>
        </p:nvSpPr>
        <p:spPr>
          <a:xfrm>
            <a:off x="10366760" y="3429000"/>
            <a:ext cx="1555229" cy="196123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Microsoft JhengHei" panose="020B0604020202020204" pitchFamily="34" charset="0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7" name="Google Shape;978;p38">
            <a:extLst>
              <a:ext uri="{FF2B5EF4-FFF2-40B4-BE49-F238E27FC236}">
                <a16:creationId xmlns:a16="http://schemas.microsoft.com/office/drawing/2014/main" id="{B37F846C-9F89-4494-B6CE-10DD98A54D16}"/>
              </a:ext>
            </a:extLst>
          </p:cNvPr>
          <p:cNvSpPr/>
          <p:nvPr/>
        </p:nvSpPr>
        <p:spPr>
          <a:xfrm>
            <a:off x="10752263" y="3532152"/>
            <a:ext cx="1001289" cy="1346463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Microsoft JhengHei" panose="020B0604020202020204" pitchFamily="34" charset="0"/>
              <a:ea typeface="Microsoft JhengHei" panose="02020500000000000000" pitchFamily="18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037673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4294967295" hasCustomPrompt="1"/>
          </p:nvPr>
        </p:nvSpPr>
        <p:spPr>
          <a:xfrm>
            <a:off x="705394" y="320675"/>
            <a:ext cx="9509125" cy="77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靜宜大學圖書館館藏查詢系統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1｜館藏查詢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371600"/>
            <a:ext cx="5943600" cy="4572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網址：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hlinkClick r:id="rId3"/>
              </a:rPr>
              <a:t>webpacx.lib.pu.edu.tw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查詢：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關鍵字、題名、作者、主題、ISBN、ISSN；進階查詢以 AND／OR／NOT 組合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結果頁：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依年度、作者、館藏地後分類，可不限次數縮小範圍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電子書：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書目出現 E 圖示即可線上閱讀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預約：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在館、已外借、登錄中、編目點收中皆可預約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個人書房：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借閱狀況、借閱歷史、預約；另有教師指定參考書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858000" y="1371600"/>
            <a:ext cx="4754880" cy="4526280"/>
          </a:xfrm>
          <a:prstGeom prst="roundRect">
            <a:avLst>
              <a:gd name="adj" fmla="val 1616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086600" y="1508760"/>
            <a:ext cx="4389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示範步驟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086600" y="2039112"/>
            <a:ext cx="347472" cy="347472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086600" y="20391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543800" y="2011680"/>
            <a:ext cx="39319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進階查詢：主題＝「社會工作」AND 關鍵字＝「長期照顧」</a:t>
            </a:r>
          </a:p>
        </p:txBody>
      </p:sp>
      <p:sp>
        <p:nvSpPr>
          <p:cNvPr id="12" name="Shape 9"/>
          <p:cNvSpPr/>
          <p:nvPr/>
        </p:nvSpPr>
        <p:spPr>
          <a:xfrm>
            <a:off x="7086600" y="2907792"/>
            <a:ext cx="347472" cy="347472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7086600" y="29077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7543800" y="2880360"/>
            <a:ext cx="39319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後分類選近5年</a:t>
            </a:r>
          </a:p>
        </p:txBody>
      </p:sp>
      <p:sp>
        <p:nvSpPr>
          <p:cNvPr id="15" name="Shape 12"/>
          <p:cNvSpPr/>
          <p:nvPr/>
        </p:nvSpPr>
        <p:spPr>
          <a:xfrm>
            <a:off x="7086600" y="3776472"/>
            <a:ext cx="347472" cy="347472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7086600" y="37764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3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7543800" y="3749040"/>
            <a:ext cx="39319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點一本書看索書號與館藏地</a:t>
            </a:r>
          </a:p>
        </p:txBody>
      </p:sp>
      <p:sp>
        <p:nvSpPr>
          <p:cNvPr id="18" name="Shape 15"/>
          <p:cNvSpPr/>
          <p:nvPr/>
        </p:nvSpPr>
        <p:spPr>
          <a:xfrm>
            <a:off x="7086600" y="4645152"/>
            <a:ext cx="347472" cy="347472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7086600" y="46451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4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7543800" y="4617720"/>
            <a:ext cx="39319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示範預約與加入收藏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77A4D8-E0A8-46DE-90EA-F5A08BC0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19" y="632332"/>
            <a:ext cx="8910293" cy="5722149"/>
          </a:xfrm>
          <a:prstGeom prst="rect">
            <a:avLst/>
          </a:prstGeo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id="{89F24A96-3894-47E4-A75E-ED52709634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6691" y="34416"/>
            <a:ext cx="6507166" cy="583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 panose="020B0304030504040204" pitchFamily="34" charset="-120"/>
                <a:ea typeface="Microsoft JhengHei" panose="020B0304030504040204" pitchFamily="34" charset="-120"/>
                <a:cs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 panose="020B0304030504040204" pitchFamily="34" charset="-120"/>
                <a:ea typeface="Microsoft JhengHei" panose="020B0304030504040204" pitchFamily="34" charset="-120"/>
                <a:cs typeface="Microsoft JhengHei"/>
              </a:rPr>
              <a:t>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69FD08D-4860-4AC4-B6B7-58E021FA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06" y="2687735"/>
            <a:ext cx="1389367" cy="266132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63B151-C322-40FF-BBFD-0B5C1C6A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873" y="2708845"/>
            <a:ext cx="1125075" cy="1455043"/>
          </a:xfrm>
          <a:prstGeom prst="rect">
            <a:avLst/>
          </a:prstGeom>
          <a:ln>
            <a:solidFill>
              <a:srgbClr val="FFCC66"/>
            </a:solidFill>
          </a:ln>
        </p:spPr>
      </p:pic>
      <p:sp>
        <p:nvSpPr>
          <p:cNvPr id="8" name="矩形圖說文字 5">
            <a:extLst>
              <a:ext uri="{FF2B5EF4-FFF2-40B4-BE49-F238E27FC236}">
                <a16:creationId xmlns:a16="http://schemas.microsoft.com/office/drawing/2014/main" id="{80A4BAAD-960B-48FB-B127-4C387086FF07}"/>
              </a:ext>
            </a:extLst>
          </p:cNvPr>
          <p:cNvSpPr/>
          <p:nvPr/>
        </p:nvSpPr>
        <p:spPr>
          <a:xfrm>
            <a:off x="8547407" y="1178307"/>
            <a:ext cx="1186929" cy="432048"/>
          </a:xfrm>
          <a:prstGeom prst="wedgeRectCallout">
            <a:avLst>
              <a:gd name="adj1" fmla="val 18919"/>
              <a:gd name="adj2" fmla="val -112335"/>
            </a:avLst>
          </a:prstGeom>
          <a:solidFill>
            <a:srgbClr val="CC99F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1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700000000000000" pitchFamily="34" charset="-120"/>
                <a:ea typeface="Microsoft JhengHei" panose="020B0700000000000000" pitchFamily="34" charset="-120"/>
                <a:cs typeface="Microsoft JhengHei"/>
              </a:rPr>
              <a:t>個人書房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0974F-5857-4FD7-9784-FDD34EDCB26E}"/>
              </a:ext>
            </a:extLst>
          </p:cNvPr>
          <p:cNvSpPr/>
          <p:nvPr/>
        </p:nvSpPr>
        <p:spPr>
          <a:xfrm>
            <a:off x="2261705" y="2456070"/>
            <a:ext cx="411568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716050-C2C8-4074-8E31-2AEA136A0369}"/>
              </a:ext>
            </a:extLst>
          </p:cNvPr>
          <p:cNvSpPr/>
          <p:nvPr/>
        </p:nvSpPr>
        <p:spPr>
          <a:xfrm>
            <a:off x="2774873" y="2462448"/>
            <a:ext cx="608849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F0502020204030204"/>
              <a:ea typeface="Microsoft JhengHei" panose="02020500000000000000" pitchFamily="18" charset="-120"/>
              <a:cs typeface="Microsoft JhengHei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13B209D-87FE-4C70-A63C-266F7771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166" y="1846470"/>
            <a:ext cx="6648145" cy="405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altLang="zh-TW" sz="3200" b="1" i="0" dirty="0">
                <a:solidFill>
                  <a:schemeClr val="accent4">
                    <a:lumMod val="75000"/>
                  </a:schemeClr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</a:t>
            </a:r>
            <a:r>
              <a:rPr lang="zh-TW" altLang="en-US" sz="3200" b="1" i="0" dirty="0">
                <a:solidFill>
                  <a:schemeClr val="accent4">
                    <a:lumMod val="75000"/>
                  </a:schemeClr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學術期刊資料庫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原華藝 CEPS 中文電子期刊：中文期刊全文的主力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收錄內容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臺灣與華文地區的學術期刊全文，涵蓋社會科學、社會福利等領域。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08984" y="24903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7507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適合用來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31571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直接下載中文期刊全文，掌握國內社工、社福政策與實務研究的最新討論。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98916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3E3C3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檢索提示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259266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利用學科分類與出版年篩選；檢索結果可匯出書目到 Zotero / EndNote。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464304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 Journal 學術期刊資料庫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46356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chemeClr val="accent4">
                    <a:lumMod val="75000"/>
                  </a:schemeClr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臺灣期刊論文索引系統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國家圖書館建置：中文期刊文章的線索地圖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收錄內容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臺灣出版之學術期刊與部分專業期刊的論文篇目索引，回溯年代較長。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08984" y="24903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7507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適合用來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31571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查找中文期刊文章線索，特別是較早期或其他全文資料庫未收錄的文章。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98916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3E3C3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檢索提示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259266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先以篇名、關鍵詞檢索；找到書目後，再到 Journal 資料庫或館藏取得全文。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4643041"/>
            <a:ext cx="1546126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tpl.ncl.edu.tw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4107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chemeClr val="accent4">
                    <a:lumMod val="75000"/>
                  </a:schemeClr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臺灣博碩士論文知識加值系統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國家圖書館建置：國內學位論文的總入口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收錄內容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全國大專校院博碩士論文的書目與摘要；部分論文有授權電子全文。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08984" y="24903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7507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適合用來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31571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了解國內誰研究過類似題目、用了什麼方法與量表、留下哪些研究建議。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98916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3E3C3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檢索提示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259266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可限定系所（如社會工作學系）與畢業年度；善用論文的「研究建議」找缺口。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4643041"/>
            <a:ext cx="1761629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ndltd.ncl.edu.tw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chemeClr val="accent4">
                    <a:lumMod val="75000"/>
                  </a:schemeClr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EBSCOhost 系列資料庫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一個平台，同時檢索多個西文資料庫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收錄內容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西文學術期刊全文與索摘；本校訂閱25</a:t>
            </a:r>
            <a:r>
              <a:rPr lang="zh-TW" alt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個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EBSCO </a:t>
            </a:r>
            <a:r>
              <a:rPr lang="en-US" sz="1500" dirty="0" err="1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08984" y="24903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7507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適合用來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31571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找國際社工、心理、教育等領域的期刊文章，掌握國外研究趨勢。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98916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3E3C3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檢索提示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259266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勾選多個資料庫一起查；善用 Subject Terms、限定 Peer Reviewed 與全文。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9A17F549-2A9C-4763-8227-FC79A201811D}"/>
              </a:ext>
            </a:extLst>
          </p:cNvPr>
          <p:cNvSpPr/>
          <p:nvPr/>
        </p:nvSpPr>
        <p:spPr>
          <a:xfrm>
            <a:off x="812800" y="464304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 EBSCOhost 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系列資料庫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4294967295" hasCustomPrompt="1"/>
          </p:nvPr>
        </p:nvSpPr>
        <p:spPr>
          <a:xfrm>
            <a:off x="640715" y="389572"/>
            <a:ext cx="9509125" cy="77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EBSCO 的 AI 功能：用法與限制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2｜EBSCOhost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3611880" cy="3017520"/>
          </a:xfrm>
          <a:prstGeom prst="roundRect">
            <a:avLst>
              <a:gd name="adj" fmla="val 2424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31520" y="155448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3152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1325880" y="1536192"/>
            <a:ext cx="26974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 Insights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31520" y="2148840"/>
            <a:ext cx="324612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針對全文文章產生2–5個重點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採RAG，以全文為依據並經館員審核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用來判斷相關性，不取代閱讀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297680" y="1371600"/>
            <a:ext cx="3611880" cy="3017520"/>
          </a:xfrm>
          <a:prstGeom prst="roundRect">
            <a:avLst>
              <a:gd name="adj" fmla="val 2424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480560" y="155448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48056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5074920" y="1536192"/>
            <a:ext cx="26974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AI-Assisted Search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4480560" y="2148840"/>
            <a:ext cx="324612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原 Natural Language 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日常語句轉為布林式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點「Show refined query」檢查AI的改寫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8046720" y="1371600"/>
            <a:ext cx="3566160" cy="3017520"/>
          </a:xfrm>
          <a:prstGeom prst="roundRect">
            <a:avLst>
              <a:gd name="adj" fmla="val 2424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8229600" y="155448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822960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8823960" y="1536192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2026年7月新功能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8229600" y="2148840"/>
            <a:ext cx="320040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 Conversational 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Ask This Document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分階段上線，先從 Business Source Ultimate 開始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548640" y="4663440"/>
            <a:ext cx="11064240" cy="1188720"/>
          </a:xfrm>
          <a:prstGeom prst="roundRect">
            <a:avLst>
              <a:gd name="adj" fmla="val 4615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685800" y="4663440"/>
            <a:ext cx="1078992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Microsoft JhengHei"/>
                <a:ea typeface="Microsoft JhengHei"/>
                <a:cs typeface="Microsoft JhengHei"/>
              </a:defRPr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示範　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切換 AI-assisted search，輸入「How do social workers in child protection cope with secondary trauma?」→ Show refined query → 與手寫檢索式比較筆數與精準度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第二站・星球巡航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chemeClr val="accent4">
                    <a:lumMod val="75000"/>
                  </a:schemeClr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of Science (WOS)+Research Assistant (AI)Science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引文索引：從「誰引用了誰」找到研究脈絡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收錄內容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核心合輯含 SSCI 等引文索引，收錄各領域重要期刊並記錄引用關係。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08984" y="24903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7507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適合用來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31571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找高被引的經典文獻，往前追參考文獻、往後追被引用，看研究如何發展。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98916" y="24903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3E3C3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7507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檢索提示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259266" y="31571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Topic 欄位檢索，再以 Web of Science Categories 篩選 Social Work。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117A8A95-AEF6-4CBE-B58E-D9AABF7B803B}"/>
              </a:ext>
            </a:extLst>
          </p:cNvPr>
          <p:cNvSpPr/>
          <p:nvPr/>
        </p:nvSpPr>
        <p:spPr>
          <a:xfrm>
            <a:off x="812800" y="464304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›</a:t>
            </a:r>
            <a:r>
              <a:rPr lang="zh-TW" alt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Web of Science</a:t>
            </a:r>
            <a:endParaRPr lang="en-US" sz="1400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館際合作：NDDS 全國文獻傳遞服務系統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7｜NDDS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31520" y="155448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152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1325880" y="1536192"/>
            <a:ext cx="24688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確認本館沒有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31520" y="2148840"/>
            <a:ext cx="30175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先查館藏查詢系統或ERMG</a:t>
            </a:r>
          </a:p>
        </p:txBody>
      </p:sp>
      <p:sp>
        <p:nvSpPr>
          <p:cNvPr id="11" name="Text 8"/>
          <p:cNvSpPr txBox="1"/>
          <p:nvPr/>
        </p:nvSpPr>
        <p:spPr>
          <a:xfrm>
            <a:off x="3931920" y="19202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→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297680" y="137160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480560" y="155448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48056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074920" y="1536192"/>
            <a:ext cx="24688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申請NDDS帳號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480560" y="2148840"/>
            <a:ext cx="30175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經圖書館審核通過後E-mail通知</a:t>
            </a:r>
          </a:p>
        </p:txBody>
      </p:sp>
      <p:sp>
        <p:nvSpPr>
          <p:cNvPr id="17" name="Text 14"/>
          <p:cNvSpPr txBox="1"/>
          <p:nvPr/>
        </p:nvSpPr>
        <p:spPr>
          <a:xfrm>
            <a:off x="7680960" y="19202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→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046720" y="137160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29600" y="155448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22960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8823960" y="1536192"/>
            <a:ext cx="24688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線上申請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8229600" y="2148840"/>
            <a:ext cx="301752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他館圖書借閱或期刊複印</a:t>
            </a:r>
          </a:p>
        </p:txBody>
      </p:sp>
      <p:sp>
        <p:nvSpPr>
          <p:cNvPr id="23" name="Text 20"/>
          <p:cNvSpPr txBox="1"/>
          <p:nvPr/>
        </p:nvSpPr>
        <p:spPr>
          <a:xfrm>
            <a:off x="548640" y="3429000"/>
            <a:ext cx="1106424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網址：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ndds.stpi.narl.org.tw（國研院科技政策研究與資訊中心）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找他館館藏：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全國圖書書目資訊網（NBINet）、METACAT、REAL館藏整合查詢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費用與時間：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依被申請館規定；國外文獻較貴、較久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其他管道：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優久大學聯盟、中台灣大學系統、中部大學院校圖書館聯盟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文獻管理 REFERENCE MANAGEMENT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從搜尋到寫作的完整工作流程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6304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46304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85800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 / AI 搜尋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85800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以資料庫＋AI工具雙軌並行，擴大文獻涵蓋率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3017520" y="2423160"/>
            <a:ext cx="164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182112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096512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096512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3319272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匯入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EndNote 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319272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一鍵儲存書目資料、PDF 全文與筆記，自動建立引用格式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5650992" y="2423160"/>
            <a:ext cx="164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815584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729984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729984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952744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輔助閱讀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952744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請 AI 摘要重點，回頭在原文標記與驗證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284464" y="2423160"/>
            <a:ext cx="164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449056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363456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9363456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8586216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撰寫與引用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8586216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透過EndNote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 外掛於 Word 中自動插入引用與參考書目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821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Turnitin 論文原創性比對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8｜Turnitin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3291840" cy="4526280"/>
          </a:xfrm>
          <a:prstGeom prst="roundRect">
            <a:avLst>
              <a:gd name="adj" fmla="val 2222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828800"/>
            <a:ext cx="32918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≤25%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31520" y="3017520"/>
            <a:ext cx="29260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B9D3D8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相似度原則上限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B9D3D8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（以最新公告為準）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4206240" y="1371600"/>
            <a:ext cx="7406640" cy="4572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規定：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109學年度起，申請學位考試須附指導教授簽名的原創性比對報告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設定：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「排除引述」與「排除相符處」須關閉；「排除參考書目」由系所自訂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帳號：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以Google表單線上申請，學生帳號期限一學年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判讀：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相似度高不一定是抄襲，相似度低也不代表沒問題，要逐段看來源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提醒：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自建作業請選「無儲存庫」，以免正式比對時與舊稿重複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021622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Turnitin 的 AI 寫作偵測：現況與限制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8｜Turnitin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5486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支援語言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1325880" cy="502920"/>
          </a:xfrm>
          <a:prstGeom prst="roundRect">
            <a:avLst>
              <a:gd name="adj" fmla="val 4909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18288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英文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011680" y="1828800"/>
            <a:ext cx="1325880" cy="502920"/>
          </a:xfrm>
          <a:prstGeom prst="roundRect">
            <a:avLst>
              <a:gd name="adj" fmla="val 4909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011680" y="18288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西班牙文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474720" y="1828800"/>
            <a:ext cx="1325880" cy="502920"/>
          </a:xfrm>
          <a:prstGeom prst="roundRect">
            <a:avLst>
              <a:gd name="adj" fmla="val 4909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474720" y="18288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日文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937760" y="1828800"/>
            <a:ext cx="1325880" cy="502920"/>
          </a:xfrm>
          <a:prstGeom prst="roundRect">
            <a:avLst>
              <a:gd name="adj" fmla="val 49091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0" y="18288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阿拉伯文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400800" y="1828800"/>
            <a:ext cx="5212080" cy="502920"/>
          </a:xfrm>
          <a:prstGeom prst="roundRect">
            <a:avLst>
              <a:gd name="adj" fmla="val 49091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0" y="18288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中文不支援：中文論文不會產生AI報告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8640" y="26060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&lt;1%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548640" y="347472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AI比例&gt;20%文件的文件層級誤判率（廠商自評）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4297680" y="26060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*%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4297680" y="347472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AI比例1–19%只顯示星號，不給分數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8046720" y="26060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約4%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8046720" y="3474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句子層級誤判率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548640" y="4434840"/>
            <a:ext cx="694944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門檻：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至少300字長篇散文；條列、表格、書目不適用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2025年8月起可偵測AI人性化改寫工具，但僅限英文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7772400" y="4434840"/>
            <a:ext cx="3840480" cy="1463040"/>
          </a:xfrm>
          <a:prstGeom prst="roundRect">
            <a:avLst>
              <a:gd name="adj" fmla="val 5000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955280" y="4434840"/>
            <a:ext cx="34747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AI分數只是線索不是證據；保留草稿、筆記、AI對話紀錄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160706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E370D8A-D778-4773-8DA1-8F7374B584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6" t="11865" r="10826" b="21223"/>
          <a:stretch/>
        </p:blipFill>
        <p:spPr>
          <a:xfrm>
            <a:off x="83889" y="0"/>
            <a:ext cx="11800055" cy="519278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3749727-E2C5-4F4C-BE16-E4EE66AC7531}"/>
              </a:ext>
            </a:extLst>
          </p:cNvPr>
          <p:cNvSpPr/>
          <p:nvPr/>
        </p:nvSpPr>
        <p:spPr>
          <a:xfrm>
            <a:off x="9303390" y="306198"/>
            <a:ext cx="838900" cy="4571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9A80BE-8F9F-401B-8626-D1A2BDAA6753}"/>
              </a:ext>
            </a:extLst>
          </p:cNvPr>
          <p:cNvSpPr/>
          <p:nvPr/>
        </p:nvSpPr>
        <p:spPr>
          <a:xfrm>
            <a:off x="1375792" y="4035104"/>
            <a:ext cx="2055305" cy="2768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C9E3126-8C5B-48DA-8A8E-6B9F713E69A7}"/>
              </a:ext>
            </a:extLst>
          </p:cNvPr>
          <p:cNvSpPr txBox="1"/>
          <p:nvPr/>
        </p:nvSpPr>
        <p:spPr>
          <a:xfrm>
            <a:off x="1744910" y="5587068"/>
            <a:ext cx="3733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歡迎報名 </a:t>
            </a:r>
            <a:r>
              <a:rPr lang="zh-TW" altLang="en-US" b="1" i="0" dirty="0">
                <a:solidFill>
                  <a:srgbClr val="4E5F7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hlinkClick r:id="rId3"/>
              </a:rPr>
              <a:t>資訊素養教育課程</a:t>
            </a:r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5571800-008E-4D2D-9451-9FCA6E6C42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32" t="17249" r="10138" b="32721"/>
          <a:stretch/>
        </p:blipFill>
        <p:spPr>
          <a:xfrm>
            <a:off x="4935523" y="3426903"/>
            <a:ext cx="7172588" cy="343109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19AB276-AA26-45C0-81BF-F207C1AF3656}"/>
              </a:ext>
            </a:extLst>
          </p:cNvPr>
          <p:cNvSpPr/>
          <p:nvPr/>
        </p:nvSpPr>
        <p:spPr>
          <a:xfrm>
            <a:off x="5622020" y="4908957"/>
            <a:ext cx="5636006" cy="8207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630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113260"/>
            <a:ext cx="108833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9B949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03</a:t>
            </a:r>
            <a:endParaRPr lang="en-US" sz="10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3535660"/>
            <a:ext cx="10883392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智慧星圖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4389041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工具：好用的導航，但會畫錯路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第三站・智慧星圖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AI 工具地圖：三種不同的導航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3373934" cy="2451100"/>
          </a:xfrm>
          <a:prstGeom prst="roundRect">
            <a:avLst>
              <a:gd name="adj" fmla="val 5959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資料庫內建 AI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2938831" cy="154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EBSCOhost 的自然語言檢索與 AI Insights 摘要；Web of Science Research Assistant（依本校開放狀況）。回答以資料庫收錄文獻為基礎。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08984" y="1880791"/>
            <a:ext cx="3374033" cy="2451100"/>
          </a:xfrm>
          <a:prstGeom prst="roundRect">
            <a:avLst>
              <a:gd name="adj" fmla="val 5959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4669334" y="2141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學術文獻探索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547541"/>
            <a:ext cx="2938933" cy="154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Semantic Scholar、Consensus、Elicit、ResearchRabbit、Connected Papers 等，協助找相關文獻與看引用網絡。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98916" y="1880791"/>
            <a:ext cx="3373934" cy="2451100"/>
          </a:xfrm>
          <a:prstGeom prst="roundRect">
            <a:avLst>
              <a:gd name="adj" fmla="val 5959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9266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通用生成式 AI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5475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ChatGPT、Claude、Gemini、Copilot 等，適合發想與語言協助，但不是文獻資料庫。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838200" y="4643041"/>
            <a:ext cx="0" cy="406400"/>
          </a:xfrm>
          <a:prstGeom prst="line">
            <a:avLst/>
          </a:prstGeom>
          <a:noFill/>
          <a:ln w="50800">
            <a:solidFill>
              <a:srgbClr val="E9B949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66800" y="4693841"/>
            <a:ext cx="1062177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141B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越靠左，回答越有文獻根據；越靠右，越需要你自己查證。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第三站・智慧星圖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AI 的使用分寸：適合與不適合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5181600" cy="2709863"/>
          </a:xfrm>
          <a:prstGeom prst="roundRect">
            <a:avLst>
              <a:gd name="adj" fmla="val 5390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4800727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2E6B5E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適合：當助手</a:t>
            </a:r>
            <a:endParaRPr lang="en-US" sz="2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603401"/>
            <a:ext cx="4800727" cy="1752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・發想關鍵字與英文同義詞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・把研究問題轉成檢索式草稿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・快速理解陌生的理論或名詞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・輔助閱讀英文摘要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・語句潤飾（依規範揭露）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10300" y="1874441"/>
            <a:ext cx="5168900" cy="2722563"/>
          </a:xfrm>
          <a:prstGeom prst="roundRect">
            <a:avLst>
              <a:gd name="adj" fmla="val 5598"/>
            </a:avLst>
          </a:prstGeom>
          <a:solidFill>
            <a:srgbClr val="141B33"/>
          </a:solidFill>
          <a:ln/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6464300" y="2128441"/>
            <a:ext cx="4800727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E9B949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不適合：當代筆</a:t>
            </a:r>
            <a:endParaRPr lang="en-US" sz="2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64300" y="2590701"/>
            <a:ext cx="4800727" cy="1752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・直接生成參考文獻清單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・代寫文獻探討或論文段落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・引用自己沒讀過的文獻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・上傳個案、受訪者等可識別資料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720"/>
              </a:lnSpc>
              <a:buNone/>
            </a:pPr>
            <a:r>
              <a:rPr lang="en-US" sz="16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・把 AI 的說法當作事實引用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第三站・智慧星圖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查證三步驟：小心 AI 虛構的文獻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1874441"/>
            <a:ext cx="1088339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生成式 AI 可能產生看似真實、其實不存在的文獻（俗稱「幻覺引文」）。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9150" y="2490391"/>
            <a:ext cx="3373934" cy="2247900"/>
          </a:xfrm>
          <a:prstGeom prst="roundRect">
            <a:avLst>
              <a:gd name="adj" fmla="val 6497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7507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1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79500" y="34619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查得到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79500" y="38683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每筆 AI 提供的文獻，都回到資料庫、DOI 或館藏確認真的存在。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08984" y="2490391"/>
            <a:ext cx="3374033" cy="2247900"/>
          </a:xfrm>
          <a:prstGeom prst="roundRect">
            <a:avLst>
              <a:gd name="adj" fmla="val 6497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669334" y="2750741"/>
            <a:ext cx="2938933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2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669334" y="34619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讀原文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669334" y="3868341"/>
            <a:ext cx="2938933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確認作者、年代與論點和 AI 說的一致，引用你讀過的原文。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998916" y="2490391"/>
            <a:ext cx="3373934" cy="2247900"/>
          </a:xfrm>
          <a:prstGeom prst="roundRect">
            <a:avLst>
              <a:gd name="adj" fmla="val 6497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259266" y="27507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0522D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3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259266" y="34619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留紀錄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259266" y="38683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記下使用的工具、日期與用途，必要時依規範揭露。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DADBC2F-5B68-4732-BA22-625A334BBA13}"/>
              </a:ext>
            </a:extLst>
          </p:cNvPr>
          <p:cNvSpPr txBox="1"/>
          <p:nvPr/>
        </p:nvSpPr>
        <p:spPr>
          <a:xfrm>
            <a:off x="1200150" y="4882755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加速發想，資料庫確保嚴謹，圖書館提供支援——三者相輔相成，缺一不可。</a:t>
            </a:r>
            <a:endParaRPr lang="en-US" sz="15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搜尋行為正在改變：讀摘要就停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單元三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2344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25億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21031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Google AI Overviews 每月活躍使用者（2026年5月，企業公布）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4297680" y="12344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8% vs 15%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4297680" y="21031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有／無AI摘要時點擊傳統連結的比例（Pew, 2025）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8046720" y="12344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8046720" y="21031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點擊AI摘要內引用來源的比例（Pew, 2025）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548640" y="32918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26% vs 16%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548640" y="41605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看到／沒看到AI摘要後就結束瀏覽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297680" y="3429000"/>
            <a:ext cx="7315200" cy="2377440"/>
          </a:xfrm>
          <a:prstGeom prst="roundRect">
            <a:avLst>
              <a:gd name="adj" fmla="val 3077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572000" y="3566160"/>
            <a:ext cx="67665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9D3D8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意涵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572000" y="4023360"/>
            <a:ext cx="676656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人們越來越常「讀摘要就停」——研究者更要刻意點進原始來源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幻覺與假引用：AI搜尋的引用問題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單元三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280160"/>
            <a:ext cx="110642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Tow Center〈AI Search Has a Citation Problem〉（2025年3月）：8個AI搜尋工具、1,600次查詢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16459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60%+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48640" y="25146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整體答錯來源比例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3383280" y="16459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37%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3383280" y="25146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Perplexity 錯誤率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6217920" y="16459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67%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6217920" y="25146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ChatGPT Search 錯誤率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9052560" y="164592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94%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9052560" y="251460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Grok 3 錯誤率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48640" y="3429000"/>
            <a:ext cx="11064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常見錯誤：捏造DOI與網址、張冠李戴作者、引用轉載版而非原文、語氣過度自信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48640" y="402336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31520" y="4187952"/>
            <a:ext cx="51206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臺灣案例｜2026年3月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731520" y="4709160"/>
            <a:ext cx="50749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政大國發所一篇博士論文書目出現AI生成的錯漏（含不存在的論文），論文先行下網並進入學術倫理調查</a:t>
            </a:r>
          </a:p>
        </p:txBody>
      </p:sp>
      <p:sp>
        <p:nvSpPr>
          <p:cNvPr id="19" name="Shape 16"/>
          <p:cNvSpPr/>
          <p:nvPr/>
        </p:nvSpPr>
        <p:spPr>
          <a:xfrm>
            <a:off x="6172200" y="402336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355080" y="4187952"/>
            <a:ext cx="51206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臺灣案例｜2025年6月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6355080" y="4709160"/>
            <a:ext cx="50749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屏東大學、南華大學碩士論文被檢舉引用AI虛構文獻，兩校皆要求重寫論文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查證SOP：AI給的每一筆文獻都要過四關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單元三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2606040" cy="4023360"/>
          </a:xfrm>
          <a:prstGeom prst="roundRect">
            <a:avLst>
              <a:gd name="adj" fmla="val 2807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554480"/>
            <a:ext cx="2240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第1關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731520" y="2011680"/>
            <a:ext cx="224028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存在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731520" y="2971800"/>
            <a:ext cx="224028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在 Google Scholar／華藝／NDLTD／Crossref 用題名查得到嗎？</a:t>
            </a:r>
          </a:p>
        </p:txBody>
      </p:sp>
      <p:sp>
        <p:nvSpPr>
          <p:cNvPr id="10" name="Shape 7"/>
          <p:cNvSpPr/>
          <p:nvPr/>
        </p:nvSpPr>
        <p:spPr>
          <a:xfrm>
            <a:off x="3364992" y="1371600"/>
            <a:ext cx="2606040" cy="4023360"/>
          </a:xfrm>
          <a:prstGeom prst="roundRect">
            <a:avLst>
              <a:gd name="adj" fmla="val 2807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547872" y="1554480"/>
            <a:ext cx="2240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第2關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3547872" y="2011680"/>
            <a:ext cx="224028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一致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3547872" y="2971800"/>
            <a:ext cx="224028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作者、年份、刊名、卷期、頁碼、DOI 是否完全吻合？</a:t>
            </a:r>
          </a:p>
        </p:txBody>
      </p:sp>
      <p:sp>
        <p:nvSpPr>
          <p:cNvPr id="14" name="Shape 11"/>
          <p:cNvSpPr/>
          <p:nvPr/>
        </p:nvSpPr>
        <p:spPr>
          <a:xfrm>
            <a:off x="6181344" y="1371600"/>
            <a:ext cx="2606040" cy="4023360"/>
          </a:xfrm>
          <a:prstGeom prst="roundRect">
            <a:avLst>
              <a:gd name="adj" fmla="val 2807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364224" y="1554480"/>
            <a:ext cx="2240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第3關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6364224" y="2011680"/>
            <a:ext cx="224028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內容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364224" y="2971800"/>
            <a:ext cx="224028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原文真的說了AI宣稱的內容嗎？至少讀到方法與結果</a:t>
            </a:r>
          </a:p>
        </p:txBody>
      </p:sp>
      <p:sp>
        <p:nvSpPr>
          <p:cNvPr id="18" name="Shape 15"/>
          <p:cNvSpPr/>
          <p:nvPr/>
        </p:nvSpPr>
        <p:spPr>
          <a:xfrm>
            <a:off x="8997696" y="1371600"/>
            <a:ext cx="2606040" cy="4023360"/>
          </a:xfrm>
          <a:prstGeom prst="roundRect">
            <a:avLst>
              <a:gd name="adj" fmla="val 2807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9180576" y="1554480"/>
            <a:ext cx="2240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第4關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9180576" y="2011680"/>
            <a:ext cx="224028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品質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9180576" y="2971800"/>
            <a:ext cx="224028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同儕審查？掠奪性期刊？樣本與情境是否適用臺灣？</a:t>
            </a:r>
          </a:p>
        </p:txBody>
      </p:sp>
      <p:sp>
        <p:nvSpPr>
          <p:cNvPr id="22" name="Text 19"/>
          <p:cNvSpPr txBox="1"/>
          <p:nvPr/>
        </p:nvSpPr>
        <p:spPr>
          <a:xfrm>
            <a:off x="548640" y="5577840"/>
            <a:ext cx="11064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任何一關沒過 → 不引用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AI工具地圖（一）：發想與找起點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單元三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graphicFrame>
        <p:nvGraphicFramePr>
          <p:cNvPr id="33" name="Table 0"/>
          <p:cNvGraphicFramePr>
            <a:graphicFrameLocks noGrp="1"/>
          </p:cNvGraphicFramePr>
          <p:nvPr/>
        </p:nvGraphicFramePr>
        <p:xfrm>
          <a:off x="548640" y="1371600"/>
          <a:ext cx="11064240" cy="493776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階段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工具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用途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限制提醒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發想、擬關鍵字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ChatGPT、Claude、Gemini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拆概念、列英文同義詞、解釋理論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會編造文獻；不可輸入個資與未公開資料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快速找答案起點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Perplexity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網路搜尋＋附來源的整合回答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來源多為網頁，學術性不一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實證問題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Consensus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從學術論文整理研究發現，附期刊與引用資訊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偏英文、偏量化研究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系統化篩選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Elicit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依問題找論文、抽取樣本／方法／結果成表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免費額度有限、抽取需人工核對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引用脈絡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Scite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看文章被「支持／反駁／提及」的引用語境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涵蓋率依出版商授權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AI工具地圖（二）：追蹤、閱讀與資料庫內建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單元三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graphicFrame>
        <p:nvGraphicFramePr>
          <p:cNvPr id="34" name="Table 0"/>
          <p:cNvGraphicFramePr>
            <a:graphicFrameLocks noGrp="1"/>
          </p:cNvGraphicFramePr>
          <p:nvPr/>
        </p:nvGraphicFramePr>
        <p:xfrm>
          <a:off x="548640" y="1371600"/>
          <a:ext cx="11064240" cy="45720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階段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工具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用途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限制提醒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免費學術搜尋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Semantic Scholar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逾2億篇論文、TLDR摘要、引用追蹤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中文文獻少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文獻圖譜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ResearchRabbit、Connected Papers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由種子文章視覺化相關與引用網絡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以英文文獻關聯為主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讀自己的文獻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NotebookLM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依你上傳的文件回答並標出處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上傳受授權全文可能違反資料庫條款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資料庫內建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EBSCO AI、WoS Research Assistant、華藝AI助理托特、Scopus AI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在授權內容內做摘要與檢索轉換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A30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只涵蓋該平台內容</a:t>
                      </a:r>
                      <a:endParaRPr lang="en-US" sz="1400" dirty="0">
                        <a:latin typeface="Microsoft JhengHei"/>
                        <a:ea typeface="Microsoft JhengHei"/>
                        <a:cs typeface="Microsoft JhengHei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AI 在文獻探討的建議工作流程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單元三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1691640" cy="265176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150876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1　AI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85800" y="2057400"/>
            <a:ext cx="14630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拆題、擬同義詞、解釋陌生理論</a:t>
            </a:r>
          </a:p>
        </p:txBody>
      </p:sp>
      <p:sp>
        <p:nvSpPr>
          <p:cNvPr id="9" name="Shape 6"/>
          <p:cNvSpPr/>
          <p:nvPr/>
        </p:nvSpPr>
        <p:spPr>
          <a:xfrm>
            <a:off x="2423160" y="1371600"/>
            <a:ext cx="1691640" cy="2651760"/>
          </a:xfrm>
          <a:prstGeom prst="roundRect">
            <a:avLst>
              <a:gd name="adj" fmla="val 4324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560320" y="150876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2　人工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2560320" y="2057400"/>
            <a:ext cx="14630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回到資料庫以自己的檢索式正式檢索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297680" y="1371600"/>
            <a:ext cx="1691640" cy="265176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434840" y="150876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3　AI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4434840" y="2057400"/>
            <a:ext cx="14630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初步判斷相關性（AI Insights、Consensus）</a:t>
            </a:r>
          </a:p>
        </p:txBody>
      </p:sp>
      <p:sp>
        <p:nvSpPr>
          <p:cNvPr id="15" name="Shape 12"/>
          <p:cNvSpPr/>
          <p:nvPr/>
        </p:nvSpPr>
        <p:spPr>
          <a:xfrm>
            <a:off x="6172200" y="1371600"/>
            <a:ext cx="1691640" cy="2651760"/>
          </a:xfrm>
          <a:prstGeom prst="roundRect">
            <a:avLst>
              <a:gd name="adj" fmla="val 4324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309360" y="150876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4　人工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309360" y="2057400"/>
            <a:ext cx="14630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精讀、做文獻矩陣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046720" y="1371600"/>
            <a:ext cx="1691640" cy="265176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183880" y="150876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5　AI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8183880" y="2057400"/>
            <a:ext cx="14630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潤飾語句（須揭露）</a:t>
            </a:r>
          </a:p>
        </p:txBody>
      </p:sp>
      <p:sp>
        <p:nvSpPr>
          <p:cNvPr id="21" name="Shape 18"/>
          <p:cNvSpPr/>
          <p:nvPr/>
        </p:nvSpPr>
        <p:spPr>
          <a:xfrm>
            <a:off x="9921240" y="1371600"/>
            <a:ext cx="1691640" cy="2651760"/>
          </a:xfrm>
          <a:prstGeom prst="roundRect">
            <a:avLst>
              <a:gd name="adj" fmla="val 4324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0058400" y="150876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6　人工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10058400" y="2057400"/>
            <a:ext cx="146304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查證每一筆引用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548640" y="4297680"/>
            <a:ext cx="3657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三不原則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548640" y="480060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731520" y="4800600"/>
            <a:ext cx="320040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✕　不讓AI生成參考文獻清單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297680" y="480060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480560" y="4800600"/>
            <a:ext cx="320040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✕　不把AI摘要當原文引用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8046720" y="480060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229600" y="4800600"/>
            <a:ext cx="320040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✕　不把受授權全文或受訪者資料上傳到外部AI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rPr>
              <a:t>練習二：AI與資料庫比一比</a:t>
            </a: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104120" y="475488"/>
            <a:ext cx="1554480" cy="411480"/>
          </a:xfrm>
          <a:prstGeom prst="roundRect">
            <a:avLst>
              <a:gd name="adj" fmla="val 48889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104120" y="475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練習二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3716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2F4F5"/>
          </a:solidFill>
          <a:ln w="9525">
            <a:solidFill>
              <a:srgbClr val="D5DBDE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1371600"/>
            <a:ext cx="10789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同一題目　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家庭暴力目睹兒童的社工介入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233172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31520" y="251460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1325880" y="2496312"/>
            <a:ext cx="45262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A｜通用AI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731520" y="3108960"/>
            <a:ext cx="50749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ChatGPT、Claude、Gemini 任選一個，請它列出相關文獻</a:t>
            </a:r>
          </a:p>
        </p:txBody>
      </p:sp>
      <p:sp>
        <p:nvSpPr>
          <p:cNvPr id="13" name="Shape 10"/>
          <p:cNvSpPr/>
          <p:nvPr/>
        </p:nvSpPr>
        <p:spPr>
          <a:xfrm>
            <a:off x="6172200" y="233172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355080" y="2514600"/>
            <a:ext cx="457200" cy="4572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3550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6949440" y="2496312"/>
            <a:ext cx="45262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4C5C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B｜資料庫內建AI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355080" y="3108960"/>
            <a:ext cx="507492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EBSCO AI-Assisted Search 或 WoS Research Assistant</a:t>
            </a:r>
          </a:p>
        </p:txBody>
      </p:sp>
      <p:sp>
        <p:nvSpPr>
          <p:cNvPr id="18" name="Text 15"/>
          <p:cNvSpPr txBox="1"/>
          <p:nvPr/>
        </p:nvSpPr>
        <p:spPr>
          <a:xfrm>
            <a:off x="548640" y="4480560"/>
            <a:ext cx="3657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641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記錄三件事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48640" y="493776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31520" y="4937760"/>
            <a:ext cx="32004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各給了幾筆文獻？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297680" y="493776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480560" y="4937760"/>
            <a:ext cx="32004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用四關SOP查證，幾筆為真？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8046720" y="4937760"/>
            <a:ext cx="3520440" cy="914400"/>
          </a:xfrm>
          <a:prstGeom prst="roundRect">
            <a:avLst>
              <a:gd name="adj" fmla="val 8000"/>
            </a:avLst>
          </a:prstGeom>
          <a:solidFill>
            <a:srgbClr val="FCE6D9"/>
          </a:solidFill>
          <a:ln w="12700">
            <a:solidFill>
              <a:srgbClr val="FCE6D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229600" y="4937760"/>
            <a:ext cx="32004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A3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哪個工具的檢索式較好？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3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A57F87-6FAC-4861-8946-B3E83AAA4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404702"/>
            <a:ext cx="10566400" cy="467320"/>
          </a:xfrm>
        </p:spPr>
        <p:txBody>
          <a:bodyPr/>
          <a:lstStyle/>
          <a:p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學術應用參考指引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42F02FF-2AD9-465B-96C3-EF2990600E07}"/>
              </a:ext>
            </a:extLst>
          </p:cNvPr>
          <p:cNvSpPr txBox="1"/>
          <p:nvPr/>
        </p:nvSpPr>
        <p:spPr>
          <a:xfrm>
            <a:off x="3028426" y="1050066"/>
            <a:ext cx="7793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蓋</a:t>
            </a:r>
            <a:r>
              <a:rPr kumimoji="1" lang="zh-TW" altLang="en-US" dirty="0">
                <a:solidFill>
                  <a:prstClr val="blac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夏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圖書館首頁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學習研究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支援教學與研究 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生成式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AI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學術應用參考指引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  <a:hlinkClick r:id="rId2"/>
              </a:rPr>
              <a:t>https://library.pu.edu.tw/p/426-1054-157.php?Lang=zh-tw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EF8417F-BDA1-4DC4-AE8A-8146B51D83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5" t="11852" r="8762" b="7156"/>
          <a:stretch/>
        </p:blipFill>
        <p:spPr>
          <a:xfrm>
            <a:off x="1184246" y="1782162"/>
            <a:ext cx="9823508" cy="55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99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文獻搜尋 LITERATURE DISCOVERY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用自然語言找文獻，而非只靠關鍵字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46704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346704" cy="109728"/>
          </a:xfrm>
          <a:prstGeom prst="rect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04672" y="228600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0467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04672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Elicit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804672" y="3474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輸入研究問題，自動彙整相關論文的研究方法、樣本與結論，適合做初步文獻掃描。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123944" y="1965960"/>
            <a:ext cx="3346704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23944" y="1965960"/>
            <a:ext cx="3346704" cy="109728"/>
          </a:xfrm>
          <a:prstGeom prst="rect">
            <a:avLst/>
          </a:prstGeom>
          <a:solidFill>
            <a:srgbClr val="1C729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79976" y="228600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37997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379976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Semantic Scholar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379976" y="3474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以引用網絡呈現論文影響力與延伸研究，可快速找到領域中的關鍵文獻。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99248" y="1965960"/>
            <a:ext cx="3346704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99248" y="1965960"/>
            <a:ext cx="3346704" cy="109728"/>
          </a:xfrm>
          <a:prstGeom prst="rect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955280" y="228600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95528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7955280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Connected Papers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7955280" y="3474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以視覺化圖譜呈現一篇論文的前置研究與後續引用，適合建立研究脈絡地圖。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548640" y="54406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小提醒：這類工具能加速「找到起點」，但仍須回到原始文獻確認內容正確性。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610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生成式 AI 助理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ChatGPT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、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Claude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、</a:t>
            </a: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Gemini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Notebook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可以怎麼用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0515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691640" y="2130552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文獻摘要與比較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691640" y="256032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上傳多篇 PDF，請 AI 摘要重點、比較研究方法或找出觀點分歧處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3410712"/>
            <a:ext cx="10515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2960" y="3730752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373075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691640" y="3575304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研究架構發想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691640" y="4005072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描述研究主題，請 AI 協助腦力激盪研究問題、變項或章節架構（僅供參考）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4855464"/>
            <a:ext cx="10515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5175504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517550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691640" y="5020056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文字潤飾與邏輯檢查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691640" y="5449824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檢查論述是否連貫、段落銜接是否清楚，但論點與詮釋仍須自己把關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5293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4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113260"/>
            <a:ext cx="10883392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9B949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04</a:t>
            </a:r>
            <a:endParaRPr lang="en-US" sz="10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3535660"/>
            <a:ext cx="10883392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守護之約</a:t>
            </a:r>
            <a:endParaRPr lang="en-US" sz="48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4389041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學術倫理與著作權：旅人的守則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第四站・守護之約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學術倫理：常見的抄襲型態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5194300" cy="1231900"/>
          </a:xfrm>
          <a:prstGeom prst="roundRect">
            <a:avLst>
              <a:gd name="adj" fmla="val 11856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直接抄錄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照抄他人文字卻未加引號與出處。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78550" y="1880791"/>
            <a:ext cx="5194300" cy="1231900"/>
          </a:xfrm>
          <a:prstGeom prst="roundRect">
            <a:avLst>
              <a:gd name="adj" fmla="val 11856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6438900" y="21411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改寫未註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38900" y="25475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換句話說，但沒有標明來源。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19150" y="3277791"/>
            <a:ext cx="5194300" cy="1231900"/>
          </a:xfrm>
          <a:prstGeom prst="roundRect">
            <a:avLst>
              <a:gd name="adj" fmla="val 11856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79500" y="35381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拼貼式寫作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79500" y="39445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東拼西湊多篇文字，看似原創。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178550" y="3277791"/>
            <a:ext cx="5194300" cy="1231900"/>
          </a:xfrm>
          <a:prstGeom prst="roundRect">
            <a:avLst>
              <a:gd name="adj" fmla="val 11856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438900" y="35381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自我抄襲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38900" y="3944541"/>
            <a:ext cx="481380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重複使用自己已發表內容而未說明。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2800" y="4820841"/>
            <a:ext cx="113792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研究生應依本校規定完成學術研究倫理教育課程（臺灣學術倫理教育資源中心 ethics.moe.edu.tw）；所需時數請依系所規定確認。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第四站・守護之約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正確引用：APA 第 7 版基本格式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5168900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478764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中文期刊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478764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作者（年）。篇名。</a:t>
            </a:r>
            <a:r>
              <a:rPr lang="en-US" sz="1500" i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期刊名，卷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（期），起訖頁。https://doi.org/xxxx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03950" y="1880791"/>
            <a:ext cx="5168900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6464300" y="2141141"/>
            <a:ext cx="478764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英文期刊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64300" y="2547541"/>
            <a:ext cx="4787646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Author, A. A., &amp; Author, B. B. (Year). Title of article. </a:t>
            </a:r>
            <a:r>
              <a:rPr lang="en-US" sz="1500" i="1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Journal Name, vol</a:t>
            </a: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(issue), pages. https://doi.org/xxxx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19150" y="4039791"/>
            <a:ext cx="5168900" cy="1536700"/>
          </a:xfrm>
          <a:prstGeom prst="roundRect">
            <a:avLst>
              <a:gd name="adj" fmla="val 9504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79500" y="4300141"/>
            <a:ext cx="478764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文中引用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79500" y="4706541"/>
            <a:ext cx="478764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敘述式：王小明（2024）指出……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括號式：（王小明，2024）／(Wang, 2024)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203950" y="4039791"/>
            <a:ext cx="5168900" cy="1536700"/>
          </a:xfrm>
          <a:prstGeom prst="roundRect">
            <a:avLst>
              <a:gd name="adj" fmla="val 9504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464300" y="4300141"/>
            <a:ext cx="478764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小提醒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64300" y="4706541"/>
            <a:ext cx="478764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直接引文要加引號並標頁碼；文中引用與參考文獻要一一對應。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第四站・守護之約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AI 使用的倫理：誠實揭露、自負其責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先看規範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依本校、系所、指導教授與投稿期刊的 AI 使用規定，規定不同時以最嚴格者為準。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08984" y="18807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4669334" y="2141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說清楚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547541"/>
            <a:ext cx="2938933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揭露工具名稱、版本、使用日期與用途；AI 不能列為作者。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98916" y="18807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9266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自己負責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5475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產出的內容由作者查證並負完全責任，錯誤無法推給工具。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12800" y="4033441"/>
            <a:ext cx="10566400" cy="873720"/>
          </a:xfrm>
          <a:prstGeom prst="roundRect">
            <a:avLst>
              <a:gd name="adj" fmla="val 11628"/>
            </a:avLst>
          </a:prstGeom>
          <a:solidFill>
            <a:srgbClr val="141B33"/>
          </a:solidFill>
          <a:ln/>
        </p:spPr>
        <p:txBody>
          <a:bodyPr wrap="square" lIns="173442" tIns="122642" rIns="0" bIns="97242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揭露範例：本研究撰寫過程中使用 [工具名稱、版本]（[使用日期]）協助英文摘要之語句潤飾，所有內容皆經作者查證並由作者負責。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第四站・守護之約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著作權：合理使用與資料庫授權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合理引用（第 52 條）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為研究、評論等正當目的，在合理範圍內可引用已公開發表之著作，並應明示出處（第 64 條）。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08984" y="18807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4669334" y="2141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判斷基準（第 65 條）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5475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利用的目的與性質、著作的性質、利用的質量與比例、對著作市場價值的影響。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98916" y="18807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9266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資料庫授權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547541"/>
            <a:ext cx="2938831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僅限本校師生學術使用；不可大量批次下載、不可分享帳號，或將全文轉傳給校外人士。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12800" y="4033441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畢業時的學位論文，可授權國家圖書館與本校機構典藏（靜宜學術典藏 Puir）公開，讓研究被更多人看見。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74400" y="736600"/>
            <a:ext cx="304800" cy="30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A0522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第四站・守護之約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Turnitin 原創性比對：寫作的自我檢核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19150" y="18807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79500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什麼時候用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500" y="25475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口試前、投稿前，或指導教授要求時，先自我檢核。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08984" y="1880791"/>
            <a:ext cx="3374033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9" name="Text 6"/>
          <p:cNvSpPr/>
          <p:nvPr/>
        </p:nvSpPr>
        <p:spPr>
          <a:xfrm>
            <a:off x="4669334" y="2141141"/>
            <a:ext cx="2938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怎麼看報告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69334" y="2547541"/>
            <a:ext cx="29389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相似度百分比不等於抄襲判定，要逐一檢視比對來源與引用是否正確標示。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98916" y="1880791"/>
            <a:ext cx="3373934" cy="1841500"/>
          </a:xfrm>
          <a:prstGeom prst="roundRect">
            <a:avLst>
              <a:gd name="adj" fmla="val 7931"/>
            </a:avLst>
          </a:prstGeom>
          <a:solidFill>
            <a:srgbClr val="FFFBF2"/>
          </a:solidFill>
          <a:ln w="12700">
            <a:solidFill>
              <a:srgbClr val="E4D9C0"/>
            </a:solidFill>
            <a:prstDash val="solid"/>
          </a:ln>
        </p:spPr>
        <p:txBody>
          <a:bodyPr/>
          <a:lstStyle/>
          <a:p>
            <a:endParaRPr lang="zh-TW" altLang="en-US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9266" y="2141141"/>
            <a:ext cx="293883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41B3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設定技巧</a:t>
            </a:r>
            <a:endParaRPr lang="en-US" sz="2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59266" y="2547541"/>
            <a:ext cx="2938831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3E456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可依需要排除參考文獻與引文，聚焦在正文的相似片段。</a:t>
            </a:r>
            <a:endParaRPr lang="en-US" sz="15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12800" y="4033441"/>
            <a:ext cx="4639965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申請方式與帳號</a:t>
            </a:r>
            <a:r>
              <a:rPr lang="en-US" sz="14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：[申請說明網址 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https://t.ly/pyy8d</a:t>
            </a:r>
            <a:r>
              <a:rPr lang="en-US" sz="14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 </a:t>
            </a:r>
            <a:r>
              <a:rPr lang="en-US" sz="14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]</a:t>
            </a:r>
            <a:endParaRPr lang="en-US" sz="14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47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靜宜大學蓋夏圖書館｜社工碩一 圖書館資源研習　·　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A8B827B7-21EA-4AFA-9190-F0F4BCC6AE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52" t="11853" r="10600" b="18409"/>
          <a:stretch/>
        </p:blipFill>
        <p:spPr>
          <a:xfrm>
            <a:off x="5346204" y="3813172"/>
            <a:ext cx="6845796" cy="3305263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B423A895-3EAA-4D74-BBF1-486308BD54A1}"/>
              </a:ext>
            </a:extLst>
          </p:cNvPr>
          <p:cNvSpPr/>
          <p:nvPr/>
        </p:nvSpPr>
        <p:spPr>
          <a:xfrm>
            <a:off x="10016455" y="5940423"/>
            <a:ext cx="964734" cy="11780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4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200" dirty="0">
                <a:solidFill>
                  <a:srgbClr val="E9B949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回航</a:t>
            </a:r>
            <a:endParaRPr lang="en-US" sz="1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旅人筆記：帶走這五件事</a:t>
            </a:r>
            <a:endParaRPr lang="en-US" sz="32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5" name="Image 1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1881981"/>
            <a:ext cx="304800" cy="304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0000" y="1874441"/>
            <a:ext cx="466344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用概念表拆解題目，列出中英文同義詞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7" name="Image 2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2379762"/>
            <a:ext cx="304800" cy="3048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70000" y="2372221"/>
            <a:ext cx="493776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先從博碩士論文與中文期刊掌握國內脈絡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9" name="Image 3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2877542"/>
            <a:ext cx="304800" cy="3048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270000" y="2870002"/>
            <a:ext cx="5788223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EBSCOhost 與 Web of Science 延伸國際文獻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11" name="Image 4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3375323"/>
            <a:ext cx="304800" cy="30480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270000" y="3367782"/>
            <a:ext cx="469773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當助手不當代筆，每筆文獻都要查證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13" name="Image 5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3873103"/>
            <a:ext cx="304800" cy="30480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270000" y="3865563"/>
            <a:ext cx="503360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7F1E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正確引用、遵守授權，必要時揭露 AI 使用</a:t>
            </a:r>
            <a:endParaRPr lang="en-US" sz="1800" dirty="0">
              <a:latin typeface="Microsoft JhengHei"/>
              <a:ea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聯絡窗口 CONTACT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有問題，隨時找圖書館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0332720" cy="356616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554480" y="226771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圖書館官網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663440" y="226771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查詢開放時間、電子資料庫入口與各項服務申請表單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22960" y="3035808"/>
            <a:ext cx="9784080" cy="0"/>
          </a:xfrm>
          <a:prstGeom prst="line">
            <a:avLst/>
          </a:prstGeom>
          <a:noFill/>
          <a:ln w="12700">
            <a:solidFill>
              <a:srgbClr val="E7EEF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2960" y="33375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554480" y="331927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參考諮詢服務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663440" y="331927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現場、電話或線上表單皆可提出文獻檢索或資料庫使用問題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4087368"/>
            <a:ext cx="9784080" cy="0"/>
          </a:xfrm>
          <a:prstGeom prst="line">
            <a:avLst/>
          </a:prstGeom>
          <a:noFill/>
          <a:ln w="12700">
            <a:solidFill>
              <a:srgbClr val="E7EEF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43891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4389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554480" y="437083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聯絡方式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663440" y="437083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電話：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04-26328001-11633　Email：pu105B0@pu.edu.tw</a:t>
            </a:r>
          </a:p>
        </p:txBody>
      </p:sp>
      <p:sp>
        <p:nvSpPr>
          <p:cNvPr id="19" name="Text 17"/>
          <p:cNvSpPr txBox="1"/>
          <p:nvPr/>
        </p:nvSpPr>
        <p:spPr>
          <a:xfrm>
            <a:off x="548640" y="56692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https://library.pu.edu.tw/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5336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99885" y="657275"/>
            <a:ext cx="10883392" cy="843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440"/>
              </a:lnSpc>
              <a:buNone/>
            </a:pPr>
            <a:r>
              <a:rPr lang="en-US" sz="5600" b="1" i="0" dirty="0">
                <a:solidFill>
                  <a:srgbClr val="F7F1E3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Q&amp;A</a:t>
            </a:r>
            <a:endParaRPr lang="en-US" sz="56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4" name="Text 1"/>
          <p:cNvSpPr/>
          <p:nvPr/>
        </p:nvSpPr>
        <p:spPr>
          <a:xfrm>
            <a:off x="1613988" y="1721877"/>
            <a:ext cx="85026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200" dirty="0">
                <a:solidFill>
                  <a:srgbClr val="E9B949"/>
                </a:solidFill>
                <a:latin typeface="Microsoft JhengHei" pitchFamily="18" charset="0"/>
                <a:ea typeface="Microsoft JhengHei" pitchFamily="18" charset="-122"/>
                <a:cs typeface="Microsoft JhengHei" pitchFamily="18" charset="-120"/>
              </a:rPr>
              <a:t>每一篇好論文，都從一次認真的探索開始。</a:t>
            </a:r>
            <a:endParaRPr lang="en-US" sz="22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Text 2"/>
          <p:cNvSpPr/>
          <p:nvPr/>
        </p:nvSpPr>
        <p:spPr>
          <a:xfrm>
            <a:off x="1518194" y="2391569"/>
            <a:ext cx="10883392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 err="1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研究諮詢：靜宜大學蓋夏圖書館</a:t>
            </a:r>
            <a:r>
              <a:rPr 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　[</a:t>
            </a:r>
            <a:r>
              <a:rPr lang="zh-TW" alt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知識服務組</a:t>
            </a:r>
            <a:r>
              <a:rPr 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／</a:t>
            </a:r>
            <a:r>
              <a:rPr lang="en-US" sz="1600" dirty="0" err="1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分機</a:t>
            </a:r>
            <a:r>
              <a:rPr lang="zh-TW" alt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11633</a:t>
            </a:r>
            <a:r>
              <a:rPr 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]　[Email</a:t>
            </a:r>
            <a:r>
              <a:rPr lang="zh-TW" alt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：</a:t>
            </a:r>
            <a:r>
              <a:rPr lang="en-US" altLang="zh-TW" sz="16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pu105b0@pu.edu.tw</a:t>
            </a:r>
            <a:r>
              <a:rPr lang="en-US" altLang="zh-TW" sz="1600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sz="1600" dirty="0">
                <a:solidFill>
                  <a:srgbClr val="C9D3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]</a:t>
            </a:r>
            <a:endParaRPr lang="en-US" sz="1600" dirty="0">
              <a:latin typeface="Microsoft JhengHei"/>
              <a:ea typeface="Microsoft JhengHei"/>
              <a:cs typeface="Microsoft JhengHei"/>
            </a:endParaRPr>
          </a:p>
        </p:txBody>
      </p:sp>
      <p:pic>
        <p:nvPicPr>
          <p:cNvPr id="6" name="內容版面配置區 4">
            <a:extLst>
              <a:ext uri="{FF2B5EF4-FFF2-40B4-BE49-F238E27FC236}">
                <a16:creationId xmlns:a16="http://schemas.microsoft.com/office/drawing/2014/main" id="{8C9808D3-9145-46EC-B176-B4F0975E3E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307" y="2855124"/>
            <a:ext cx="6879413" cy="3889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星空旅人的文獻地圖｜社工碩一圖書館資源研習">
  <a:themeElements>
    <a:clrScheme name="星空旅人的文獻地圖｜社工碩一圖書館資源研習">
      <a:dk1>
        <a:srgbClr val="141B33"/>
      </a:dk1>
      <a:lt1>
        <a:srgbClr val="F7F1E3"/>
      </a:lt1>
      <a:dk2>
        <a:srgbClr val="4D515F"/>
      </a:dk2>
      <a:lt2>
        <a:srgbClr val="E0DCD1"/>
      </a:lt2>
      <a:accent1>
        <a:srgbClr val="A0522D"/>
      </a:accent1>
      <a:accent2>
        <a:srgbClr val="E9B949"/>
      </a:accent2>
      <a:accent3>
        <a:srgbClr val="F3E3C3"/>
      </a:accent3>
      <a:accent4>
        <a:srgbClr val="263159"/>
      </a:accent4>
      <a:accent5>
        <a:srgbClr val="2E6B5E"/>
      </a:accent5>
      <a:accent6>
        <a:srgbClr val="3E4560"/>
      </a:accent6>
      <a:hlink>
        <a:srgbClr val="0563C1"/>
      </a:hlink>
      <a:folHlink>
        <a:srgbClr val="954F72"/>
      </a:folHlink>
    </a:clrScheme>
    <a:fontScheme name="星空旅人的文獻地圖｜社工碩一圖書館資源研習">
      <a:majorFont>
        <a:latin typeface="Microsoft JhengHei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  <a:font script="Armn" typeface="Microsoft JhengHei"/>
        <a:font script="Bugi" typeface="Microsoft JhengHei"/>
        <a:font script="Bopo" typeface="Microsoft JhengHei"/>
        <a:font script="Java" typeface="Microsoft JhengHei"/>
        <a:font script="Lisu" typeface="Microsoft JhengHei"/>
        <a:font script="Mymr" typeface="Microsoft JhengHei"/>
        <a:font script="Nkoo" typeface="Microsoft JhengHei"/>
        <a:font script="Olck" typeface="Microsoft JhengHei"/>
        <a:font script="Osma" typeface="Microsoft JhengHei"/>
        <a:font script="Phag" typeface="Microsoft JhengHei"/>
        <a:font script="Syrn" typeface="Microsoft JhengHei"/>
        <a:font script="Syrj" typeface="Microsoft JhengHei"/>
        <a:font script="Syre" typeface="Microsoft JhengHei"/>
        <a:font script="Sora" typeface="Microsoft JhengHei"/>
        <a:font script="Tale" typeface="Microsoft JhengHei"/>
        <a:font script="Talu" typeface="Microsoft JhengHei"/>
        <a:font script="Tfng" typeface="Microsoft JhengHei"/>
      </a:majorFont>
      <a:minorFont>
        <a:latin typeface="Microsoft JhengHei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  <a:font script="Armn" typeface="Microsoft JhengHei"/>
        <a:font script="Bugi" typeface="Microsoft JhengHei"/>
        <a:font script="Bopo" typeface="Microsoft JhengHei"/>
        <a:font script="Java" typeface="Microsoft JhengHei"/>
        <a:font script="Lisu" typeface="Microsoft JhengHei"/>
        <a:font script="Mymr" typeface="Microsoft JhengHei"/>
        <a:font script="Nkoo" typeface="Microsoft JhengHei"/>
        <a:font script="Olck" typeface="Microsoft JhengHei"/>
        <a:font script="Osma" typeface="Microsoft JhengHei"/>
        <a:font script="Phag" typeface="Microsoft JhengHei"/>
        <a:font script="Syrn" typeface="Microsoft JhengHei"/>
        <a:font script="Syrj" typeface="Microsoft JhengHei"/>
        <a:font script="Syre" typeface="Microsoft JhengHei"/>
        <a:font script="Sora" typeface="Microsoft JhengHei"/>
        <a:font script="Tale" typeface="Microsoft JhengHei"/>
        <a:font script="Talu" typeface="Microsoft JhengHei"/>
        <a:font script="Tfng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 panose="020F0302020204030204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  <a:font script="Armn" typeface="Microsoft JhengHei"/>
        <a:font script="Bugi" typeface="Microsoft JhengHei"/>
        <a:font script="Bopo" typeface="Microsoft JhengHei"/>
        <a:font script="Java" typeface="Microsoft JhengHei"/>
        <a:font script="Lisu" typeface="Microsoft JhengHei"/>
        <a:font script="Mymr" typeface="Microsoft JhengHei"/>
        <a:font script="Nkoo" typeface="Microsoft JhengHei"/>
        <a:font script="Olck" typeface="Microsoft JhengHei"/>
        <a:font script="Osma" typeface="Microsoft JhengHei"/>
        <a:font script="Phag" typeface="Microsoft JhengHei"/>
        <a:font script="Syrn" typeface="Microsoft JhengHei"/>
        <a:font script="Syrj" typeface="Microsoft JhengHei"/>
        <a:font script="Syre" typeface="Microsoft JhengHei"/>
        <a:font script="Sora" typeface="Microsoft JhengHei"/>
        <a:font script="Tale" typeface="Microsoft JhengHei"/>
        <a:font script="Talu" typeface="Microsoft JhengHei"/>
        <a:font script="Tfng" typeface="Microsoft JhengHei"/>
      </a:majorFont>
      <a:minorFont>
        <a:latin typeface="Microsoft JhengHei" panose="020F0502020204030204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  <a:font script="Armn" typeface="Microsoft JhengHei"/>
        <a:font script="Bugi" typeface="Microsoft JhengHei"/>
        <a:font script="Bopo" typeface="Microsoft JhengHei"/>
        <a:font script="Java" typeface="Microsoft JhengHei"/>
        <a:font script="Lisu" typeface="Microsoft JhengHei"/>
        <a:font script="Mymr" typeface="Microsoft JhengHei"/>
        <a:font script="Nkoo" typeface="Microsoft JhengHei"/>
        <a:font script="Olck" typeface="Microsoft JhengHei"/>
        <a:font script="Osma" typeface="Microsoft JhengHei"/>
        <a:font script="Phag" typeface="Microsoft JhengHei"/>
        <a:font script="Syrn" typeface="Microsoft JhengHei"/>
        <a:font script="Syrj" typeface="Microsoft JhengHei"/>
        <a:font script="Syre" typeface="Microsoft JhengHei"/>
        <a:font script="Sora" typeface="Microsoft JhengHei"/>
        <a:font script="Tale" typeface="Microsoft JhengHei"/>
        <a:font script="Talu" typeface="Microsoft JhengHei"/>
        <a:font script="Tfng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Microsoft JhengHei" panose="020F0502020204030204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</a:majorFont>
      <a:minorFont>
        <a:latin typeface="Microsoft JhengHei" panose="020F0502020204030204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U Library Teal">
  <a:themeElements>
    <a:clrScheme name="PU Library Teal">
      <a:dk1>
        <a:srgbClr val="1F2A30"/>
      </a:dk1>
      <a:lt1>
        <a:srgbClr val="FFFFFF"/>
      </a:lt1>
      <a:dk2>
        <a:srgbClr val="0F4C5C"/>
      </a:dk2>
      <a:lt2>
        <a:srgbClr val="E8F1F2"/>
      </a:lt2>
      <a:accent1>
        <a:srgbClr val="0F4C5C"/>
      </a:accent1>
      <a:accent2>
        <a:srgbClr val="E36414"/>
      </a:accent2>
      <a:accent3>
        <a:srgbClr val="5F9EA0"/>
      </a:accent3>
      <a:accent4>
        <a:srgbClr val="FB8B24"/>
      </a:accent4>
      <a:accent5>
        <a:srgbClr val="9A031E"/>
      </a:accent5>
      <a:accent6>
        <a:srgbClr val="5B6B73"/>
      </a:accent6>
      <a:hlink>
        <a:srgbClr val="0F6E8C"/>
      </a:hlink>
      <a:folHlink>
        <a:srgbClr val="5F4B8B"/>
      </a:folHlink>
    </a:clrScheme>
    <a:fontScheme name="PU Library Teal">
      <a:majorFont>
        <a:latin typeface="Microsoft JhengHei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JhengHei" panose="02110004020202020204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  <a:font script="Armn" typeface="Microsoft JhengHei"/>
        <a:font script="Bugi" typeface="Microsoft JhengHei"/>
        <a:font script="Bopo" typeface="Microsoft JhengHei"/>
        <a:font script="Java" typeface="Microsoft JhengHei"/>
        <a:font script="Lisu" typeface="Microsoft JhengHei"/>
        <a:font script="Mymr" typeface="Microsoft JhengHei"/>
        <a:font script="Nkoo" typeface="Microsoft JhengHei"/>
        <a:font script="Olck" typeface="Microsoft JhengHei"/>
        <a:font script="Osma" typeface="Microsoft JhengHei"/>
        <a:font script="Phag" typeface="Microsoft JhengHei"/>
        <a:font script="Syrn" typeface="Microsoft JhengHei"/>
        <a:font script="Syrj" typeface="Microsoft JhengHei"/>
        <a:font script="Syre" typeface="Microsoft JhengHei"/>
        <a:font script="Sora" typeface="Microsoft JhengHei"/>
        <a:font script="Tale" typeface="Microsoft JhengHei"/>
        <a:font script="Talu" typeface="Microsoft JhengHei"/>
        <a:font script="Tfng" typeface="Microsoft JhengHei"/>
      </a:majorFont>
      <a:minorFont>
        <a:latin typeface="Microsoft JhengHei" panose="02110004020202020204"/>
        <a:ea typeface="Microsoft JhengHei"/>
        <a:cs typeface="Microsoft JhengHei"/>
        <a:font script="Jpan" typeface="Microsoft JhengHei"/>
        <a:font script="Hang" typeface="Microsoft JhengHei"/>
        <a:font script="Hans" typeface="Microsoft JhengHei"/>
        <a:font script="Hant" typeface="Microsoft JhengHei"/>
        <a:font script="Arab" typeface="Microsoft JhengHei"/>
        <a:font script="Hebr" typeface="Microsoft JhengHei"/>
        <a:font script="Thai" typeface="Microsoft JhengHei"/>
        <a:font script="Ethi" typeface="Microsoft JhengHei"/>
        <a:font script="Beng" typeface="Microsoft JhengHei"/>
        <a:font script="Gujr" typeface="Microsoft JhengHei"/>
        <a:font script="Khmr" typeface="Microsoft JhengHei"/>
        <a:font script="Knda" typeface="Microsoft JhengHei"/>
        <a:font script="Guru" typeface="Microsoft JhengHei"/>
        <a:font script="Cans" typeface="Microsoft JhengHei"/>
        <a:font script="Cher" typeface="Microsoft JhengHei"/>
        <a:font script="Yiii" typeface="Microsoft JhengHei"/>
        <a:font script="Tibt" typeface="Microsoft JhengHei"/>
        <a:font script="Thaa" typeface="Microsoft JhengHei"/>
        <a:font script="Deva" typeface="Microsoft JhengHei"/>
        <a:font script="Telu" typeface="Microsoft JhengHei"/>
        <a:font script="Taml" typeface="Microsoft JhengHei"/>
        <a:font script="Syrc" typeface="Microsoft JhengHei"/>
        <a:font script="Orya" typeface="Microsoft JhengHei"/>
        <a:font script="Mlym" typeface="Microsoft JhengHei"/>
        <a:font script="Laoo" typeface="Microsoft JhengHei"/>
        <a:font script="Sinh" typeface="Microsoft JhengHei"/>
        <a:font script="Mong" typeface="Microsoft JhengHei"/>
        <a:font script="Viet" typeface="Microsoft JhengHei"/>
        <a:font script="Uigh" typeface="Microsoft JhengHei"/>
        <a:font script="Geor" typeface="Microsoft JhengHei"/>
        <a:font script="Armn" typeface="Microsoft JhengHei"/>
        <a:font script="Bugi" typeface="Microsoft JhengHei"/>
        <a:font script="Bopo" typeface="Microsoft JhengHei"/>
        <a:font script="Java" typeface="Microsoft JhengHei"/>
        <a:font script="Lisu" typeface="Microsoft JhengHei"/>
        <a:font script="Mymr" typeface="Microsoft JhengHei"/>
        <a:font script="Nkoo" typeface="Microsoft JhengHei"/>
        <a:font script="Olck" typeface="Microsoft JhengHei"/>
        <a:font script="Osma" typeface="Microsoft JhengHei"/>
        <a:font script="Phag" typeface="Microsoft JhengHei"/>
        <a:font script="Syrn" typeface="Microsoft JhengHei"/>
        <a:font script="Syrj" typeface="Microsoft JhengHei"/>
        <a:font script="Syre" typeface="Microsoft JhengHei"/>
        <a:font script="Sora" typeface="Microsoft JhengHei"/>
        <a:font script="Tale" typeface="Microsoft JhengHei"/>
        <a:font script="Talu" typeface="Microsoft JhengHei"/>
        <a:font script="Tfng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3010</Words>
  <Application>Microsoft Office PowerPoint</Application>
  <PresentationFormat>寬螢幕</PresentationFormat>
  <Paragraphs>690</Paragraphs>
  <Slides>52</Slides>
  <Notes>46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5</vt:i4>
      </vt:variant>
      <vt:variant>
        <vt:lpstr>投影片標題</vt:lpstr>
      </vt:variant>
      <vt:variant>
        <vt:i4>52</vt:i4>
      </vt:variant>
    </vt:vector>
  </HeadingPairs>
  <TitlesOfParts>
    <vt:vector size="63" baseType="lpstr">
      <vt:lpstr>Aptos</vt:lpstr>
      <vt:lpstr>Microsoft JhengHei</vt:lpstr>
      <vt:lpstr>Arial</vt:lpstr>
      <vt:lpstr>Calibri</vt:lpstr>
      <vt:lpstr>Calibri Light</vt:lpstr>
      <vt:lpstr>Wingdings</vt:lpstr>
      <vt:lpstr>星空旅人的文獻地圖｜社工碩一圖書館資源研習</vt:lpstr>
      <vt:lpstr>Office Theme</vt:lpstr>
      <vt:lpstr>Office 佈景主題</vt:lpstr>
      <vt:lpstr>1_Office Theme</vt:lpstr>
      <vt:lpstr>PU Library Teal</vt:lpstr>
      <vt:lpstr>星空旅人的 文獻地圖</vt:lpstr>
      <vt:lpstr>熱身</vt:lpstr>
      <vt:lpstr>PowerPoint 簡報</vt:lpstr>
      <vt:lpstr>PowerPoint 簡報</vt:lpstr>
      <vt:lpstr>靜宜大學蓋夏圖書館https://library.pu.edu.tw  </vt:lpstr>
      <vt:lpstr>PowerPoint 簡報</vt:lpstr>
      <vt:lpstr>90 分鐘，四個停靠站</vt:lpstr>
      <vt:lpstr>啟程</vt:lpstr>
      <vt:lpstr>文獻探討：先知道前人走過哪些路</vt:lpstr>
      <vt:lpstr>檢索策略：六步驟畫出你的航線</vt:lpstr>
      <vt:lpstr>概念表：把題目拆成可檢索的詞</vt:lpstr>
      <vt:lpstr>檢索技巧：五個符號走遍資料庫</vt:lpstr>
      <vt:lpstr>星球巡航</vt:lpstr>
      <vt:lpstr>資料庫星圖：先選對星球再降落</vt:lpstr>
      <vt:lpstr>館藏查詢系統</vt:lpstr>
      <vt:lpstr>PowerPoint 簡報</vt:lpstr>
      <vt:lpstr>靜宜大學圖書館館藏查詢系統</vt:lpstr>
      <vt:lpstr>https://webpacx.lib.pu.edu.tw </vt:lpstr>
      <vt:lpstr>Journal學術期刊資料庫</vt:lpstr>
      <vt:lpstr>臺灣期刊論文索引系統</vt:lpstr>
      <vt:lpstr>臺灣博碩士論文知識加值系統</vt:lpstr>
      <vt:lpstr>EBSCOhost 系列資料庫</vt:lpstr>
      <vt:lpstr>EBSCO 的 AI 功能：用法與限制</vt:lpstr>
      <vt:lpstr>Web of Science (WOS)+Research Assistant (AI)Science</vt:lpstr>
      <vt:lpstr>館際合作：NDDS 全國文獻傳遞服務系統</vt:lpstr>
      <vt:lpstr>PowerPoint 簡報</vt:lpstr>
      <vt:lpstr>Turnitin 論文原創性比對</vt:lpstr>
      <vt:lpstr>Turnitin 的 AI 寫作偵測：現況與限制</vt:lpstr>
      <vt:lpstr>PowerPoint 簡報</vt:lpstr>
      <vt:lpstr>智慧星圖</vt:lpstr>
      <vt:lpstr>AI 工具地圖：三種不同的導航</vt:lpstr>
      <vt:lpstr>AI 的使用分寸：適合與不適合</vt:lpstr>
      <vt:lpstr>查證三步驟：小心 AI 虛構的文獻</vt:lpstr>
      <vt:lpstr>搜尋行為正在改變：讀摘要就停</vt:lpstr>
      <vt:lpstr>幻覺與假引用：AI搜尋的引用問題</vt:lpstr>
      <vt:lpstr>查證SOP：AI給的每一筆文獻都要過四關</vt:lpstr>
      <vt:lpstr>AI工具地圖（一）：發想與找起點</vt:lpstr>
      <vt:lpstr>AI工具地圖（二）：追蹤、閱讀與資料庫內建</vt:lpstr>
      <vt:lpstr>AI 在文獻探討的建議工作流程</vt:lpstr>
      <vt:lpstr>練習二：AI與資料庫比一比</vt:lpstr>
      <vt:lpstr>生成式AI學術應用參考指引</vt:lpstr>
      <vt:lpstr>PowerPoint 簡報</vt:lpstr>
      <vt:lpstr>PowerPoint 簡報</vt:lpstr>
      <vt:lpstr>守護之約</vt:lpstr>
      <vt:lpstr>學術倫理：常見的抄襲型態</vt:lpstr>
      <vt:lpstr>正確引用：APA 第 7 版基本格式</vt:lpstr>
      <vt:lpstr>AI 使用的倫理：誠實揭露、自負其責</vt:lpstr>
      <vt:lpstr>著作權：合理使用與資料庫授權</vt:lpstr>
      <vt:lpstr>Turnitin 原創性比對：寫作的自我檢核</vt:lpstr>
      <vt:lpstr>旅人筆記：帶走這五件事</vt:lpstr>
      <vt:lpstr>PowerPoint 簡報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星空旅人的文獻地圖｜社工碩一圖書館資源研習</dc:title>
  <dc:subject/>
  <dc:creator>姜義臺</dc:creator>
  <cp:lastModifiedBy>蓋夏圖書館創新學習整合組-姜義臺</cp:lastModifiedBy>
  <cp:revision>18</cp:revision>
  <dcterms:created xsi:type="dcterms:W3CDTF">2026-10-03T01:00:23Z</dcterms:created>
  <dcterms:modified xsi:type="dcterms:W3CDTF">2026-10-07T05:00:55Z</dcterms:modified>
</cp:coreProperties>
</file>