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  <p:sldMasterId id="2147483675" r:id="rId2"/>
  </p:sldMasterIdLst>
  <p:notesMasterIdLst>
    <p:notesMasterId r:id="rId10"/>
  </p:notesMasterIdLst>
  <p:handoutMasterIdLst>
    <p:handoutMasterId r:id="rId11"/>
  </p:handoutMasterIdLst>
  <p:sldIdLst>
    <p:sldId id="256" r:id="rId3"/>
    <p:sldId id="763" r:id="rId4"/>
    <p:sldId id="780" r:id="rId5"/>
    <p:sldId id="781" r:id="rId6"/>
    <p:sldId id="782" r:id="rId7"/>
    <p:sldId id="783" r:id="rId8"/>
    <p:sldId id="470" r:id="rId9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F00"/>
    <a:srgbClr val="FFB60F"/>
    <a:srgbClr val="F1FD7F"/>
    <a:srgbClr val="0033CC"/>
    <a:srgbClr val="FFFF00"/>
    <a:srgbClr val="DBE600"/>
    <a:srgbClr val="003399"/>
    <a:srgbClr val="CC0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25" autoAdjust="0"/>
    <p:restoredTop sz="91600" autoAdjust="0"/>
  </p:normalViewPr>
  <p:slideViewPr>
    <p:cSldViewPr>
      <p:cViewPr varScale="1">
        <p:scale>
          <a:sx n="105" d="100"/>
          <a:sy n="105" d="100"/>
        </p:scale>
        <p:origin x="672" y="114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528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3422"/>
    </p:cViewPr>
  </p:sorterViewPr>
  <p:notesViewPr>
    <p:cSldViewPr>
      <p:cViewPr>
        <p:scale>
          <a:sx n="100" d="100"/>
          <a:sy n="100" d="100"/>
        </p:scale>
        <p:origin x="-3570" y="6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3484C3-8639-48A1-B47D-01C84538A2D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0"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0"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fld id="{7A793880-113F-4F56-BF74-80A8A486EE8C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0"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D04960-0AB5-4213-9DF3-766419BB39F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EF854A-5B07-4BAA-990F-C57E40381B99}" type="slidenum">
              <a:rPr lang="en-US" altLang="zh-TW" sz="1200"/>
              <a:pPr/>
              <a:t>1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27049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6278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559800" y="152400"/>
            <a:ext cx="2717800" cy="59197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152400"/>
            <a:ext cx="7950200" cy="59197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68208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B8312-B445-45BB-8362-77A245CFFBE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1356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C66F3-B3B0-4A43-BF74-ECCEE40F5B7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8353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C0F68-7BEE-4022-84F9-ADAFBCFD004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076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23988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423988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E55FB-FCCD-4ADA-8394-CEE0AC5BC3F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939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6772-8E62-43AB-A24D-C4708D895BB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5747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1F25F-DCD4-43F2-B4E0-33F8E935243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5478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B5552-6A0C-4F79-8916-5C01B96D062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0787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971F9-7EE0-4854-9274-B676342887E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851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23554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1C460-083A-4E10-8502-14C0D11B5EA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1898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9EEE0-9550-4810-A8B9-3907E227278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8143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559800" y="152400"/>
            <a:ext cx="2717800" cy="59197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152400"/>
            <a:ext cx="7950200" cy="59197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1C14E-7923-436B-8E9F-15904707152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209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1708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23988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423988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1913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6839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0109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88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7404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5646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26" Type="http://schemas.openxmlformats.org/officeDocument/2006/relationships/image" Target="../media/image14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5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1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roQuest_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 descr="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5" descr="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6" descr="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44788"/>
            <a:ext cx="12192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7432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8" descr="2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432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1"/>
          <p:cNvSpPr txBox="1">
            <a:spLocks noChangeArrowheads="1"/>
          </p:cNvSpPr>
          <p:nvPr/>
        </p:nvSpPr>
        <p:spPr bwMode="auto">
          <a:xfrm>
            <a:off x="0" y="6400800"/>
            <a:ext cx="853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zh-TW" sz="1200" b="1"/>
              <a:t>CONFIDENTIAL AND NOT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zh-TW" sz="1200" b="1"/>
              <a:t>FOR FURTHER DISTRIBUTION</a:t>
            </a: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152400"/>
            <a:ext cx="955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23988"/>
            <a:ext cx="10363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36" name="Picture 12" descr="ProQuest_ppt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1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19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20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2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44788"/>
            <a:ext cx="12192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2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7432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23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432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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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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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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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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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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152400"/>
            <a:ext cx="955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23988"/>
            <a:ext cx="10363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" y="65532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0400" y="65532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EF2CFD6-8CC6-45F9-85BC-4489E87423EE}" type="slidenum">
              <a:rPr lang="zh-TW" altLang="en-US"/>
              <a:pPr/>
              <a:t>‹#›</a:t>
            </a:fld>
            <a:endParaRPr lang="en-US" altLang="zh-TW"/>
          </a:p>
        </p:txBody>
      </p:sp>
      <p:pic>
        <p:nvPicPr>
          <p:cNvPr id="2054" name="Picture 8" descr="ProQuest_Brand_PPT_2009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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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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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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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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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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7.emf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524000" y="41148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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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Linguistics Collection</a:t>
            </a:r>
            <a:br>
              <a:rPr lang="en-US" altLang="zh-TW" sz="400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語言學研究套裝</a:t>
            </a:r>
            <a:endParaRPr lang="en-US" altLang="zh-TW" sz="4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zh-TW" altLang="en-US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陳世宗</a:t>
            </a:r>
            <a:endParaRPr lang="en-US" altLang="zh-TW">
              <a:solidFill>
                <a:srgbClr val="40404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zh-TW" altLang="en-US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漢珍數位圖書公司</a:t>
            </a:r>
            <a:endParaRPr lang="en-US" altLang="zh-TW">
              <a:solidFill>
                <a:srgbClr val="40404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24000" y="762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zh-TW" sz="3400" dirty="0">
                <a:solidFill>
                  <a:srgbClr val="B5B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Linguistics Collection</a:t>
            </a:r>
            <a:br>
              <a:rPr lang="en-US" altLang="zh-TW" sz="3400" dirty="0">
                <a:solidFill>
                  <a:srgbClr val="B5B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lang="zh-TW" altLang="en-US" sz="3400" dirty="0">
                <a:solidFill>
                  <a:srgbClr val="B5B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語言學研究套裝</a:t>
            </a:r>
            <a:endParaRPr lang="en-US" altLang="zh-TW" sz="3400" dirty="0">
              <a:solidFill>
                <a:srgbClr val="B5B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2133600" y="1524001"/>
            <a:ext cx="82296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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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600" b="1">
                <a:solidFill>
                  <a:srgbClr val="7030A0"/>
                </a:solidFill>
              </a:rPr>
              <a:t>Linguistics Database(</a:t>
            </a:r>
            <a:r>
              <a:rPr lang="zh-TW" altLang="en-US" sz="2600" b="1">
                <a:solidFill>
                  <a:srgbClr val="7030A0"/>
                </a:solidFill>
              </a:rPr>
              <a:t>語言學研究資料庫</a:t>
            </a:r>
            <a:r>
              <a:rPr lang="en-US" altLang="zh-TW" sz="2600" b="1">
                <a:solidFill>
                  <a:srgbClr val="7030A0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600"/>
              <a:t>‧</a:t>
            </a:r>
            <a:r>
              <a:rPr lang="zh-TW" altLang="en-US" sz="2600"/>
              <a:t>收錄</a:t>
            </a:r>
            <a:r>
              <a:rPr lang="en-US" altLang="zh-TW" sz="2600"/>
              <a:t>259</a:t>
            </a:r>
            <a:r>
              <a:rPr lang="zh-TW" altLang="en-US" sz="2600"/>
              <a:t>種語言學研究全文期刊</a:t>
            </a:r>
            <a:endParaRPr lang="en-US" altLang="zh-TW" sz="26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600"/>
              <a:t>‧134</a:t>
            </a:r>
            <a:r>
              <a:rPr lang="zh-TW" altLang="en-US" sz="2600"/>
              <a:t>種持續更新無延遲上限，部分文章回溯至</a:t>
            </a:r>
            <a:r>
              <a:rPr lang="en-US" altLang="zh-TW" sz="2600"/>
              <a:t>1976</a:t>
            </a:r>
            <a:r>
              <a:rPr lang="zh-TW" altLang="en-US" sz="2600"/>
              <a:t>年。</a:t>
            </a:r>
            <a:endParaRPr lang="en-US" altLang="zh-TW" sz="2600"/>
          </a:p>
          <a:p>
            <a:pPr>
              <a:spcBef>
                <a:spcPct val="0"/>
              </a:spcBef>
              <a:buFontTx/>
              <a:buNone/>
            </a:pPr>
            <a:endParaRPr lang="en-US" altLang="zh-TW" sz="26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600" b="1">
                <a:solidFill>
                  <a:srgbClr val="7030A0"/>
                </a:solidFill>
              </a:rPr>
              <a:t>Linguistics &amp; Language Behavior Abstracts(LLBA)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600"/>
              <a:t>‧</a:t>
            </a:r>
            <a:r>
              <a:rPr lang="zh-TW" altLang="en-US" sz="2600"/>
              <a:t>收錄</a:t>
            </a:r>
            <a:r>
              <a:rPr lang="en-US" altLang="zh-TW" sz="2600"/>
              <a:t>573</a:t>
            </a:r>
            <a:r>
              <a:rPr lang="zh-TW" altLang="en-US" sz="2600"/>
              <a:t>種國際語言學和語言相關學科的文獻之索引及摘要，主題涵蓋語言學，音韻學，型態學、語意學等相關期刊、書籍及論文摘要，每月更新。具超強連結功能，可連結館藏之電子期刊全文。</a:t>
            </a:r>
            <a:endParaRPr lang="en-US" altLang="zh-TW" sz="2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mtClean="0"/>
              <a:t>核心期刊</a:t>
            </a:r>
          </a:p>
        </p:txBody>
      </p:sp>
      <p:sp>
        <p:nvSpPr>
          <p:cNvPr id="5123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600"/>
              <a:t>American Annals of the Deaf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600"/>
              <a:t>Language and Linguistics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600"/>
              <a:t>Language Testing in 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600"/>
              <a:t>Linguistics and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600">
                <a:latin typeface="微軟正黑體" panose="020B0604030504040204" pitchFamily="34" charset="-120"/>
                <a:ea typeface="微軟正黑體" panose="020B0604030504040204" pitchFamily="34" charset="-120"/>
              </a:rPr>
              <a:t>Language Teaching </a:t>
            </a:r>
            <a:endParaRPr lang="en-US" altLang="zh-TW" sz="260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600">
                <a:latin typeface="微軟正黑體" panose="020B0604030504040204" pitchFamily="34" charset="-120"/>
                <a:ea typeface="微軟正黑體" panose="020B0604030504040204" pitchFamily="34" charset="-120"/>
              </a:rPr>
              <a:t>Bilingualism - Language and Cognition </a:t>
            </a:r>
            <a:endParaRPr lang="en-US" altLang="zh-TW" sz="260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600">
                <a:latin typeface="微軟正黑體" panose="020B0604030504040204" pitchFamily="34" charset="-120"/>
                <a:ea typeface="微軟正黑體" panose="020B0604030504040204" pitchFamily="34" charset="-120"/>
              </a:rPr>
              <a:t>Studies in Second Language Acquisition</a:t>
            </a:r>
            <a:endParaRPr lang="en-US" altLang="zh-TW" sz="260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600">
                <a:latin typeface="微軟正黑體" panose="020B0604030504040204" pitchFamily="34" charset="-120"/>
                <a:ea typeface="微軟正黑體" panose="020B0604030504040204" pitchFamily="34" charset="-120"/>
              </a:rPr>
              <a:t>Foreign Language Annals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600">
                <a:latin typeface="微軟正黑體" panose="020B0604030504040204" pitchFamily="34" charset="-120"/>
                <a:ea typeface="微軟正黑體" panose="020B0604030504040204" pitchFamily="34" charset="-120"/>
              </a:rPr>
              <a:t>Language in Society </a:t>
            </a:r>
            <a:endParaRPr lang="en-US" altLang="zh-TW" sz="260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ROQUEST_PPT_MAIN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654300" y="1463675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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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4400">
                <a:solidFill>
                  <a:srgbClr val="FFFFFF"/>
                </a:solidFill>
                <a:ea typeface="新細明體" panose="02020500000000000000" pitchFamily="18" charset="-120"/>
              </a:rPr>
              <a:t>ProQuest</a:t>
            </a:r>
            <a:r>
              <a:rPr lang="zh-TW" altLang="en-US" sz="4400">
                <a:solidFill>
                  <a:srgbClr val="FFFFFF"/>
                </a:solidFill>
                <a:ea typeface="新細明體" panose="02020500000000000000" pitchFamily="18" charset="-120"/>
              </a:rPr>
              <a:t> 資料庫平台特色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609600"/>
            <a:ext cx="7086600" cy="808038"/>
          </a:xfrm>
        </p:spPr>
        <p:txBody>
          <a:bodyPr anchor="t"/>
          <a:lstStyle/>
          <a:p>
            <a:r>
              <a:rPr lang="en-US" altLang="zh-TW" smtClean="0">
                <a:ea typeface="新細明體" panose="02020500000000000000" pitchFamily="18" charset="-120"/>
              </a:rPr>
              <a:t>   ProQuest </a:t>
            </a:r>
            <a:r>
              <a:rPr lang="zh-TW" altLang="en-US" smtClean="0">
                <a:ea typeface="新細明體" panose="02020500000000000000" pitchFamily="18" charset="-120"/>
              </a:rPr>
              <a:t>資料庫平台特色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52601"/>
            <a:ext cx="8229600" cy="4373563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zh-TW" altLang="en-US" sz="4000">
                <a:latin typeface="Times New Roman" panose="02020603050405020304" pitchFamily="18" charset="0"/>
                <a:ea typeface="新細明體" panose="02020500000000000000" pitchFamily="18" charset="-120"/>
              </a:rPr>
              <a:t>無限制同時上線使用人數、次數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zh-TW" altLang="en-US" sz="4000">
                <a:latin typeface="Times New Roman" panose="02020603050405020304" pitchFamily="18" charset="0"/>
                <a:ea typeface="新細明體" panose="02020500000000000000" pitchFamily="18" charset="-120"/>
              </a:rPr>
              <a:t>以鎖 </a:t>
            </a:r>
            <a:r>
              <a:rPr lang="en-US" altLang="zh-TW" sz="4000">
                <a:latin typeface="Times New Roman" panose="02020603050405020304" pitchFamily="18" charset="0"/>
                <a:ea typeface="新細明體" panose="02020500000000000000" pitchFamily="18" charset="-120"/>
              </a:rPr>
              <a:t>IP </a:t>
            </a:r>
            <a:r>
              <a:rPr lang="zh-TW" altLang="en-US" sz="4000">
                <a:latin typeface="Times New Roman" panose="02020603050405020304" pitchFamily="18" charset="0"/>
                <a:ea typeface="新細明體" panose="02020500000000000000" pitchFamily="18" charset="-120"/>
              </a:rPr>
              <a:t>方式認證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zh-TW" altLang="en-US" sz="4000">
                <a:latin typeface="Times New Roman" panose="02020603050405020304" pitchFamily="18" charset="0"/>
                <a:ea typeface="新細明體" panose="02020500000000000000" pitchFamily="18" charset="-120"/>
              </a:rPr>
              <a:t>資料每日更新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zh-TW" altLang="en-US" sz="4000">
                <a:latin typeface="Times New Roman" panose="02020603050405020304" pitchFamily="18" charset="0"/>
                <a:ea typeface="新細明體" panose="02020500000000000000" pitchFamily="18" charset="-120"/>
              </a:rPr>
              <a:t>可利用電子期刊瀏覽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zh-TW" altLang="en-US" sz="4000">
                <a:latin typeface="Times New Roman" panose="02020603050405020304" pitchFamily="18" charset="0"/>
                <a:ea typeface="新細明體" panose="02020500000000000000" pitchFamily="18" charset="-120"/>
              </a:rPr>
              <a:t>多樣化全文格式</a:t>
            </a:r>
            <a:endParaRPr lang="zh-TW" altLang="en-US" sz="360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457200"/>
            <a:ext cx="7543800" cy="990600"/>
          </a:xfrm>
        </p:spPr>
        <p:txBody>
          <a:bodyPr anchor="t"/>
          <a:lstStyle/>
          <a:p>
            <a:r>
              <a:rPr lang="en-US" altLang="zh-TW" smtClean="0">
                <a:ea typeface="新細明體" panose="02020500000000000000" pitchFamily="18" charset="-120"/>
              </a:rPr>
              <a:t>   ProQuest </a:t>
            </a:r>
            <a:r>
              <a:rPr lang="zh-TW" altLang="en-US" smtClean="0">
                <a:ea typeface="新細明體" panose="02020500000000000000" pitchFamily="18" charset="-120"/>
              </a:rPr>
              <a:t>資料庫平台特色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229600" cy="556260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zh-TW" altLang="en-US" sz="3800">
                <a:latin typeface="Times New Roman" panose="02020603050405020304" pitchFamily="18" charset="0"/>
                <a:ea typeface="新細明體" panose="02020500000000000000" pitchFamily="18" charset="-120"/>
              </a:rPr>
              <a:t>提供</a:t>
            </a:r>
            <a:r>
              <a:rPr lang="en-US" altLang="zh-TW" sz="3800">
                <a:latin typeface="Times New Roman" panose="02020603050405020304" pitchFamily="18" charset="0"/>
                <a:ea typeface="新細明體" panose="02020500000000000000" pitchFamily="18" charset="-120"/>
              </a:rPr>
              <a:t>20</a:t>
            </a:r>
            <a:r>
              <a:rPr lang="zh-TW" altLang="en-US" sz="3800">
                <a:latin typeface="Times New Roman" panose="02020603050405020304" pitchFamily="18" charset="0"/>
                <a:ea typeface="新細明體" panose="02020500000000000000" pitchFamily="18" charset="-120"/>
              </a:rPr>
              <a:t>種語言檢索介面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TW" sz="3800">
                <a:ea typeface="新細明體" panose="02020500000000000000" pitchFamily="18" charset="-120"/>
              </a:rPr>
              <a:t>20</a:t>
            </a:r>
            <a:r>
              <a:rPr lang="zh-TW" altLang="en-US" sz="3800">
                <a:ea typeface="新細明體" panose="02020500000000000000" pitchFamily="18" charset="-120"/>
              </a:rPr>
              <a:t>種語言全文翻譯功能</a:t>
            </a:r>
          </a:p>
          <a:p>
            <a:r>
              <a:rPr lang="zh-TW" altLang="en-US" sz="3800">
                <a:latin typeface="Times New Roman" panose="02020603050405020304" pitchFamily="18" charset="0"/>
                <a:ea typeface="新細明體" panose="02020500000000000000" pitchFamily="18" charset="-120"/>
              </a:rPr>
              <a:t>重要資訊不再遺漏：</a:t>
            </a:r>
            <a:r>
              <a:rPr lang="en-US" altLang="zh-TW" sz="3800">
                <a:latin typeface="Times New Roman" panose="02020603050405020304" pitchFamily="18" charset="0"/>
                <a:ea typeface="新細明體" panose="02020500000000000000" pitchFamily="18" charset="-120"/>
              </a:rPr>
              <a:t>ProQuest Alerts </a:t>
            </a:r>
            <a:r>
              <a:rPr lang="zh-TW" altLang="en-US" sz="3800">
                <a:latin typeface="Times New Roman" panose="02020603050405020304" pitchFamily="18" charset="0"/>
                <a:ea typeface="新細明體" panose="02020500000000000000" pitchFamily="18" charset="-120"/>
              </a:rPr>
              <a:t>新知通報</a:t>
            </a:r>
            <a:endParaRPr lang="en-US" altLang="zh-TW" sz="3800">
              <a:ea typeface="新細明體" panose="02020500000000000000" pitchFamily="18" charset="-12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zh-TW" altLang="en-US" sz="3800">
                <a:ea typeface="新細明體" panose="02020500000000000000" pitchFamily="18" charset="-120"/>
              </a:rPr>
              <a:t>提供線上</a:t>
            </a:r>
            <a:r>
              <a:rPr lang="en-US" altLang="zh-TW" sz="3800">
                <a:ea typeface="新細明體" panose="02020500000000000000" pitchFamily="18" charset="-120"/>
              </a:rPr>
              <a:t>38</a:t>
            </a:r>
            <a:r>
              <a:rPr lang="zh-TW" altLang="en-US" sz="3800">
                <a:ea typeface="新細明體" panose="02020500000000000000" pitchFamily="18" charset="-120"/>
              </a:rPr>
              <a:t>種引用格式選擇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zh-TW" altLang="en-US" sz="3800">
                <a:latin typeface="Times New Roman" panose="02020603050405020304" pitchFamily="18" charset="0"/>
                <a:ea typeface="新細明體" panose="02020500000000000000" pitchFamily="18" charset="-120"/>
              </a:rPr>
              <a:t>與 </a:t>
            </a:r>
            <a:r>
              <a:rPr lang="en-US" altLang="zh-TW" sz="3800">
                <a:latin typeface="Times New Roman" panose="02020603050405020304" pitchFamily="18" charset="0"/>
                <a:ea typeface="新細明體" panose="02020500000000000000" pitchFamily="18" charset="-120"/>
              </a:rPr>
              <a:t>PQDT </a:t>
            </a:r>
            <a:r>
              <a:rPr lang="zh-TW" altLang="en-US" sz="3800">
                <a:latin typeface="Times New Roman" panose="02020603050405020304" pitchFamily="18" charset="0"/>
                <a:ea typeface="新細明體" panose="02020500000000000000" pitchFamily="18" charset="-120"/>
              </a:rPr>
              <a:t>介面之整合</a:t>
            </a:r>
          </a:p>
          <a:p>
            <a:pPr marL="457200" lvl="1" indent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zh-TW" sz="3400">
                <a:ea typeface="新細明體" panose="02020500000000000000" pitchFamily="18" charset="-120"/>
              </a:rPr>
              <a:t>-</a:t>
            </a:r>
            <a:r>
              <a:rPr lang="zh-TW" altLang="en-US" sz="3400">
                <a:ea typeface="新細明體" panose="02020500000000000000" pitchFamily="18" charset="-120"/>
              </a:rPr>
              <a:t>合併查詢重要之</a:t>
            </a:r>
            <a:r>
              <a:rPr lang="en-US" altLang="zh-TW" sz="3400">
                <a:ea typeface="新細明體" panose="02020500000000000000" pitchFamily="18" charset="-120"/>
              </a:rPr>
              <a:t>『</a:t>
            </a:r>
            <a:r>
              <a:rPr lang="zh-TW" altLang="en-US" sz="3400">
                <a:ea typeface="新細明體" panose="02020500000000000000" pitchFamily="18" charset="-120"/>
              </a:rPr>
              <a:t>期刊</a:t>
            </a:r>
            <a:r>
              <a:rPr lang="en-US" altLang="zh-TW" sz="3400">
                <a:ea typeface="新細明體" panose="02020500000000000000" pitchFamily="18" charset="-120"/>
              </a:rPr>
              <a:t>』</a:t>
            </a:r>
            <a:r>
              <a:rPr lang="zh-TW" altLang="en-US" sz="3400">
                <a:ea typeface="新細明體" panose="02020500000000000000" pitchFamily="18" charset="-120"/>
              </a:rPr>
              <a:t>及</a:t>
            </a:r>
            <a:r>
              <a:rPr lang="en-US" altLang="zh-TW" sz="3400">
                <a:ea typeface="新細明體" panose="02020500000000000000" pitchFamily="18" charset="-120"/>
              </a:rPr>
              <a:t>『</a:t>
            </a:r>
            <a:r>
              <a:rPr lang="zh-TW" altLang="en-US" sz="3400">
                <a:ea typeface="新細明體" panose="02020500000000000000" pitchFamily="18" charset="-120"/>
              </a:rPr>
              <a:t>論文</a:t>
            </a:r>
            <a:r>
              <a:rPr lang="en-US" altLang="zh-TW" sz="3400">
                <a:ea typeface="新細明體" panose="02020500000000000000" pitchFamily="18" charset="-120"/>
              </a:rPr>
              <a:t>』</a:t>
            </a:r>
            <a:r>
              <a:rPr lang="zh-TW" altLang="en-US" sz="3400">
                <a:ea typeface="新細明體" panose="02020500000000000000" pitchFamily="18" charset="-120"/>
              </a:rPr>
              <a:t>資訊</a:t>
            </a:r>
          </a:p>
          <a:p>
            <a:pPr>
              <a:buFontTx/>
              <a:buNone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/>
          <p:cNvGrpSpPr>
            <a:grpSpLocks/>
          </p:cNvGrpSpPr>
          <p:nvPr/>
        </p:nvGrpSpPr>
        <p:grpSpPr bwMode="auto">
          <a:xfrm>
            <a:off x="1522412" y="0"/>
            <a:ext cx="9145588" cy="6859588"/>
            <a:chOff x="0" y="0"/>
            <a:chExt cx="5761" cy="4321"/>
          </a:xfrm>
        </p:grpSpPr>
        <p:grpSp>
          <p:nvGrpSpPr>
            <p:cNvPr id="9219" name="Group 5"/>
            <p:cNvGrpSpPr>
              <a:grpSpLocks/>
            </p:cNvGrpSpPr>
            <p:nvPr/>
          </p:nvGrpSpPr>
          <p:grpSpPr bwMode="auto">
            <a:xfrm>
              <a:off x="0" y="0"/>
              <a:ext cx="5761" cy="4321"/>
              <a:chOff x="0" y="0"/>
              <a:chExt cx="5761" cy="4321"/>
            </a:xfrm>
          </p:grpSpPr>
          <p:pic>
            <p:nvPicPr>
              <p:cNvPr id="9223" name="Picture 12" descr="ProQuest_pp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1" cy="4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224" name="Group 7"/>
              <p:cNvGrpSpPr>
                <a:grpSpLocks/>
              </p:cNvGrpSpPr>
              <p:nvPr/>
            </p:nvGrpSpPr>
            <p:grpSpPr bwMode="auto">
              <a:xfrm>
                <a:off x="0" y="1728"/>
                <a:ext cx="5760" cy="576"/>
                <a:chOff x="0" y="1728"/>
                <a:chExt cx="5760" cy="576"/>
              </a:xfrm>
            </p:grpSpPr>
            <p:pic>
              <p:nvPicPr>
                <p:cNvPr id="9225" name="Picture 13" descr="1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728"/>
                  <a:ext cx="576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26" name="Picture 14" descr="19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" y="1728"/>
                  <a:ext cx="576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27" name="Picture 15" descr="20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1728"/>
                  <a:ext cx="576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28" name="Picture 16" descr="2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8" y="1729"/>
                  <a:ext cx="576" cy="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29" name="Picture 17" descr="2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728"/>
                  <a:ext cx="576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30" name="Picture 18" descr="23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32" y="1728"/>
                  <a:ext cx="576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220" name="Rectangle 14"/>
            <p:cNvSpPr>
              <a:spLocks noChangeArrowheads="1"/>
            </p:cNvSpPr>
            <p:nvPr/>
          </p:nvSpPr>
          <p:spPr bwMode="auto">
            <a:xfrm>
              <a:off x="1152" y="1152"/>
              <a:ext cx="360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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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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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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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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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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4400">
                  <a:latin typeface="標楷體" panose="03000509000000000000" pitchFamily="65" charset="-120"/>
                  <a:ea typeface="標楷體" panose="03000509000000000000" pitchFamily="65" charset="-120"/>
                </a:rPr>
                <a:t>謝謝指教</a:t>
              </a:r>
              <a:r>
                <a:rPr lang="en-US" altLang="zh-TW" sz="4400">
                  <a:latin typeface="標楷體" panose="03000509000000000000" pitchFamily="65" charset="-120"/>
                  <a:ea typeface="標楷體" panose="03000509000000000000" pitchFamily="65" charset="-120"/>
                </a:rPr>
                <a:t>!</a:t>
              </a:r>
            </a:p>
          </p:txBody>
        </p:sp>
        <p:pic>
          <p:nvPicPr>
            <p:cNvPr id="9221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728"/>
              <a:ext cx="21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Text Box 16"/>
            <p:cNvSpPr txBox="1">
              <a:spLocks noChangeArrowheads="1"/>
            </p:cNvSpPr>
            <p:nvPr/>
          </p:nvSpPr>
          <p:spPr bwMode="auto">
            <a:xfrm>
              <a:off x="288" y="3456"/>
              <a:ext cx="518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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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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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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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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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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6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台北總公司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】110 </a:t>
              </a: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台北市和平東路三段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315</a:t>
              </a: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         電話：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(02)2736-1058  </a:t>
              </a: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傳真：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(02)2736-3001</a:t>
              </a:r>
            </a:p>
            <a:p>
              <a:pPr eaLnBrk="1" hangingPunct="1">
                <a:lnSpc>
                  <a:spcPct val="96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南部辦事處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】710 </a:t>
              </a: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台南市永康區中華路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425</a:t>
              </a: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</a:t>
              </a: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樓之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   </a:t>
              </a: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電話：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(06)302-5369    </a:t>
              </a: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傳真：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(06)302-5427  </a:t>
              </a:r>
            </a:p>
            <a:p>
              <a:pPr eaLnBrk="1" hangingPunct="1">
                <a:lnSpc>
                  <a:spcPct val="96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網址：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www.tbmc.com.tw   E-mail</a:t>
              </a: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info@tts.tbmc.com.tw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CC092F"/>
      </a:accent1>
      <a:accent2>
        <a:srgbClr val="6DC6E7"/>
      </a:accent2>
      <a:accent3>
        <a:srgbClr val="FFFFFF"/>
      </a:accent3>
      <a:accent4>
        <a:srgbClr val="2A2A2A"/>
      </a:accent4>
      <a:accent5>
        <a:srgbClr val="E2AAAD"/>
      </a:accent5>
      <a:accent6>
        <a:srgbClr val="62B3D1"/>
      </a:accent6>
      <a:hlink>
        <a:srgbClr val="B5BF00"/>
      </a:hlink>
      <a:folHlink>
        <a:srgbClr val="FFB60F"/>
      </a:folHlink>
    </a:clrScheme>
    <a:fontScheme name="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3">
        <a:dk1>
          <a:srgbClr val="848589"/>
        </a:dk1>
        <a:lt1>
          <a:srgbClr val="FFFFFF"/>
        </a:lt1>
        <a:dk2>
          <a:srgbClr val="848589"/>
        </a:dk2>
        <a:lt2>
          <a:srgbClr val="808080"/>
        </a:lt2>
        <a:accent1>
          <a:srgbClr val="CC092F"/>
        </a:accent1>
        <a:accent2>
          <a:srgbClr val="6DC6E7"/>
        </a:accent2>
        <a:accent3>
          <a:srgbClr val="FFFFFF"/>
        </a:accent3>
        <a:accent4>
          <a:srgbClr val="707174"/>
        </a:accent4>
        <a:accent5>
          <a:srgbClr val="E2AAAD"/>
        </a:accent5>
        <a:accent6>
          <a:srgbClr val="62B3D1"/>
        </a:accent6>
        <a:hlink>
          <a:srgbClr val="B5BF00"/>
        </a:hlink>
        <a:folHlink>
          <a:srgbClr val="FFB6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CC092F"/>
      </a:accent1>
      <a:accent2>
        <a:srgbClr val="6DC6E7"/>
      </a:accent2>
      <a:accent3>
        <a:srgbClr val="FFFFFF"/>
      </a:accent3>
      <a:accent4>
        <a:srgbClr val="2A2A2A"/>
      </a:accent4>
      <a:accent5>
        <a:srgbClr val="E2AAAD"/>
      </a:accent5>
      <a:accent6>
        <a:srgbClr val="62B3D1"/>
      </a:accent6>
      <a:hlink>
        <a:srgbClr val="B5BF00"/>
      </a:hlink>
      <a:folHlink>
        <a:srgbClr val="FFB60F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48589"/>
        </a:dk1>
        <a:lt1>
          <a:srgbClr val="FFFFFF"/>
        </a:lt1>
        <a:dk2>
          <a:srgbClr val="848589"/>
        </a:dk2>
        <a:lt2>
          <a:srgbClr val="808080"/>
        </a:lt2>
        <a:accent1>
          <a:srgbClr val="CC092F"/>
        </a:accent1>
        <a:accent2>
          <a:srgbClr val="6DC6E7"/>
        </a:accent2>
        <a:accent3>
          <a:srgbClr val="FFFFFF"/>
        </a:accent3>
        <a:accent4>
          <a:srgbClr val="707174"/>
        </a:accent4>
        <a:accent5>
          <a:srgbClr val="E2AAAD"/>
        </a:accent5>
        <a:accent6>
          <a:srgbClr val="62B3D1"/>
        </a:accent6>
        <a:hlink>
          <a:srgbClr val="B5BF00"/>
        </a:hlink>
        <a:folHlink>
          <a:srgbClr val="FFB6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12831</TotalTime>
  <Words>283</Words>
  <Application>Microsoft Office PowerPoint</Application>
  <PresentationFormat>寬螢幕</PresentationFormat>
  <Paragraphs>39</Paragraphs>
  <Slides>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17" baseType="lpstr">
      <vt:lpstr>Arial</vt:lpstr>
      <vt:lpstr>ＭＳ Ｐゴシック</vt:lpstr>
      <vt:lpstr>Wingdings</vt:lpstr>
      <vt:lpstr>Calibri</vt:lpstr>
      <vt:lpstr>微軟正黑體</vt:lpstr>
      <vt:lpstr>標楷體</vt:lpstr>
      <vt:lpstr>新細明體</vt:lpstr>
      <vt:lpstr>Times New Roman</vt:lpstr>
      <vt:lpstr>2_Blank Presentation</vt:lpstr>
      <vt:lpstr>Blank Presentation</vt:lpstr>
      <vt:lpstr>PowerPoint 簡報</vt:lpstr>
      <vt:lpstr>PowerPoint 簡報</vt:lpstr>
      <vt:lpstr>核心期刊</vt:lpstr>
      <vt:lpstr>PowerPoint 簡報</vt:lpstr>
      <vt:lpstr>   ProQuest 資料庫平台特色</vt:lpstr>
      <vt:lpstr>   ProQuest 資料庫平台特色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marketing</dc:creator>
  <cp:lastModifiedBy>蓋夏圖書館創新學習整合組-姜義臺</cp:lastModifiedBy>
  <cp:revision>417</cp:revision>
  <cp:lastPrinted>2018-08-30T11:37:23Z</cp:lastPrinted>
  <dcterms:modified xsi:type="dcterms:W3CDTF">2024-11-12T11:36:59Z</dcterms:modified>
</cp:coreProperties>
</file>