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2" r:id="rId2"/>
  </p:sldMasterIdLst>
  <p:notesMasterIdLst>
    <p:notesMasterId r:id="rId46"/>
  </p:notesMasterIdLst>
  <p:sldIdLst>
    <p:sldId id="256" r:id="rId3"/>
    <p:sldId id="257" r:id="rId4"/>
    <p:sldId id="258" r:id="rId5"/>
    <p:sldId id="259" r:id="rId6"/>
    <p:sldId id="260" r:id="rId7"/>
    <p:sldId id="261" r:id="rId8"/>
    <p:sldId id="262" r:id="rId9"/>
    <p:sldId id="263" r:id="rId10"/>
    <p:sldId id="264" r:id="rId11"/>
    <p:sldId id="1250" r:id="rId12"/>
    <p:sldId id="1242" r:id="rId13"/>
    <p:sldId id="367" r:id="rId14"/>
    <p:sldId id="744" r:id="rId15"/>
    <p:sldId id="265" r:id="rId16"/>
    <p:sldId id="266" r:id="rId17"/>
    <p:sldId id="267" r:id="rId18"/>
    <p:sldId id="268" r:id="rId19"/>
    <p:sldId id="269" r:id="rId20"/>
    <p:sldId id="270" r:id="rId21"/>
    <p:sldId id="271" r:id="rId22"/>
    <p:sldId id="272" r:id="rId23"/>
    <p:sldId id="1267" r:id="rId24"/>
    <p:sldId id="273" r:id="rId25"/>
    <p:sldId id="274" r:id="rId26"/>
    <p:sldId id="275" r:id="rId27"/>
    <p:sldId id="276" r:id="rId28"/>
    <p:sldId id="277" r:id="rId29"/>
    <p:sldId id="278" r:id="rId30"/>
    <p:sldId id="1265" r:id="rId31"/>
    <p:sldId id="1268" r:id="rId32"/>
    <p:sldId id="1269" r:id="rId33"/>
    <p:sldId id="288" r:id="rId34"/>
    <p:sldId id="289" r:id="rId35"/>
    <p:sldId id="1263" r:id="rId36"/>
    <p:sldId id="423" r:id="rId37"/>
    <p:sldId id="687" r:id="rId38"/>
    <p:sldId id="1264" r:id="rId39"/>
    <p:sldId id="1270" r:id="rId40"/>
    <p:sldId id="290" r:id="rId41"/>
    <p:sldId id="311" r:id="rId42"/>
    <p:sldId id="1260" r:id="rId43"/>
    <p:sldId id="282" r:id="rId44"/>
    <p:sldId id="1271" r:id="rId4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開場" id="{8BA97E09-1ED2-DD89-97E6-8E6C1D6FD199}">
          <p14:sldIdLst>
            <p14:sldId id="256"/>
            <p14:sldId id="257"/>
          </p14:sldIdLst>
        </p14:section>
        <p14:section name="Parte I 文獻探討資料檢索" id="{EC7E55D6-C0EB-FF8E-CC08-069A1198AC70}">
          <p14:sldIdLst>
            <p14:sldId id="258"/>
            <p14:sldId id="259"/>
            <p14:sldId id="260"/>
            <p14:sldId id="261"/>
            <p14:sldId id="262"/>
          </p14:sldIdLst>
        </p14:section>
        <p14:section name="Parte II 館藏與探索" id="{1DCDBDF1-7184-0E36-9792-FF781C579F4C}">
          <p14:sldIdLst>
            <p14:sldId id="263"/>
            <p14:sldId id="264"/>
            <p14:sldId id="1250"/>
            <p14:sldId id="1242"/>
            <p14:sldId id="367"/>
            <p14:sldId id="744"/>
            <p14:sldId id="265"/>
          </p14:sldIdLst>
        </p14:section>
        <p14:section name="Parte III 資料庫實戰" id="{FB37DDCD-9D9C-1BCC-F2C1-C8953823C9DE}">
          <p14:sldIdLst>
            <p14:sldId id="266"/>
            <p14:sldId id="267"/>
            <p14:sldId id="268"/>
            <p14:sldId id="269"/>
            <p14:sldId id="270"/>
            <p14:sldId id="271"/>
            <p14:sldId id="272"/>
            <p14:sldId id="1267"/>
            <p14:sldId id="273"/>
            <p14:sldId id="274"/>
            <p14:sldId id="275"/>
            <p14:sldId id="276"/>
          </p14:sldIdLst>
        </p14:section>
        <p14:section name="Parte IV 取得管理誠信" id="{8C4F6E3D-3D64-A799-1D43-57344CD7B19C}">
          <p14:sldIdLst>
            <p14:sldId id="277"/>
            <p14:sldId id="278"/>
            <p14:sldId id="1265"/>
            <p14:sldId id="1268"/>
            <p14:sldId id="1269"/>
            <p14:sldId id="288"/>
            <p14:sldId id="289"/>
            <p14:sldId id="1263"/>
            <p14:sldId id="423"/>
            <p14:sldId id="687"/>
            <p14:sldId id="1264"/>
            <p14:sldId id="1270"/>
            <p14:sldId id="290"/>
            <p14:sldId id="311"/>
            <p14:sldId id="1260"/>
            <p14:sldId id="282"/>
          </p14:sldIdLst>
        </p14:section>
        <p14:section name="結語" id="{0A989CFA-5D1D-1C06-0489-097ABDE20866}">
          <p14:sldIdLst>
            <p14:sldId id="1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4" d="100"/>
          <a:sy n="114" d="100"/>
        </p:scale>
        <p:origin x="4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847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開場自我介紹。¡Hola a todos! 今天的目標：讓大家帶著一套「從找題目到交論文」的工具箱離開。</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說明四大段落與時間配置。</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說明流程。強調文獻探討＝批判與整合，不是摘要堆疊。</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示範如何把題目拆成概念、展開三語關鍵字。邀請同學說出自己的題目試拆。</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逐一說明運算元。提醒 NOT 容易誤刪相關文獻。</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補充：語料庫是語料研究的實證素材，文獻是理論與方法的依據，兩者互補。</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現場示範：查「語料庫」「corpus español」，看館藏地與索書號。</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示範 Jumper：輸入範例檢索式，看結果篩選（年代、類型、語言）。</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現場檢索：("corpus linguistics" OR "lingüística de corpus") AND Spanish，限縮學術期刊、近 10 年。示範 AI Insights 與匯出 EndNote。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【約 5 分】示範在 ProQuest 選擇資料庫、進階檢索、限縮同儕審查與全文、匯出 EndNote。實際可用子資料庫以本館訂購為準。</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示範 Times Cited 排序、Citing articles、Analyze results。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示範中文檢索，下載全文 PDF。</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示範簡易查詢與書目匯出。</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【約 4 分】說明兩站點收錄差異：學位論文與會議論文要到青島站點查。示範以西語相關詞檢索，提醒繁簡用語差異。</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示範進階查詢，限定系所名稱。</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示範在 TDX 以 lingüística de corpus 檢索，下載 PDF。</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【約 5 分】示範 DDC 檢索與批次下載。DDC 資料庫內容只限會員機構使用，請由校內網路或校外連線設定進入。</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Parte III 小結。請同學挑一個與自己題目最相關的資料庫實作 3 分鐘。</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說明 NDDS 申請流程與費用。首次使用需註冊帳號並由本館審核（如適用）。</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latin typeface="PMingLiU"/>
              <a:ea typeface="PMingLiU"/>
              <a:cs typeface="PMingLiU"/>
            </a:endParaRPr>
          </a:p>
        </p:txBody>
      </p:sp>
      <p:sp>
        <p:nvSpPr>
          <p:cNvPr id="4" name="投影片編號版面配置區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A5E628-F344-48B0-B7E4-F342C59C9059}" type="slidenum">
              <a:rPr kumimoji="0" lang="zh-TW" altLang="en-US" sz="1800" b="0" i="0" u="none" strike="noStrike" kern="1200" cap="none" spc="0" normalizeH="0" baseline="0" noProof="0" smtClean="0">
                <a:ln>
                  <a:noFill/>
                </a:ln>
                <a:solidFill>
                  <a:prstClr val="black"/>
                </a:solidFill>
                <a:effectLst/>
                <a:uLnTx/>
                <a:uFillTx/>
                <a:latin typeface="PMingLiU"/>
                <a:ea typeface="PMingLiU"/>
                <a:cs typeface="PMingLiU"/>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zh-TW" altLang="en-US" sz="1800" b="0" i="0" u="none" strike="noStrike" kern="1200" cap="none" spc="0" normalizeH="0" baseline="0" noProof="0">
              <a:ln>
                <a:noFill/>
              </a:ln>
              <a:solidFill>
                <a:prstClr val="black"/>
              </a:solidFill>
              <a:effectLst/>
              <a:uLnTx/>
              <a:uFillTx/>
              <a:latin typeface="PMingLiU"/>
              <a:ea typeface="PMingLiU"/>
              <a:cs typeface="PMingLiU"/>
            </a:endParaRPr>
          </a:p>
        </p:txBody>
      </p:sp>
    </p:spTree>
    <p:extLst>
      <p:ext uri="{BB962C8B-B14F-4D97-AF65-F5344CB8AC3E}">
        <p14:creationId xmlns:p14="http://schemas.microsoft.com/office/powerpoint/2010/main" val="390230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說明下載與安裝重點，展示 AI 翻譯 PDF。</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851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示範從 EBSCOhost 匯入、CWYW 插入引用。</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6810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MingLiU"/>
                <a:ea typeface="PMingLiU"/>
                <a:cs typeface="PMingLiU"/>
              </a:rPr>
              <a:t>「EndNote圖書館不要放在Dropbox、OneDrive同步資料夾，原廠FAQ有特別提醒。」安裝檔名以KM下載的檔案為準（館網說明為EN22Inst.msi）。</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PMingLiU"/>
                <a:ea typeface="PMingLiU"/>
                <a:cs typeface="PMingLiU"/>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PMingLiU"/>
              <a:ea typeface="PMingLiU"/>
              <a:cs typeface="PMingLiU"/>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MingLiU"/>
                <a:ea typeface="PMingLiU"/>
                <a:cs typeface="PMingLiU"/>
              </a:rPr>
              <a:t>現場示範「WoS匯出→EndNote→Word插入引用→切換APA第7版」，三分鐘內完成。2025.1版新功能見館方2025年10月3日公告。Find a Journal需輸入標題與100字內摘要。</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PMingLiU"/>
                <a:ea typeface="PMingLiU"/>
                <a:cs typeface="PMingLiU"/>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PMingLiU"/>
              <a:ea typeface="PMingLiU"/>
              <a:cs typeface="PMingLiU"/>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latin typeface="PMingLiU"/>
              <a:ea typeface="PMingLiU"/>
              <a:cs typeface="PMingLiU"/>
            </a:endParaRPr>
          </a:p>
        </p:txBody>
      </p:sp>
      <p:sp>
        <p:nvSpPr>
          <p:cNvPr id="4" name="投影片編號版面配置區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0A5E628-F344-48B0-B7E4-F342C59C9059}" type="slidenum">
              <a:rPr kumimoji="0" lang="zh-TW" altLang="en-US" sz="1800" b="0" i="0" u="none" strike="noStrike" kern="1200" cap="none" spc="0" normalizeH="0" baseline="0" noProof="0" smtClean="0">
                <a:ln>
                  <a:noFill/>
                </a:ln>
                <a:solidFill>
                  <a:prstClr val="black"/>
                </a:solidFill>
                <a:effectLst/>
                <a:uLnTx/>
                <a:uFillTx/>
                <a:latin typeface="PMingLiU"/>
                <a:ea typeface="PMingLiU"/>
                <a:cs typeface="PMingLiU"/>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zh-TW" altLang="en-US" sz="1800" b="0" i="0" u="none" strike="noStrike" kern="1200" cap="none" spc="0" normalizeH="0" baseline="0" noProof="0">
              <a:ln>
                <a:noFill/>
              </a:ln>
              <a:solidFill>
                <a:prstClr val="black"/>
              </a:solidFill>
              <a:effectLst/>
              <a:uLnTx/>
              <a:uFillTx/>
              <a:latin typeface="PMingLiU"/>
              <a:ea typeface="PMingLiU"/>
              <a:cs typeface="PMingLiU"/>
            </a:endParaRPr>
          </a:p>
        </p:txBody>
      </p:sp>
    </p:spTree>
    <p:extLst>
      <p:ext uri="{BB962C8B-B14F-4D97-AF65-F5344CB8AC3E}">
        <p14:creationId xmlns:p14="http://schemas.microsoft.com/office/powerpoint/2010/main" val="2555882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91" name="Google Shape;391;p1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PMingLiU"/>
              <a:ea typeface="PMingLiU"/>
              <a:cs typeface="PMingLiU"/>
            </a:endParaRPr>
          </a:p>
        </p:txBody>
      </p:sp>
      <p:sp>
        <p:nvSpPr>
          <p:cNvPr id="392" name="Google Shape;392;p1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100"/>
              <a:buFontTx/>
              <a:buNone/>
              <a:tabLst/>
              <a:defRPr/>
            </a:pPr>
            <a:fld id="{00000000-1234-1234-1234-123412341234}" type="slidenum">
              <a:rPr kumimoji="0" lang="en-US" altLang="zh-TW" sz="1100" b="0" i="0" u="none" strike="noStrike" kern="1200" cap="none" spc="0" normalizeH="0" baseline="0" noProof="0">
                <a:ln>
                  <a:noFill/>
                </a:ln>
                <a:solidFill>
                  <a:srgbClr val="000000"/>
                </a:solidFill>
                <a:effectLst/>
                <a:uLnTx/>
                <a:uFillTx/>
                <a:latin typeface="PMingLiU" panose="020B0604020202020204" pitchFamily="34" charset="0"/>
                <a:ea typeface="PMingLiU"/>
                <a:cs typeface="PMingLiU" panose="020B0604020202020204" pitchFamily="34" charset="0"/>
                <a:sym typeface="PMingLiU"/>
              </a:rPr>
              <a:pPr marL="0" marR="0" lvl="0" indent="0" algn="r" defTabSz="914400" rtl="0" eaLnBrk="1" fontAlgn="auto" latinLnBrk="0" hangingPunct="1">
                <a:lnSpc>
                  <a:spcPct val="100000"/>
                </a:lnSpc>
                <a:spcBef>
                  <a:spcPts val="0"/>
                </a:spcBef>
                <a:spcAft>
                  <a:spcPts val="0"/>
                </a:spcAft>
                <a:buClrTx/>
                <a:buSzPts val="1100"/>
                <a:buFontTx/>
                <a:buNone/>
                <a:tabLst/>
                <a:defRPr/>
              </a:pPr>
              <a:t>35</a:t>
            </a:fld>
            <a:endParaRPr kumimoji="0" sz="1100" b="0" i="0" u="none" strike="noStrike" kern="1200" cap="none" spc="0" normalizeH="0" baseline="0" noProof="0" dirty="0">
              <a:ln>
                <a:noFill/>
              </a:ln>
              <a:solidFill>
                <a:srgbClr val="000000"/>
              </a:solidFill>
              <a:effectLst/>
              <a:uLnTx/>
              <a:uFillTx/>
              <a:latin typeface="PMingLiU" panose="020B0604020202020204" pitchFamily="34" charset="0"/>
              <a:ea typeface="PMingLiU"/>
              <a:cs typeface="PMingLiU" panose="020B0604020202020204" pitchFamily="34" charset="0"/>
              <a:sym typeface="PMingLiU"/>
            </a:endParaRPr>
          </a:p>
        </p:txBody>
      </p:sp>
    </p:spTree>
    <p:extLst>
      <p:ext uri="{BB962C8B-B14F-4D97-AF65-F5344CB8AC3E}">
        <p14:creationId xmlns:p14="http://schemas.microsoft.com/office/powerpoint/2010/main" val="1094345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PMingLiU"/>
              <a:ea typeface="PMingLiU"/>
              <a:cs typeface="PMingLiU"/>
            </a:endParaRPr>
          </a:p>
        </p:txBody>
      </p:sp>
      <p:sp>
        <p:nvSpPr>
          <p:cNvPr id="812" name="Google Shape;81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6793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說明申請方式與學位考試規定，提醒無儲存庫設定。</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1797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MingLiU"/>
                <a:ea typeface="PMingLiU"/>
                <a:cs typeface="PMingLiU"/>
              </a:rPr>
              <a:t>「Turnitin不是測謊機，是體檢報告。數字高不一定有病，但一定要看醫生，也就是你的指導教授。」o365信箱可能收不到開通信，可改用@pu.edu.tw並設定webmail自動轉寄。重設密碼連結有效期1小時。</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PMingLiU"/>
                <a:ea typeface="PMingLiU"/>
                <a:cs typeface="PMingLiU"/>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latin typeface="PMingLiU"/>
              <a:ea typeface="PMingLiU"/>
              <a:cs typeface="PMingLiU"/>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總結全流程。</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Q&amp;A。</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11274552" y="365760"/>
            <a:ext cx="502920" cy="502920"/>
          </a:xfrm>
          <a:prstGeom prst="rect">
            <a:avLst/>
          </a:prstGeom>
        </p:spPr>
      </p:pic>
      <p:sp>
        <p:nvSpPr>
          <p:cNvPr id="3" name="Text 0"/>
          <p:cNvSpPr/>
          <p:nvPr/>
        </p:nvSpPr>
        <p:spPr>
          <a:xfrm>
            <a:off x="548640" y="6355080"/>
            <a:ext cx="7315200" cy="320040"/>
          </a:xfrm>
          <a:prstGeom prst="rect">
            <a:avLst/>
          </a:prstGeom>
          <a:noFill/>
          <a:ln/>
        </p:spPr>
        <p:txBody>
          <a:bodyPr wrap="square" lIns="0" tIns="0" rIns="0" bIns="0" rtlCol="0" anchor="ctr"/>
          <a:lstStyle/>
          <a:p>
            <a:pPr marL="0" indent="0">
              <a:buNone/>
            </a:pPr>
            <a:r>
              <a:rPr lang="en-US" sz="1000" dirty="0">
                <a:solidFill>
                  <a:srgbClr val="6B6B6B"/>
                </a:solidFill>
                <a:latin typeface="新細明體" pitchFamily="34" charset="0"/>
                <a:ea typeface="新細明體" pitchFamily="34" charset="-122"/>
                <a:cs typeface="新細明體" pitchFamily="34" charset="-120"/>
              </a:rPr>
              <a:t>靜宜大學蓋夏圖書館 · 西班牙語語料庫研究與應用 圖書館資源研習</a:t>
            </a:r>
            <a:endParaRPr lang="en-US" sz="1000" dirty="0"/>
          </a:p>
        </p:txBody>
      </p:sp>
      <p:sp>
        <p:nvSpPr>
          <p:cNvPr id="4" name="Text 1"/>
          <p:cNvSpPr>
            <a:spLocks noGrp="1"/>
          </p:cNvSpPr>
          <p:nvPr>
            <p:ph type="title" idx="102" hasCustomPrompt="1"/>
          </p:nvPr>
        </p:nvSpPr>
        <p:spPr>
          <a:xfrm>
            <a:off x="548640" y="320040"/>
            <a:ext cx="10424160" cy="640080"/>
          </a:xfrm>
          <a:prstGeom prst="rect">
            <a:avLst/>
          </a:prstGeom>
          <a:noFill/>
          <a:ln/>
        </p:spPr>
        <p:txBody>
          <a:bodyPr wrap="square" rtlCol="0"/>
          <a:lstStyle>
            <a:lvl1pPr marL="0" indent="0">
              <a:buNone/>
              <a:defRPr lang="en-US" sz="3000" b="1" dirty="0">
                <a:solidFill>
                  <a:srgbClr val="9E1B22"/>
                </a:solidFill>
                <a:latin typeface="新細明體" pitchFamily="34" charset="0"/>
                <a:ea typeface="新細明體" pitchFamily="34" charset="-122"/>
                <a:cs typeface="新細明體" pitchFamily="34" charset="-120"/>
              </a:defRPr>
            </a:lvl1pPr>
          </a:lstStyle>
          <a:p>
            <a:pPr marL="0" indent="0">
              <a:buNone/>
            </a:pPr>
            <a:endParaRPr lang="en-US" sz="30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9E1B22"/>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8531352" y="0"/>
            <a:ext cx="3657600" cy="6858000"/>
          </a:xfrm>
          <a:prstGeom prst="rect">
            <a:avLst/>
          </a:prstGeom>
        </p:spPr>
      </p:pic>
      <p:sp>
        <p:nvSpPr>
          <p:cNvPr id="3" name="Text 0"/>
          <p:cNvSpPr>
            <a:spLocks noGrp="1"/>
          </p:cNvSpPr>
          <p:nvPr>
            <p:ph type="title" idx="101" hasCustomPrompt="1"/>
          </p:nvPr>
        </p:nvSpPr>
        <p:spPr>
          <a:xfrm>
            <a:off x="731520" y="2651760"/>
            <a:ext cx="7498080" cy="1097280"/>
          </a:xfrm>
          <a:prstGeom prst="rect">
            <a:avLst/>
          </a:prstGeom>
          <a:noFill/>
          <a:ln/>
        </p:spPr>
        <p:txBody>
          <a:bodyPr wrap="square" rtlCol="0"/>
          <a:lstStyle>
            <a:lvl1pPr marL="0" indent="0" algn="l">
              <a:buNone/>
              <a:defRPr lang="en-US" sz="4000" b="1" dirty="0">
                <a:solidFill>
                  <a:srgbClr val="FFFFFF"/>
                </a:solidFill>
                <a:latin typeface="新細明體" pitchFamily="34" charset="0"/>
                <a:ea typeface="新細明體" pitchFamily="34" charset="-122"/>
                <a:cs typeface="新細明體" pitchFamily="34" charset="-120"/>
              </a:defRPr>
            </a:lvl1pPr>
          </a:lstStyle>
          <a:p>
            <a:pPr marL="0" indent="0" algn="l">
              <a:buNone/>
            </a:pPr>
            <a:endParaRPr lang="en-US" sz="4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504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11274552" y="365760"/>
            <a:ext cx="502920" cy="502920"/>
          </a:xfrm>
          <a:prstGeom prst="rect">
            <a:avLst/>
          </a:prstGeom>
        </p:spPr>
      </p:pic>
      <p:sp>
        <p:nvSpPr>
          <p:cNvPr id="3" name="Text 0"/>
          <p:cNvSpPr/>
          <p:nvPr/>
        </p:nvSpPr>
        <p:spPr>
          <a:xfrm>
            <a:off x="548640" y="6355080"/>
            <a:ext cx="7315200" cy="320040"/>
          </a:xfrm>
          <a:prstGeom prst="rect">
            <a:avLst/>
          </a:prstGeom>
          <a:noFill/>
          <a:ln/>
        </p:spPr>
        <p:txBody>
          <a:bodyPr wrap="square" lIns="0" tIns="0" rIns="0" bIns="0" rtlCol="0" anchor="ctr"/>
          <a:lstStyle/>
          <a:p>
            <a:pPr marL="0" indent="0">
              <a:buNone/>
            </a:pPr>
            <a:r>
              <a:rPr lang="en-US" sz="1000" dirty="0">
                <a:solidFill>
                  <a:srgbClr val="6B6B6B"/>
                </a:solidFill>
                <a:latin typeface="新細明體" pitchFamily="34" charset="0"/>
                <a:ea typeface="新細明體" pitchFamily="34" charset="-122"/>
                <a:cs typeface="新細明體" pitchFamily="34" charset="-120"/>
              </a:rPr>
              <a:t>靜宜大學蓋夏圖書館 · 西班牙語語料庫研究與應用 圖書館資源研習</a:t>
            </a:r>
            <a:endParaRPr lang="en-US" sz="1000" dirty="0"/>
          </a:p>
        </p:txBody>
      </p:sp>
      <p:sp>
        <p:nvSpPr>
          <p:cNvPr id="4" name="Text 1"/>
          <p:cNvSpPr>
            <a:spLocks noGrp="1"/>
          </p:cNvSpPr>
          <p:nvPr>
            <p:ph type="title" idx="102" hasCustomPrompt="1"/>
          </p:nvPr>
        </p:nvSpPr>
        <p:spPr>
          <a:xfrm>
            <a:off x="548640" y="320040"/>
            <a:ext cx="10424160" cy="640080"/>
          </a:xfrm>
          <a:prstGeom prst="rect">
            <a:avLst/>
          </a:prstGeom>
          <a:noFill/>
          <a:ln/>
        </p:spPr>
        <p:txBody>
          <a:bodyPr wrap="square" rtlCol="0"/>
          <a:lstStyle>
            <a:lvl1pPr marL="0" indent="0">
              <a:buNone/>
              <a:defRPr lang="en-US" sz="3000" b="1" dirty="0">
                <a:solidFill>
                  <a:srgbClr val="9E1B22"/>
                </a:solidFill>
                <a:latin typeface="新細明體" pitchFamily="34" charset="0"/>
                <a:ea typeface="新細明體" pitchFamily="34" charset="-122"/>
                <a:cs typeface="新細明體" pitchFamily="34" charset="-120"/>
              </a:defRPr>
            </a:lvl1pPr>
          </a:lstStyle>
          <a:p>
            <a:pPr marL="0" indent="0">
              <a:buNone/>
            </a:pPr>
            <a:endParaRPr lang="en-US" sz="30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57462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p:bg>
      <p:bgPr>
        <a:solidFill>
          <a:srgbClr val="9E1B22"/>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8531352" y="0"/>
            <a:ext cx="3657600" cy="6858000"/>
          </a:xfrm>
          <a:prstGeom prst="rect">
            <a:avLst/>
          </a:prstGeom>
        </p:spPr>
      </p:pic>
      <p:sp>
        <p:nvSpPr>
          <p:cNvPr id="3" name="Text 0"/>
          <p:cNvSpPr>
            <a:spLocks noGrp="1"/>
          </p:cNvSpPr>
          <p:nvPr>
            <p:ph type="title" idx="101" hasCustomPrompt="1"/>
          </p:nvPr>
        </p:nvSpPr>
        <p:spPr>
          <a:xfrm>
            <a:off x="731520" y="2651760"/>
            <a:ext cx="7498080" cy="1097280"/>
          </a:xfrm>
          <a:prstGeom prst="rect">
            <a:avLst/>
          </a:prstGeom>
          <a:noFill/>
          <a:ln/>
        </p:spPr>
        <p:txBody>
          <a:bodyPr wrap="square" rtlCol="0"/>
          <a:lstStyle>
            <a:lvl1pPr marL="0" indent="0" algn="l">
              <a:buNone/>
              <a:defRPr lang="en-US" sz="4000" b="1" dirty="0">
                <a:solidFill>
                  <a:srgbClr val="FFFFFF"/>
                </a:solidFill>
                <a:latin typeface="新細明體" pitchFamily="34" charset="0"/>
                <a:ea typeface="新細明體" pitchFamily="34" charset="-122"/>
                <a:cs typeface="新細明體" pitchFamily="34" charset="-120"/>
              </a:defRPr>
            </a:lvl1pPr>
          </a:lstStyle>
          <a:p>
            <a:pPr marL="0" indent="0" algn="l">
              <a:buNone/>
            </a:pPr>
            <a:endParaRPr lang="en-US" sz="4000" dirty="0"/>
          </a:p>
        </p:txBody>
      </p:sp>
    </p:spTree>
    <p:extLst>
      <p:ext uri="{BB962C8B-B14F-4D97-AF65-F5344CB8AC3E}">
        <p14:creationId xmlns:p14="http://schemas.microsoft.com/office/powerpoint/2010/main" val="3088498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CONTENT">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rtlCol="0" anchor="ctr"/>
          <a:lstStyle/>
          <a:p>
            <a:pPr marL="0" indent="0">
              <a:buNone/>
            </a:pPr>
            <a:r>
              <a:rPr lang="en-US" sz="1000" dirty="0" err="1">
                <a:solidFill>
                  <a:srgbClr val="5B6B73"/>
                </a:solidFill>
                <a:latin typeface="PMingLiU"/>
                <a:ea typeface="PMingLiU"/>
                <a:cs typeface="PMingLiU"/>
              </a:rPr>
              <a:t>靜宜大學蓋夏圖書館</a:t>
            </a:r>
            <a:r>
              <a:rPr lang="en-US" sz="1000" dirty="0">
                <a:solidFill>
                  <a:srgbClr val="5B6B73"/>
                </a:solidFill>
                <a:latin typeface="PMingLiU"/>
                <a:ea typeface="PMingLiU"/>
                <a:cs typeface="PMingLiU"/>
              </a:rPr>
              <a:t>｜</a:t>
            </a:r>
            <a:r>
              <a:rPr lang="zh-TW" altLang="en-US" sz="1000" dirty="0">
                <a:solidFill>
                  <a:srgbClr val="5B6B73"/>
                </a:solidFill>
                <a:latin typeface="PMingLiU"/>
                <a:ea typeface="PMingLiU"/>
                <a:cs typeface="PMingLiU"/>
              </a:rPr>
              <a:t>研究生圖書資源研習 </a:t>
            </a:r>
            <a:endParaRPr lang="en-US" sz="1000" dirty="0">
              <a:latin typeface="PMingLiU"/>
              <a:ea typeface="PMingLiU"/>
              <a:cs typeface="PMingLiU"/>
            </a:endParaRPr>
          </a:p>
        </p:txBody>
      </p:sp>
      <p:sp>
        <p:nvSpPr>
          <p:cNvPr id="3" name="Text 1"/>
          <p:cNvSpPr>
            <a:spLocks noGrp="1"/>
          </p:cNvSpPr>
          <p:nvPr>
            <p:ph type="title" idx="101" hasCustomPrompt="1"/>
          </p:nvPr>
        </p:nvSpPr>
        <p:spPr>
          <a:xfrm>
            <a:off x="548640" y="320040"/>
            <a:ext cx="9509760" cy="777240"/>
          </a:xfrm>
          <a:prstGeom prst="rect">
            <a:avLst/>
          </a:prstGeom>
          <a:noFill/>
          <a:ln/>
        </p:spPr>
        <p:txBody>
          <a:bodyPr wrap="square" rtlCol="0"/>
          <a:lstStyle>
            <a:lvl1pPr marL="0" indent="0" algn="l">
              <a:buNone/>
              <a:defRPr lang="en-US" sz="3000" b="1" dirty="0">
                <a:solidFill>
                  <a:srgbClr val="0F4C5C"/>
                </a:solidFill>
                <a:latin typeface="PMingLiU"/>
                <a:ea typeface="PMingLiU"/>
                <a:cs typeface="PMingLiU"/>
              </a:defRPr>
            </a:lvl1pPr>
          </a:lstStyle>
          <a:p>
            <a:pPr marL="0" indent="0" algn="l">
              <a:buNone/>
            </a:pPr>
            <a:endParaRPr lang="en-US" sz="3000" dirty="0">
              <a:latin typeface="PMingLiU"/>
              <a:ea typeface="PMingLiU"/>
              <a:cs typeface="PMingLiU"/>
            </a:endParaRPr>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B6B73"/>
                </a:solidFill>
                <a:latin typeface="PMingLiU"/>
                <a:ea typeface="PMingLiU"/>
                <a:cs typeface="PMingLiU"/>
              </a:defRPr>
            </a:lvl1pPr>
          </a:lstStyle>
          <a:p>
            <a:pPr algn="r"/>
            <a:fld id="{F7021451-1387-4CA6-816F-3879F97B5CBC}" type="slidenum">
              <a:rPr lang="en-US" b="0">
                <a:latin typeface="PMingLiU"/>
                <a:ea typeface="PMingLiU"/>
                <a:cs typeface="PMingLiU"/>
              </a:rPr>
              <a:t>‹#›</a:t>
            </a:fld>
            <a:endParaRPr lang="en-US" dirty="0">
              <a:latin typeface="PMingLiU"/>
              <a:ea typeface="PMingLiU"/>
              <a:cs typeface="PMingLiU"/>
            </a:endParaRPr>
          </a:p>
        </p:txBody>
      </p:sp>
    </p:spTree>
    <p:extLst>
      <p:ext uri="{BB962C8B-B14F-4D97-AF65-F5344CB8AC3E}">
        <p14:creationId xmlns:p14="http://schemas.microsoft.com/office/powerpoint/2010/main" val="1092175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838200" y="692696"/>
            <a:ext cx="10515600" cy="997992"/>
          </a:xfrm>
        </p:spPr>
        <p:txBody>
          <a:bodyPr/>
          <a:lstStyle/>
          <a:p>
            <a:r>
              <a:rPr lang="zh-TW" altLang="en-US" dirty="0">
                <a:latin typeface="PMingLiU"/>
                <a:ea typeface="PMingLiU"/>
                <a:cs typeface="PMingLiU"/>
              </a:rPr>
              <a:t>按一下以編輯母片標題樣式</a:t>
            </a:r>
            <a:endParaRPr lang="en-US" dirty="0">
              <a:latin typeface="PMingLiU"/>
              <a:ea typeface="PMingLiU"/>
              <a:cs typeface="PMingLiU"/>
            </a:endParaRPr>
          </a:p>
        </p:txBody>
      </p:sp>
      <p:sp>
        <p:nvSpPr>
          <p:cNvPr id="3" name="Content Placeholder 2"/>
          <p:cNvSpPr>
            <a:spLocks noGrp="1"/>
          </p:cNvSpPr>
          <p:nvPr>
            <p:ph idx="1"/>
          </p:nvPr>
        </p:nvSpPr>
        <p:spPr/>
        <p:txBody>
          <a:bodyPr/>
          <a:lstStyle>
            <a:lvl1pPr marL="228600" indent="-228600">
              <a:buClr>
                <a:schemeClr val="accent1">
                  <a:lumMod val="50000"/>
                </a:schemeClr>
              </a:buClr>
              <a:buFont typeface="Wingdings" panose="05000000000000000000" pitchFamily="2" charset="2"/>
              <a:buChar char="n"/>
              <a:defRPr>
                <a:latin typeface="PMingLiU"/>
                <a:ea typeface="PMingLiU"/>
                <a:cs typeface="PMingLiU"/>
              </a:defRPr>
            </a:lvl1pPr>
            <a:lvl2pPr marL="685800" indent="-228600">
              <a:buClr>
                <a:schemeClr val="tx2">
                  <a:lumMod val="75000"/>
                </a:schemeClr>
              </a:buClr>
              <a:buFont typeface="Wingdings" panose="05000000000000000000" pitchFamily="2" charset="2"/>
              <a:buChar char="p"/>
              <a:defRPr>
                <a:latin typeface="PMingLiU"/>
                <a:ea typeface="PMingLiU"/>
                <a:cs typeface="PMingLiU"/>
              </a:defRPr>
            </a:lvl2pPr>
            <a:lvl3pPr marL="1143000" indent="-228600">
              <a:buClr>
                <a:schemeClr val="accent2">
                  <a:lumMod val="50000"/>
                </a:schemeClr>
              </a:buClr>
              <a:buFont typeface="Wingdings" panose="05000000000000000000" pitchFamily="2" charset="2"/>
              <a:buChar char="u"/>
              <a:defRPr>
                <a:latin typeface="PMingLiU"/>
                <a:ea typeface="PMingLiU"/>
                <a:cs typeface="PMingLiU"/>
              </a:defRPr>
            </a:lvl3pPr>
            <a:lvl4pPr marL="1600200" indent="-228600">
              <a:buClr>
                <a:schemeClr val="accent6">
                  <a:lumMod val="50000"/>
                </a:schemeClr>
              </a:buClr>
              <a:buFont typeface="Wingdings" panose="05000000000000000000" pitchFamily="2" charset="2"/>
              <a:buChar char="Ø"/>
              <a:defRPr>
                <a:latin typeface="PMingLiU"/>
                <a:ea typeface="PMingLiU"/>
                <a:cs typeface="PMingLiU"/>
              </a:defRPr>
            </a:lvl4pPr>
          </a:lstStyle>
          <a:p>
            <a:pPr lvl="0"/>
            <a:r>
              <a:rPr lang="zh-TW" altLang="en-US" dirty="0">
                <a:latin typeface="PMingLiU"/>
                <a:ea typeface="PMingLiU"/>
                <a:cs typeface="PMingLiU"/>
              </a:rPr>
              <a:t>編輯母片文字樣式</a:t>
            </a:r>
          </a:p>
          <a:p>
            <a:pPr lvl="1"/>
            <a:r>
              <a:rPr lang="zh-TW" altLang="en-US" dirty="0">
                <a:latin typeface="PMingLiU"/>
                <a:ea typeface="PMingLiU"/>
                <a:cs typeface="PMingLiU"/>
              </a:rPr>
              <a:t>第二層</a:t>
            </a:r>
          </a:p>
          <a:p>
            <a:pPr lvl="2"/>
            <a:r>
              <a:rPr lang="zh-TW" altLang="en-US" dirty="0">
                <a:latin typeface="PMingLiU"/>
                <a:ea typeface="PMingLiU"/>
                <a:cs typeface="PMingLiU"/>
              </a:rPr>
              <a:t>第三層</a:t>
            </a:r>
          </a:p>
          <a:p>
            <a:pPr lvl="3"/>
            <a:r>
              <a:rPr lang="zh-TW" altLang="en-US" dirty="0">
                <a:latin typeface="PMingLiU"/>
                <a:ea typeface="PMingLiU"/>
                <a:cs typeface="PMingLiU"/>
              </a:rPr>
              <a:t>第四層</a:t>
            </a:r>
          </a:p>
          <a:p>
            <a:pPr lvl="4"/>
            <a:r>
              <a:rPr lang="zh-TW" altLang="en-US" dirty="0">
                <a:latin typeface="PMingLiU"/>
                <a:ea typeface="PMingLiU"/>
                <a:cs typeface="PMingLiU"/>
              </a:rPr>
              <a:t>第五層</a:t>
            </a:r>
            <a:endParaRPr lang="en-US" dirty="0">
              <a:latin typeface="PMingLiU"/>
              <a:ea typeface="PMingLiU"/>
              <a:cs typeface="PMingLiU"/>
            </a:endParaRPr>
          </a:p>
        </p:txBody>
      </p:sp>
      <p:sp>
        <p:nvSpPr>
          <p:cNvPr id="4" name="Date Placeholder 3"/>
          <p:cNvSpPr>
            <a:spLocks noGrp="1"/>
          </p:cNvSpPr>
          <p:nvPr>
            <p:ph type="dt" sz="half" idx="10"/>
          </p:nvPr>
        </p:nvSpPr>
        <p:spPr/>
        <p:txBody>
          <a:bodyPr/>
          <a:lstStyle/>
          <a:p>
            <a:pPr>
              <a:defRPr>
                <a:latin typeface="PMingLiU"/>
                <a:ea typeface="PMingLiU"/>
                <a:cs typeface="PMingLiU"/>
              </a:defRPr>
            </a:pPr>
            <a:endParaRPr lang="en-US" altLang="zh-TW">
              <a:latin typeface="PMingLiU"/>
              <a:ea typeface="PMingLiU"/>
              <a:cs typeface="PMingLiU"/>
            </a:endParaRPr>
          </a:p>
        </p:txBody>
      </p:sp>
      <p:sp>
        <p:nvSpPr>
          <p:cNvPr id="5" name="Footer Placeholder 4"/>
          <p:cNvSpPr>
            <a:spLocks noGrp="1"/>
          </p:cNvSpPr>
          <p:nvPr>
            <p:ph type="ftr" sz="quarter" idx="11"/>
          </p:nvPr>
        </p:nvSpPr>
        <p:spPr/>
        <p:txBody>
          <a:bodyPr/>
          <a:lstStyle/>
          <a:p>
            <a:pPr>
              <a:defRPr>
                <a:latin typeface="PMingLiU"/>
                <a:ea typeface="PMingLiU"/>
                <a:cs typeface="PMingLiU"/>
              </a:defRPr>
            </a:pPr>
            <a:endParaRPr lang="en-US" altLang="zh-TW">
              <a:latin typeface="PMingLiU"/>
              <a:ea typeface="PMingLiU"/>
              <a:cs typeface="PMingLiU"/>
            </a:endParaRPr>
          </a:p>
        </p:txBody>
      </p:sp>
      <p:sp>
        <p:nvSpPr>
          <p:cNvPr id="6" name="Slide Number Placeholder 5"/>
          <p:cNvSpPr>
            <a:spLocks noGrp="1"/>
          </p:cNvSpPr>
          <p:nvPr>
            <p:ph type="sldNum" sz="quarter" idx="12"/>
          </p:nvPr>
        </p:nvSpPr>
        <p:spPr/>
        <p:txBody>
          <a:bodyPr/>
          <a:lstStyle/>
          <a:p>
            <a:pPr>
              <a:defRPr>
                <a:latin typeface="PMingLiU"/>
                <a:ea typeface="PMingLiU"/>
                <a:cs typeface="PMingLiU"/>
              </a:defRPr>
            </a:pPr>
            <a:fld id="{2F780BBC-A264-4BC9-8C4F-32AC0407D2D2}" type="slidenum">
              <a:rPr lang="en-US" altLang="zh-TW" smtClean="0">
                <a:latin typeface="PMingLiU"/>
                <a:ea typeface="PMingLiU"/>
                <a:cs typeface="PMingLiU"/>
              </a:rPr>
              <a:pPr>
                <a:defRPr>
                  <a:latin typeface="PMingLiU"/>
                  <a:ea typeface="PMingLiU"/>
                  <a:cs typeface="PMingLiU"/>
                </a:defRPr>
              </a:pPr>
              <a:t>‹#›</a:t>
            </a:fld>
            <a:endParaRPr lang="en-US" altLang="zh-TW" dirty="0">
              <a:latin typeface="PMingLiU"/>
              <a:ea typeface="PMingLiU"/>
              <a:cs typeface="PMingLiU"/>
            </a:endParaRPr>
          </a:p>
        </p:txBody>
      </p:sp>
      <p:pic>
        <p:nvPicPr>
          <p:cNvPr id="7" name="圖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4512" y="145120"/>
            <a:ext cx="1224136" cy="403966"/>
          </a:xfrm>
          <a:prstGeom prst="rect">
            <a:avLst/>
          </a:prstGeom>
        </p:spPr>
      </p:pic>
    </p:spTree>
    <p:extLst>
      <p:ext uri="{BB962C8B-B14F-4D97-AF65-F5344CB8AC3E}">
        <p14:creationId xmlns:p14="http://schemas.microsoft.com/office/powerpoint/2010/main" val="4230664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838200" y="764704"/>
            <a:ext cx="10515600" cy="925984"/>
          </a:xfrm>
        </p:spPr>
        <p:txBody>
          <a:bodyPr/>
          <a:lstStyle/>
          <a:p>
            <a:r>
              <a:rPr lang="zh-TW" altLang="en-US">
                <a:latin typeface="PMingLiU"/>
                <a:ea typeface="PMingLiU"/>
                <a:cs typeface="PMingLiU"/>
              </a:rPr>
              <a:t>按一下以編輯母片標題樣式</a:t>
            </a:r>
            <a:endParaRPr lang="en-US" dirty="0">
              <a:latin typeface="PMingLiU"/>
              <a:ea typeface="PMingLiU"/>
              <a:cs typeface="PMingLiU"/>
            </a:endParaRPr>
          </a:p>
        </p:txBody>
      </p:sp>
      <p:sp>
        <p:nvSpPr>
          <p:cNvPr id="3" name="Date Placeholder 2"/>
          <p:cNvSpPr>
            <a:spLocks noGrp="1"/>
          </p:cNvSpPr>
          <p:nvPr>
            <p:ph type="dt" sz="half" idx="10"/>
          </p:nvPr>
        </p:nvSpPr>
        <p:spPr/>
        <p:txBody>
          <a:bodyPr/>
          <a:lstStyle/>
          <a:p>
            <a:pPr>
              <a:defRPr>
                <a:latin typeface="PMingLiU"/>
                <a:ea typeface="PMingLiU"/>
                <a:cs typeface="PMingLiU"/>
              </a:defRPr>
            </a:pPr>
            <a:endParaRPr lang="en-US" altLang="zh-TW">
              <a:latin typeface="PMingLiU"/>
              <a:ea typeface="PMingLiU"/>
              <a:cs typeface="PMingLiU"/>
            </a:endParaRPr>
          </a:p>
        </p:txBody>
      </p:sp>
      <p:sp>
        <p:nvSpPr>
          <p:cNvPr id="4" name="Footer Placeholder 3"/>
          <p:cNvSpPr>
            <a:spLocks noGrp="1"/>
          </p:cNvSpPr>
          <p:nvPr>
            <p:ph type="ftr" sz="quarter" idx="11"/>
          </p:nvPr>
        </p:nvSpPr>
        <p:spPr/>
        <p:txBody>
          <a:bodyPr/>
          <a:lstStyle/>
          <a:p>
            <a:pPr>
              <a:defRPr>
                <a:latin typeface="PMingLiU"/>
                <a:ea typeface="PMingLiU"/>
                <a:cs typeface="PMingLiU"/>
              </a:defRPr>
            </a:pPr>
            <a:endParaRPr lang="en-US" altLang="zh-TW" dirty="0">
              <a:latin typeface="PMingLiU"/>
              <a:ea typeface="PMingLiU"/>
              <a:cs typeface="PMingLiU"/>
            </a:endParaRPr>
          </a:p>
        </p:txBody>
      </p:sp>
      <p:sp>
        <p:nvSpPr>
          <p:cNvPr id="5" name="Slide Number Placeholder 4"/>
          <p:cNvSpPr>
            <a:spLocks noGrp="1"/>
          </p:cNvSpPr>
          <p:nvPr>
            <p:ph type="sldNum" sz="quarter" idx="12"/>
          </p:nvPr>
        </p:nvSpPr>
        <p:spPr/>
        <p:txBody>
          <a:bodyPr/>
          <a:lstStyle/>
          <a:p>
            <a:pPr>
              <a:defRPr>
                <a:latin typeface="PMingLiU"/>
                <a:ea typeface="PMingLiU"/>
                <a:cs typeface="PMingLiU"/>
              </a:defRPr>
            </a:pPr>
            <a:fld id="{A975D844-D493-4007-9899-B56B7AE88A8D}" type="slidenum">
              <a:rPr lang="en-US" altLang="zh-TW" smtClean="0">
                <a:latin typeface="PMingLiU"/>
                <a:ea typeface="PMingLiU"/>
                <a:cs typeface="PMingLiU"/>
              </a:rPr>
              <a:pPr>
                <a:defRPr>
                  <a:latin typeface="PMingLiU"/>
                  <a:ea typeface="PMingLiU"/>
                  <a:cs typeface="PMingLiU"/>
                </a:defRPr>
              </a:pPr>
              <a:t>‹#›</a:t>
            </a:fld>
            <a:endParaRPr lang="en-US" altLang="zh-TW" dirty="0">
              <a:latin typeface="PMingLiU"/>
              <a:ea typeface="PMingLiU"/>
              <a:cs typeface="PMingLiU"/>
            </a:endParaRPr>
          </a:p>
        </p:txBody>
      </p:sp>
      <p:pic>
        <p:nvPicPr>
          <p:cNvPr id="6" name="圖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1732" y="116632"/>
            <a:ext cx="1224136" cy="403966"/>
          </a:xfrm>
          <a:prstGeom prst="rect">
            <a:avLst/>
          </a:prstGeom>
        </p:spPr>
      </p:pic>
    </p:spTree>
    <p:extLst>
      <p:ext uri="{BB962C8B-B14F-4D97-AF65-F5344CB8AC3E}">
        <p14:creationId xmlns:p14="http://schemas.microsoft.com/office/powerpoint/2010/main" val="3816035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body">
    <p:bg>
      <p:bgPr>
        <a:solidFill>
          <a:srgbClr val="F5F1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47080"/>
            <a:ext cx="10566400" cy="457200"/>
          </a:xfrm>
          <a:prstGeom prst="rect">
            <a:avLst/>
          </a:prstGeom>
          <a:noFill/>
          <a:ln/>
        </p:spPr>
        <p:txBody>
          <a:bodyPr wrap="square" lIns="0" tIns="0" rIns="0" bIns="0" rtlCol="0" anchor="t"/>
          <a:lstStyle>
            <a:lvl1pPr marL="0" indent="0" algn="l">
              <a:lnSpc>
                <a:spcPct val="115000"/>
              </a:lnSpc>
              <a:buNone/>
              <a:defRPr lang="en-US" sz="3000" dirty="0">
                <a:solidFill>
                  <a:srgbClr val="1F3A5F"/>
                </a:solidFill>
                <a:latin typeface="PMingLiU" pitchFamily="34" charset="0"/>
                <a:ea typeface="PMingLiU" pitchFamily="34" charset="-122"/>
                <a:cs typeface="PMingLiU" pitchFamily="34" charset="-120"/>
              </a:defRPr>
            </a:lvl1pPr>
          </a:lstStyle>
          <a:p>
            <a:pPr marL="0" indent="0" algn="l">
              <a:lnSpc>
                <a:spcPct val="115000"/>
              </a:lnSpc>
              <a:buNone/>
            </a:pPr>
            <a:endParaRPr lang="en-US" sz="3000" dirty="0">
              <a:latin typeface="PMingLiU"/>
              <a:ea typeface="PMingLiU"/>
              <a:cs typeface="PMingLiU"/>
            </a:endParaRPr>
          </a:p>
        </p:txBody>
      </p:sp>
      <p:sp>
        <p:nvSpPr>
          <p:cNvPr id="3" name="Text Placeholder 2"/>
          <p:cNvSpPr>
            <a:spLocks noGrp="1"/>
          </p:cNvSpPr>
          <p:nvPr>
            <p:ph type="body" idx="101"/>
          </p:nvPr>
        </p:nvSpPr>
        <p:spPr>
          <a:xfrm>
            <a:off x="812800" y="2009080"/>
            <a:ext cx="10566400" cy="4036120"/>
          </a:xfrm>
          <a:prstGeom prst="rect">
            <a:avLst/>
          </a:prstGeom>
          <a:noFill/>
          <a:ln/>
        </p:spPr>
        <p:txBody>
          <a:bodyPr wrap="square" lIns="0" tIns="0" rIns="0" bIns="0" rtlCol="0" anchor="t"/>
          <a:lstStyle>
            <a:lvl1pPr marL="0" indent="0" algn="l">
              <a:lnSpc>
                <a:spcPct val="140000"/>
              </a:lnSpc>
              <a:buNone/>
              <a:defRPr lang="en-US" sz="1600" dirty="0">
                <a:solidFill>
                  <a:srgbClr val="1F3A5F"/>
                </a:solidFill>
                <a:latin typeface="PMingLiU" pitchFamily="34" charset="0"/>
                <a:ea typeface="PMingLiU" pitchFamily="34" charset="-122"/>
                <a:cs typeface="PMingLiU" pitchFamily="34" charset="-120"/>
              </a:defRPr>
            </a:lvl1pPr>
          </a:lstStyle>
          <a:p>
            <a:pPr marL="0" indent="0" algn="l">
              <a:lnSpc>
                <a:spcPct val="140000"/>
              </a:lnSpc>
              <a:buNone/>
            </a:pPr>
            <a:endParaRPr lang="en-US" sz="1600" dirty="0">
              <a:latin typeface="PMingLiU"/>
              <a:ea typeface="PMingLiU"/>
              <a:cs typeface="PMingLiU"/>
            </a:endParaRPr>
          </a:p>
        </p:txBody>
      </p:sp>
    </p:spTree>
    <p:extLst>
      <p:ext uri="{BB962C8B-B14F-4D97-AF65-F5344CB8AC3E}">
        <p14:creationId xmlns:p14="http://schemas.microsoft.com/office/powerpoint/2010/main" val="1514712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封面">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AE84C0F2-517A-8B2B-F12E-687D36D636FD}"/>
              </a:ext>
            </a:extLst>
          </p:cNvPr>
          <p:cNvPicPr>
            <a:picLocks noChangeAspect="1"/>
          </p:cNvPicPr>
          <p:nvPr userDrawn="1"/>
        </p:nvPicPr>
        <p:blipFill>
          <a:blip r:embed="rId2">
            <a:extLst>
              <a:ext uri="{28A0092B-C50C-407E-A947-70E740481C1C}">
                <a14:useLocalDpi xmlns:a14="http://schemas.microsoft.com/office/drawing/2010/main" val="0"/>
              </a:ext>
            </a:extLst>
          </a:blip>
          <a:srcRect r="20850"/>
          <a:stretch/>
        </p:blipFill>
        <p:spPr>
          <a:xfrm>
            <a:off x="0" y="0"/>
            <a:ext cx="12192000" cy="6951642"/>
          </a:xfrm>
          <a:prstGeom prst="rect">
            <a:avLst/>
          </a:prstGeom>
        </p:spPr>
      </p:pic>
      <p:cxnSp>
        <p:nvCxnSpPr>
          <p:cNvPr id="12" name="直線接點 11">
            <a:extLst>
              <a:ext uri="{FF2B5EF4-FFF2-40B4-BE49-F238E27FC236}">
                <a16:creationId xmlns:a16="http://schemas.microsoft.com/office/drawing/2014/main" id="{45DAD7FE-F1CF-096C-0669-BF8594E8EE2B}"/>
              </a:ext>
            </a:extLst>
          </p:cNvPr>
          <p:cNvCxnSpPr>
            <a:cxnSpLocks/>
          </p:cNvCxnSpPr>
          <p:nvPr userDrawn="1"/>
        </p:nvCxnSpPr>
        <p:spPr>
          <a:xfrm>
            <a:off x="0" y="3810000"/>
            <a:ext cx="6343650" cy="0"/>
          </a:xfrm>
          <a:prstGeom prst="line">
            <a:avLst/>
          </a:prstGeom>
          <a:ln w="12700">
            <a:gradFill flip="none" rotWithShape="1">
              <a:gsLst>
                <a:gs pos="0">
                  <a:srgbClr val="9748C8"/>
                </a:gs>
                <a:gs pos="100000">
                  <a:srgbClr val="D9A3FB">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3098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799658954"/>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pu105b0@pu.edu.tw"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s://www.corpusdelespanol.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rae.es/recursos/banco-de-datos/corde" TargetMode="External"/><Relationship Id="rId5" Type="http://schemas.openxmlformats.org/officeDocument/2006/relationships/hyperlink" Target="https://www.rae.es/recursos/banco-de-datos/crea" TargetMode="External"/><Relationship Id="rId4" Type="http://schemas.openxmlformats.org/officeDocument/2006/relationships/hyperlink" Target="https://www.rae.es/banco-de-datos/corpes-xxi"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ebpacx.lib.pu.edu.tw/" TargetMode="External"/><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library.pu.edu.tw/" TargetMode="Externa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s://webpacx.lib.pu.edu.tw/" TargetMode="External"/><Relationship Id="rId2" Type="http://schemas.openxmlformats.org/officeDocument/2006/relationships/image" Target="../media/image25.png"/><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hyperlink" Target="https://jumper.lib.pu.edu.tw/" TargetMode="External"/><Relationship Id="rId7" Type="http://schemas.openxmlformats.org/officeDocument/2006/relationships/hyperlink" Target="https://library.pu.edu.tw/p/426-1054-24.php?Lang=zh-tw"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jumper.lib.pu.edu.tw/resourceDetail?resourceType=databases&amp;id=10110010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hyperlink" Target="https://jumper.lib.pu.edu.tw/resourceDetail?resourceType=databases&amp;id=102100100" TargetMode="External"/><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12.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hyperlink" Target="https://webofscience.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hyperlink" Target="https://jumper.lib.pu.edu.tw/resourceDetail?resourceType=databases&amp;id=11V202100"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hyperlink" Target="https://tpl.ncl.edu.tw/NclServic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hyperlink" Target="https://cnki.sris.com.tw/kns55/brief/result.aspx?dbPrefix=CJFD"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oversea.cnki.net/tra"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oversea.cnki.net/tra" TargetMode="External"/><Relationship Id="rId2" Type="http://schemas.openxmlformats.org/officeDocument/2006/relationships/hyperlink" Target="https://cnki.sris.com.tw/kns55/brief/result.aspx?dbPrefix=CJFD" TargetMode="Externa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hyperlink" Target="https://ndltd.ncl.edu.tw/" TargetMode="External"/><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hyperlink" Target="https://www.tdx.ca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hyperlink" Target="https://pqdd.sinica.edu.tw/"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ndds.stpi.narl.org.tw/"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library.pu.edu.tw/p/426-1054-11.php?Lang=zh-tw"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hyperlink" Target="https://library.pu.edu.tw/p/426-1054-112.php?Lang=zh-tw"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5.png"/><Relationship Id="rId7"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4.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hyperlink" Target="https://library.pu.edu.tw/p/426-1054-112.php?Lang=zh-tw" TargetMode="External"/><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hyperlink" Target="https://library.pu.edu.tw/p/426-1054-71.php?Lang=zh-tw"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hyperlink" Target="https://library.pu.edu.tw/p/426-1054-71.php?Lang=zh-tw" TargetMode="External"/><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hyperlink" Target="https://library.pu.edu.tw/p/426-1054-27.php?Lang=zh-tw" TargetMode="External"/><Relationship Id="rId2" Type="http://schemas.openxmlformats.org/officeDocument/2006/relationships/image" Target="../media/image48.png"/><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0.JPG"/><Relationship Id="rId5" Type="http://schemas.openxmlformats.org/officeDocument/2006/relationships/hyperlink" Target="https://library.pu.edu.tw/" TargetMode="External"/><Relationship Id="rId4" Type="http://schemas.openxmlformats.org/officeDocument/2006/relationships/hyperlink" Target="mailto:pu105b0@pu.edu.tw"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9E1B22"/>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531352" y="0"/>
            <a:ext cx="3657600" cy="6858000"/>
          </a:xfrm>
          <a:prstGeom prst="rect">
            <a:avLst/>
          </a:prstGeom>
        </p:spPr>
      </p:pic>
      <p:sp>
        <p:nvSpPr>
          <p:cNvPr id="3" name="Text 0"/>
          <p:cNvSpPr txBox="1"/>
          <p:nvPr/>
        </p:nvSpPr>
        <p:spPr>
          <a:xfrm>
            <a:off x="731520" y="822960"/>
            <a:ext cx="7589520" cy="457200"/>
          </a:xfrm>
          <a:prstGeom prst="rect">
            <a:avLst/>
          </a:prstGeom>
          <a:noFill/>
          <a:ln/>
        </p:spPr>
        <p:txBody>
          <a:bodyPr wrap="square" lIns="0" tIns="0" rIns="0" bIns="0" rtlCol="0" anchor="t"/>
          <a:lstStyle/>
          <a:p>
            <a:pPr marL="0" indent="0">
              <a:buNone/>
            </a:pPr>
            <a:r>
              <a:rPr lang="en-US" sz="1800" i="1" dirty="0">
                <a:solidFill>
                  <a:srgbClr val="E8B321"/>
                </a:solidFill>
                <a:latin typeface="新細明體" pitchFamily="34" charset="0"/>
                <a:ea typeface="新細明體" pitchFamily="34" charset="-122"/>
                <a:cs typeface="新細明體" pitchFamily="34" charset="-120"/>
              </a:rPr>
              <a:t>¡Bienvenidos! · Taller de recursos bibliotecarios</a:t>
            </a:r>
            <a:endParaRPr lang="en-US" sz="1800" dirty="0"/>
          </a:p>
        </p:txBody>
      </p:sp>
      <p:sp>
        <p:nvSpPr>
          <p:cNvPr id="4" name="Text 1"/>
          <p:cNvSpPr txBox="1"/>
          <p:nvPr/>
        </p:nvSpPr>
        <p:spPr>
          <a:xfrm>
            <a:off x="731520" y="1463040"/>
            <a:ext cx="7680960" cy="914400"/>
          </a:xfrm>
          <a:prstGeom prst="rect">
            <a:avLst/>
          </a:prstGeom>
          <a:noFill/>
          <a:ln/>
        </p:spPr>
        <p:txBody>
          <a:bodyPr wrap="square" lIns="0" tIns="0" rIns="0" bIns="0" rtlCol="0" anchor="ctr"/>
          <a:lstStyle/>
          <a:p>
            <a:pPr marL="0" indent="0">
              <a:buNone/>
            </a:pPr>
            <a:r>
              <a:rPr lang="en-US" sz="4200" b="1" dirty="0">
                <a:solidFill>
                  <a:srgbClr val="FFFFFF"/>
                </a:solidFill>
                <a:latin typeface="新細明體" pitchFamily="34" charset="0"/>
                <a:ea typeface="新細明體" pitchFamily="34" charset="-122"/>
                <a:cs typeface="新細明體" pitchFamily="34" charset="-120"/>
              </a:rPr>
              <a:t>西班牙語語料庫研究與應用</a:t>
            </a:r>
            <a:endParaRPr lang="en-US" sz="4200" dirty="0"/>
          </a:p>
        </p:txBody>
      </p:sp>
      <p:sp>
        <p:nvSpPr>
          <p:cNvPr id="5" name="Text 2"/>
          <p:cNvSpPr txBox="1"/>
          <p:nvPr/>
        </p:nvSpPr>
        <p:spPr>
          <a:xfrm>
            <a:off x="731520" y="2377440"/>
            <a:ext cx="7589520" cy="731520"/>
          </a:xfrm>
          <a:prstGeom prst="rect">
            <a:avLst/>
          </a:prstGeom>
          <a:noFill/>
          <a:ln/>
        </p:spPr>
        <p:txBody>
          <a:bodyPr wrap="square" lIns="0" tIns="0" rIns="0" bIns="0" rtlCol="0" anchor="ctr"/>
          <a:lstStyle/>
          <a:p>
            <a:pPr marL="0" indent="0">
              <a:buNone/>
            </a:pPr>
            <a:r>
              <a:rPr lang="en-US" sz="3200" dirty="0">
                <a:solidFill>
                  <a:srgbClr val="E8B321"/>
                </a:solidFill>
                <a:latin typeface="新細明體" pitchFamily="34" charset="0"/>
                <a:ea typeface="新細明體" pitchFamily="34" charset="-122"/>
                <a:cs typeface="新細明體" pitchFamily="34" charset="-120"/>
              </a:rPr>
              <a:t>圖書館資源研習</a:t>
            </a:r>
            <a:endParaRPr lang="en-US" sz="3200" dirty="0"/>
          </a:p>
        </p:txBody>
      </p:sp>
      <p:sp>
        <p:nvSpPr>
          <p:cNvPr id="6" name="Text 3"/>
          <p:cNvSpPr txBox="1"/>
          <p:nvPr/>
        </p:nvSpPr>
        <p:spPr>
          <a:xfrm>
            <a:off x="731520" y="3246120"/>
            <a:ext cx="7589520" cy="457200"/>
          </a:xfrm>
          <a:prstGeom prst="rect">
            <a:avLst/>
          </a:prstGeom>
          <a:noFill/>
          <a:ln/>
        </p:spPr>
        <p:txBody>
          <a:bodyPr wrap="square" lIns="0" tIns="0" rIns="0" bIns="0" rtlCol="0" anchor="t"/>
          <a:lstStyle/>
          <a:p>
            <a:pPr marL="0" indent="0">
              <a:buNone/>
            </a:pPr>
            <a:r>
              <a:rPr lang="en-US" sz="2000" dirty="0">
                <a:solidFill>
                  <a:srgbClr val="FFFFFF"/>
                </a:solidFill>
                <a:latin typeface="新細明體" pitchFamily="34" charset="0"/>
                <a:ea typeface="新細明體" pitchFamily="34" charset="-122"/>
                <a:cs typeface="新細明體" pitchFamily="34" charset="-120"/>
              </a:rPr>
              <a:t>靜宜大學西班牙語文學系碩士班</a:t>
            </a:r>
            <a:endParaRPr lang="en-US" sz="2000" dirty="0"/>
          </a:p>
        </p:txBody>
      </p:sp>
      <p:sp>
        <p:nvSpPr>
          <p:cNvPr id="7" name="Shape 4"/>
          <p:cNvSpPr/>
          <p:nvPr/>
        </p:nvSpPr>
        <p:spPr>
          <a:xfrm>
            <a:off x="731520" y="4343400"/>
            <a:ext cx="7223760" cy="1508760"/>
          </a:xfrm>
          <a:prstGeom prst="roundRect">
            <a:avLst>
              <a:gd name="adj" fmla="val 7273"/>
            </a:avLst>
          </a:prstGeom>
          <a:solidFill>
            <a:srgbClr val="5C0F14"/>
          </a:solidFill>
          <a:ln w="12700">
            <a:solidFill>
              <a:srgbClr val="5C0F14"/>
            </a:solidFill>
            <a:prstDash val="solid"/>
          </a:ln>
        </p:spPr>
      </p:sp>
      <p:sp>
        <p:nvSpPr>
          <p:cNvPr id="8" name="Text 5"/>
          <p:cNvSpPr txBox="1"/>
          <p:nvPr/>
        </p:nvSpPr>
        <p:spPr>
          <a:xfrm>
            <a:off x="960120" y="4526280"/>
            <a:ext cx="6858000" cy="1188720"/>
          </a:xfrm>
          <a:prstGeom prst="rect">
            <a:avLst/>
          </a:prstGeom>
          <a:noFill/>
          <a:ln/>
        </p:spPr>
        <p:txBody>
          <a:bodyPr wrap="square" lIns="0" tIns="0" rIns="0" bIns="0" rtlCol="0" anchor="t"/>
          <a:lstStyle/>
          <a:p>
            <a:pPr marL="0" indent="0">
              <a:spcAft>
                <a:spcPts val="600"/>
              </a:spcAft>
              <a:buNone/>
            </a:pPr>
            <a:r>
              <a:rPr lang="en-US" sz="1800" b="1" dirty="0">
                <a:solidFill>
                  <a:srgbClr val="FFFFFF"/>
                </a:solidFill>
                <a:latin typeface="新細明體" pitchFamily="34" charset="0"/>
                <a:ea typeface="新細明體" pitchFamily="34" charset="-122"/>
                <a:cs typeface="新細明體" pitchFamily="34" charset="-120"/>
              </a:rPr>
              <a:t>主講：蓋夏圖書館知識服務組　姜義臺</a:t>
            </a:r>
            <a:endParaRPr lang="en-US" sz="1500" dirty="0"/>
          </a:p>
          <a:p>
            <a:pPr marL="0" indent="0">
              <a:spcAft>
                <a:spcPts val="600"/>
              </a:spcAft>
              <a:buNone/>
            </a:pPr>
            <a:r>
              <a:rPr lang="en-US" sz="1500" dirty="0">
                <a:solidFill>
                  <a:srgbClr val="FFFFFF"/>
                </a:solidFill>
                <a:latin typeface="新細明體" pitchFamily="34" charset="0"/>
                <a:ea typeface="新細明體" pitchFamily="34" charset="-122"/>
                <a:cs typeface="新細明體" pitchFamily="34" charset="-120"/>
              </a:rPr>
              <a:t>E-mail：</a:t>
            </a:r>
            <a:r>
              <a:rPr lang="en-US" sz="1500" u="sng" dirty="0">
                <a:solidFill>
                  <a:srgbClr val="F6D9A0"/>
                </a:solidFill>
                <a:latin typeface="新細明體" pitchFamily="34" charset="0"/>
                <a:ea typeface="新細明體" pitchFamily="34" charset="-122"/>
                <a:cs typeface="新細明體" pitchFamily="34" charset="-120"/>
                <a:hlinkClick r:id="rId4">
                  <a:extLst>
                    <a:ext uri="{A12FA001-AC4F-418D-AE19-62706E023703}">
                      <ahyp:hlinkClr xmlns:ahyp="http://schemas.microsoft.com/office/drawing/2018/hyperlinkcolor" val="tx"/>
                    </a:ext>
                  </a:extLst>
                </a:hlinkClick>
              </a:rPr>
              <a:t>pu105b0@pu.edu.tw</a:t>
            </a:r>
            <a:r>
              <a:rPr lang="en-US" sz="1500" dirty="0">
                <a:solidFill>
                  <a:srgbClr val="FFFFFF"/>
                </a:solidFill>
                <a:latin typeface="新細明體" pitchFamily="34" charset="0"/>
                <a:ea typeface="新細明體" pitchFamily="34" charset="-122"/>
                <a:cs typeface="新細明體" pitchFamily="34" charset="-120"/>
              </a:rPr>
              <a:t>　｜　分機 11633</a:t>
            </a:r>
            <a:endParaRPr lang="en-US" sz="1500" dirty="0"/>
          </a:p>
          <a:p>
            <a:pPr marL="0" indent="0">
              <a:spcAft>
                <a:spcPts val="600"/>
              </a:spcAft>
              <a:buNone/>
            </a:pPr>
            <a:r>
              <a:rPr lang="en-US" sz="1500" dirty="0">
                <a:solidFill>
                  <a:srgbClr val="FFFFFF"/>
                </a:solidFill>
                <a:latin typeface="新細明體" pitchFamily="34" charset="0"/>
                <a:ea typeface="新細明體" pitchFamily="34" charset="-122"/>
                <a:cs typeface="新細明體" pitchFamily="34" charset="-120"/>
              </a:rPr>
              <a:t>課程時間：約 90 分鐘</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課程地圖 · Mapa del taller</a:t>
            </a:r>
            <a:endParaRPr lang="en-US" sz="3000" dirty="0"/>
          </a:p>
        </p:txBody>
      </p:sp>
      <p:sp>
        <p:nvSpPr>
          <p:cNvPr id="3" name="agenda0"/>
          <p:cNvSpPr/>
          <p:nvPr/>
        </p:nvSpPr>
        <p:spPr>
          <a:xfrm>
            <a:off x="548640" y="1280160"/>
            <a:ext cx="2606040" cy="4480560"/>
          </a:xfrm>
          <a:prstGeom prst="roundRect">
            <a:avLst>
              <a:gd name="adj" fmla="val 3509"/>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4" name="Shape 2"/>
          <p:cNvSpPr/>
          <p:nvPr/>
        </p:nvSpPr>
        <p:spPr>
          <a:xfrm>
            <a:off x="777240" y="1508760"/>
            <a:ext cx="685800" cy="685800"/>
          </a:xfrm>
          <a:prstGeom prst="ellipse">
            <a:avLst/>
          </a:prstGeom>
          <a:solidFill>
            <a:srgbClr val="9E1B22"/>
          </a:solidFill>
          <a:ln w="12700">
            <a:solidFill>
              <a:srgbClr val="9E1B22"/>
            </a:solidFill>
            <a:prstDash val="solid"/>
          </a:ln>
        </p:spPr>
      </p:sp>
      <p:pic>
        <p:nvPicPr>
          <p:cNvPr id="5" name="Image 0" descr="preencoded.png"/>
          <p:cNvPicPr>
            <a:picLocks noChangeAspect="1"/>
          </p:cNvPicPr>
          <p:nvPr/>
        </p:nvPicPr>
        <p:blipFill>
          <a:blip r:embed="rId3"/>
          <a:stretch>
            <a:fillRect/>
          </a:stretch>
        </p:blipFill>
        <p:spPr>
          <a:xfrm>
            <a:off x="948690" y="1680210"/>
            <a:ext cx="342900" cy="342900"/>
          </a:xfrm>
          <a:prstGeom prst="rect">
            <a:avLst/>
          </a:prstGeom>
        </p:spPr>
      </p:pic>
      <p:sp>
        <p:nvSpPr>
          <p:cNvPr id="6" name="Text 3"/>
          <p:cNvSpPr txBox="1"/>
          <p:nvPr/>
        </p:nvSpPr>
        <p:spPr>
          <a:xfrm>
            <a:off x="1600200" y="1554480"/>
            <a:ext cx="1463040" cy="320040"/>
          </a:xfrm>
          <a:prstGeom prst="rect">
            <a:avLst/>
          </a:prstGeom>
          <a:noFill/>
          <a:ln/>
        </p:spPr>
        <p:txBody>
          <a:bodyPr wrap="square" lIns="0" tIns="0" rIns="0" bIns="0" rtlCol="0" anchor="t"/>
          <a:lstStyle/>
          <a:p>
            <a:pPr marL="0" indent="0">
              <a:buNone/>
            </a:pPr>
            <a:r>
              <a:rPr lang="en-US" sz="1400" b="1" i="1" dirty="0">
                <a:solidFill>
                  <a:srgbClr val="9E1B22"/>
                </a:solidFill>
                <a:latin typeface="新細明體" pitchFamily="34" charset="0"/>
                <a:ea typeface="新細明體" pitchFamily="34" charset="-122"/>
                <a:cs typeface="新細明體" pitchFamily="34" charset="-120"/>
              </a:rPr>
              <a:t>Parte I</a:t>
            </a:r>
            <a:endParaRPr lang="en-US" sz="1400" dirty="0"/>
          </a:p>
        </p:txBody>
      </p:sp>
      <p:sp>
        <p:nvSpPr>
          <p:cNvPr id="7" name="Text 4"/>
          <p:cNvSpPr txBox="1"/>
          <p:nvPr/>
        </p:nvSpPr>
        <p:spPr>
          <a:xfrm>
            <a:off x="1600200" y="1874520"/>
            <a:ext cx="1463040" cy="274320"/>
          </a:xfrm>
          <a:prstGeom prst="rect">
            <a:avLst/>
          </a:prstGeom>
          <a:noFill/>
          <a:ln/>
        </p:spPr>
        <p:txBody>
          <a:bodyPr wrap="square" lIns="0" tIns="0" rIns="0" bIns="0" rtlCol="0" anchor="t"/>
          <a:lstStyle/>
          <a:p>
            <a:pPr marL="0" indent="0">
              <a:buNone/>
            </a:pPr>
            <a:r>
              <a:rPr lang="en-US" sz="1200" dirty="0">
                <a:solidFill>
                  <a:srgbClr val="6B6B6B"/>
                </a:solidFill>
                <a:latin typeface="新細明體" pitchFamily="34" charset="0"/>
                <a:ea typeface="新細明體" pitchFamily="34" charset="-122"/>
                <a:cs typeface="新細明體" pitchFamily="34" charset="-120"/>
              </a:rPr>
              <a:t>約 15 分</a:t>
            </a:r>
            <a:endParaRPr lang="en-US" sz="1200" dirty="0"/>
          </a:p>
        </p:txBody>
      </p:sp>
      <p:sp>
        <p:nvSpPr>
          <p:cNvPr id="8" name="Text 5"/>
          <p:cNvSpPr txBox="1"/>
          <p:nvPr/>
        </p:nvSpPr>
        <p:spPr>
          <a:xfrm>
            <a:off x="777240" y="2377440"/>
            <a:ext cx="2194560" cy="731520"/>
          </a:xfrm>
          <a:prstGeom prst="rect">
            <a:avLst/>
          </a:prstGeom>
          <a:noFill/>
          <a:ln/>
        </p:spPr>
        <p:txBody>
          <a:bodyPr wrap="square" lIns="0" tIns="0" rIns="0" bIns="0" rtlCol="0" anchor="t"/>
          <a:lstStyle/>
          <a:p>
            <a:pPr marL="0" indent="0">
              <a:buNone/>
            </a:pPr>
            <a:r>
              <a:rPr lang="en-US" sz="1700" b="1" dirty="0">
                <a:solidFill>
                  <a:srgbClr val="2B2B2B"/>
                </a:solidFill>
                <a:latin typeface="新細明體" pitchFamily="34" charset="0"/>
                <a:ea typeface="新細明體" pitchFamily="34" charset="-122"/>
                <a:cs typeface="新細明體" pitchFamily="34" charset="-120"/>
              </a:rPr>
              <a:t>論文文獻探討資料檢索</a:t>
            </a:r>
            <a:endParaRPr lang="en-US" sz="1700" dirty="0"/>
          </a:p>
        </p:txBody>
      </p:sp>
      <p:sp>
        <p:nvSpPr>
          <p:cNvPr id="9" name="Text 6"/>
          <p:cNvSpPr txBox="1"/>
          <p:nvPr/>
        </p:nvSpPr>
        <p:spPr>
          <a:xfrm>
            <a:off x="777240" y="3154680"/>
            <a:ext cx="2240280" cy="2468880"/>
          </a:xfrm>
          <a:prstGeom prst="rect">
            <a:avLst/>
          </a:prstGeom>
          <a:noFill/>
          <a:ln/>
        </p:spPr>
        <p:txBody>
          <a:bodyPr wrap="square" lIns="0" tIns="0" rIns="0" bIns="0" rtlCol="0" anchor="t"/>
          <a:lstStyle/>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 文獻探討流程</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2 三語關鍵字矩陣</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3 布林邏輯與檢索技巧</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4 西班牙語常用語料庫</a:t>
            </a:r>
            <a:endParaRPr lang="en-US" sz="1350" dirty="0"/>
          </a:p>
        </p:txBody>
      </p:sp>
      <p:sp>
        <p:nvSpPr>
          <p:cNvPr id="10" name="agenda1"/>
          <p:cNvSpPr/>
          <p:nvPr/>
        </p:nvSpPr>
        <p:spPr>
          <a:xfrm>
            <a:off x="3383280" y="1280160"/>
            <a:ext cx="2606040" cy="4480560"/>
          </a:xfrm>
          <a:prstGeom prst="roundRect">
            <a:avLst>
              <a:gd name="adj" fmla="val 3509"/>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1" name="Shape 8"/>
          <p:cNvSpPr/>
          <p:nvPr/>
        </p:nvSpPr>
        <p:spPr>
          <a:xfrm>
            <a:off x="3611880" y="1508760"/>
            <a:ext cx="685800" cy="685800"/>
          </a:xfrm>
          <a:prstGeom prst="ellipse">
            <a:avLst/>
          </a:prstGeom>
          <a:solidFill>
            <a:srgbClr val="1D4E89"/>
          </a:solidFill>
          <a:ln w="12700">
            <a:solidFill>
              <a:srgbClr val="1D4E89"/>
            </a:solidFill>
            <a:prstDash val="solid"/>
          </a:ln>
        </p:spPr>
      </p:sp>
      <p:pic>
        <p:nvPicPr>
          <p:cNvPr id="12" name="Image 1" descr="preencoded.png"/>
          <p:cNvPicPr>
            <a:picLocks noChangeAspect="1"/>
          </p:cNvPicPr>
          <p:nvPr/>
        </p:nvPicPr>
        <p:blipFill>
          <a:blip r:embed="rId4"/>
          <a:stretch>
            <a:fillRect/>
          </a:stretch>
        </p:blipFill>
        <p:spPr>
          <a:xfrm>
            <a:off x="3783330" y="1680210"/>
            <a:ext cx="342900" cy="342900"/>
          </a:xfrm>
          <a:prstGeom prst="rect">
            <a:avLst/>
          </a:prstGeom>
        </p:spPr>
      </p:pic>
      <p:sp>
        <p:nvSpPr>
          <p:cNvPr id="13" name="Text 9"/>
          <p:cNvSpPr txBox="1"/>
          <p:nvPr/>
        </p:nvSpPr>
        <p:spPr>
          <a:xfrm>
            <a:off x="4434840" y="1554480"/>
            <a:ext cx="1463040" cy="320040"/>
          </a:xfrm>
          <a:prstGeom prst="rect">
            <a:avLst/>
          </a:prstGeom>
          <a:noFill/>
          <a:ln/>
        </p:spPr>
        <p:txBody>
          <a:bodyPr wrap="square" lIns="0" tIns="0" rIns="0" bIns="0" rtlCol="0" anchor="t"/>
          <a:lstStyle/>
          <a:p>
            <a:pPr marL="0" indent="0">
              <a:buNone/>
            </a:pPr>
            <a:r>
              <a:rPr lang="en-US" sz="1400" b="1" i="1" dirty="0">
                <a:solidFill>
                  <a:srgbClr val="1D4E89"/>
                </a:solidFill>
                <a:latin typeface="新細明體" pitchFamily="34" charset="0"/>
                <a:ea typeface="新細明體" pitchFamily="34" charset="-122"/>
                <a:cs typeface="新細明體" pitchFamily="34" charset="-120"/>
              </a:rPr>
              <a:t>Parte II</a:t>
            </a:r>
            <a:endParaRPr lang="en-US" sz="1400" dirty="0"/>
          </a:p>
        </p:txBody>
      </p:sp>
      <p:sp>
        <p:nvSpPr>
          <p:cNvPr id="14" name="Text 10"/>
          <p:cNvSpPr txBox="1"/>
          <p:nvPr/>
        </p:nvSpPr>
        <p:spPr>
          <a:xfrm>
            <a:off x="4434840" y="1874520"/>
            <a:ext cx="1463040" cy="274320"/>
          </a:xfrm>
          <a:prstGeom prst="rect">
            <a:avLst/>
          </a:prstGeom>
          <a:noFill/>
          <a:ln/>
        </p:spPr>
        <p:txBody>
          <a:bodyPr wrap="square" lIns="0" tIns="0" rIns="0" bIns="0" rtlCol="0" anchor="t"/>
          <a:lstStyle/>
          <a:p>
            <a:pPr marL="0" indent="0">
              <a:buNone/>
            </a:pPr>
            <a:r>
              <a:rPr lang="en-US" sz="1200" dirty="0">
                <a:solidFill>
                  <a:srgbClr val="6B6B6B"/>
                </a:solidFill>
                <a:latin typeface="新細明體" pitchFamily="34" charset="0"/>
                <a:ea typeface="新細明體" pitchFamily="34" charset="-122"/>
                <a:cs typeface="新細明體" pitchFamily="34" charset="-120"/>
              </a:rPr>
              <a:t>約 10 分</a:t>
            </a:r>
            <a:endParaRPr lang="en-US" sz="1200" dirty="0"/>
          </a:p>
        </p:txBody>
      </p:sp>
      <p:sp>
        <p:nvSpPr>
          <p:cNvPr id="15" name="Text 11"/>
          <p:cNvSpPr txBox="1"/>
          <p:nvPr/>
        </p:nvSpPr>
        <p:spPr>
          <a:xfrm>
            <a:off x="3611880" y="2377440"/>
            <a:ext cx="2194560" cy="731520"/>
          </a:xfrm>
          <a:prstGeom prst="rect">
            <a:avLst/>
          </a:prstGeom>
          <a:noFill/>
          <a:ln/>
        </p:spPr>
        <p:txBody>
          <a:bodyPr wrap="square" lIns="0" tIns="0" rIns="0" bIns="0" rtlCol="0" anchor="t"/>
          <a:lstStyle/>
          <a:p>
            <a:pPr marL="0" indent="0">
              <a:buNone/>
            </a:pPr>
            <a:r>
              <a:rPr lang="en-US" sz="1700" b="1" dirty="0">
                <a:solidFill>
                  <a:srgbClr val="2B2B2B"/>
                </a:solidFill>
                <a:latin typeface="新細明體" pitchFamily="34" charset="0"/>
                <a:ea typeface="新細明體" pitchFamily="34" charset="-122"/>
                <a:cs typeface="新細明體" pitchFamily="34" charset="-120"/>
              </a:rPr>
              <a:t>館藏查詢與探索服務</a:t>
            </a:r>
            <a:endParaRPr lang="en-US" sz="1700" dirty="0"/>
          </a:p>
        </p:txBody>
      </p:sp>
      <p:sp>
        <p:nvSpPr>
          <p:cNvPr id="16" name="Text 12"/>
          <p:cNvSpPr txBox="1"/>
          <p:nvPr/>
        </p:nvSpPr>
        <p:spPr>
          <a:xfrm>
            <a:off x="3611880" y="3154680"/>
            <a:ext cx="2240280" cy="2468880"/>
          </a:xfrm>
          <a:prstGeom prst="rect">
            <a:avLst/>
          </a:prstGeom>
          <a:noFill/>
          <a:ln/>
        </p:spPr>
        <p:txBody>
          <a:bodyPr wrap="square" lIns="0" tIns="0" rIns="0" bIns="0" rtlCol="0" anchor="t"/>
          <a:lstStyle/>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5 館藏查詢系統</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6 Jumper 電子資源探索服務</a:t>
            </a:r>
            <a:endParaRPr lang="en-US" sz="1350" dirty="0"/>
          </a:p>
        </p:txBody>
      </p:sp>
      <p:sp>
        <p:nvSpPr>
          <p:cNvPr id="17" name="agenda2"/>
          <p:cNvSpPr/>
          <p:nvPr/>
        </p:nvSpPr>
        <p:spPr>
          <a:xfrm>
            <a:off x="6217920" y="1280160"/>
            <a:ext cx="2606040" cy="4480560"/>
          </a:xfrm>
          <a:prstGeom prst="roundRect">
            <a:avLst>
              <a:gd name="adj" fmla="val 3509"/>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8" name="Shape 14"/>
          <p:cNvSpPr/>
          <p:nvPr/>
        </p:nvSpPr>
        <p:spPr>
          <a:xfrm>
            <a:off x="6446520" y="1508760"/>
            <a:ext cx="685800" cy="685800"/>
          </a:xfrm>
          <a:prstGeom prst="ellipse">
            <a:avLst/>
          </a:prstGeom>
          <a:solidFill>
            <a:srgbClr val="C8553D"/>
          </a:solidFill>
          <a:ln w="12700">
            <a:solidFill>
              <a:srgbClr val="C8553D"/>
            </a:solidFill>
            <a:prstDash val="solid"/>
          </a:ln>
        </p:spPr>
      </p:sp>
      <p:pic>
        <p:nvPicPr>
          <p:cNvPr id="19" name="Image 2" descr="preencoded.png"/>
          <p:cNvPicPr>
            <a:picLocks noChangeAspect="1"/>
          </p:cNvPicPr>
          <p:nvPr/>
        </p:nvPicPr>
        <p:blipFill>
          <a:blip r:embed="rId5"/>
          <a:stretch>
            <a:fillRect/>
          </a:stretch>
        </p:blipFill>
        <p:spPr>
          <a:xfrm>
            <a:off x="6617970" y="1680210"/>
            <a:ext cx="342900" cy="342900"/>
          </a:xfrm>
          <a:prstGeom prst="rect">
            <a:avLst/>
          </a:prstGeom>
        </p:spPr>
      </p:pic>
      <p:sp>
        <p:nvSpPr>
          <p:cNvPr id="20" name="Text 15"/>
          <p:cNvSpPr txBox="1"/>
          <p:nvPr/>
        </p:nvSpPr>
        <p:spPr>
          <a:xfrm>
            <a:off x="7269480" y="1554480"/>
            <a:ext cx="1463040" cy="320040"/>
          </a:xfrm>
          <a:prstGeom prst="rect">
            <a:avLst/>
          </a:prstGeom>
          <a:noFill/>
          <a:ln/>
        </p:spPr>
        <p:txBody>
          <a:bodyPr wrap="square" lIns="0" tIns="0" rIns="0" bIns="0" rtlCol="0" anchor="t"/>
          <a:lstStyle/>
          <a:p>
            <a:pPr marL="0" indent="0">
              <a:buNone/>
            </a:pPr>
            <a:r>
              <a:rPr lang="en-US" sz="1400" b="1" i="1" dirty="0">
                <a:solidFill>
                  <a:srgbClr val="C8553D"/>
                </a:solidFill>
                <a:latin typeface="新細明體" pitchFamily="34" charset="0"/>
                <a:ea typeface="新細明體" pitchFamily="34" charset="-122"/>
                <a:cs typeface="新細明體" pitchFamily="34" charset="-120"/>
              </a:rPr>
              <a:t>Parte III</a:t>
            </a:r>
            <a:endParaRPr lang="en-US" sz="1400" dirty="0"/>
          </a:p>
        </p:txBody>
      </p:sp>
      <p:sp>
        <p:nvSpPr>
          <p:cNvPr id="21" name="Text 16"/>
          <p:cNvSpPr txBox="1"/>
          <p:nvPr/>
        </p:nvSpPr>
        <p:spPr>
          <a:xfrm>
            <a:off x="7269480" y="1874520"/>
            <a:ext cx="1463040" cy="274320"/>
          </a:xfrm>
          <a:prstGeom prst="rect">
            <a:avLst/>
          </a:prstGeom>
          <a:noFill/>
          <a:ln/>
        </p:spPr>
        <p:txBody>
          <a:bodyPr wrap="square" lIns="0" tIns="0" rIns="0" bIns="0" rtlCol="0" anchor="t"/>
          <a:lstStyle/>
          <a:p>
            <a:pPr marL="0" indent="0">
              <a:buNone/>
            </a:pPr>
            <a:r>
              <a:rPr lang="en-US" sz="1200" dirty="0">
                <a:solidFill>
                  <a:srgbClr val="6B6B6B"/>
                </a:solidFill>
                <a:latin typeface="新細明體" pitchFamily="34" charset="0"/>
                <a:ea typeface="新細明體" pitchFamily="34" charset="-122"/>
                <a:cs typeface="新細明體" pitchFamily="34" charset="-120"/>
              </a:rPr>
              <a:t>約 45 分</a:t>
            </a:r>
            <a:endParaRPr lang="en-US" sz="1200" dirty="0"/>
          </a:p>
        </p:txBody>
      </p:sp>
      <p:sp>
        <p:nvSpPr>
          <p:cNvPr id="22" name="Text 17"/>
          <p:cNvSpPr txBox="1"/>
          <p:nvPr/>
        </p:nvSpPr>
        <p:spPr>
          <a:xfrm>
            <a:off x="6446520" y="2377440"/>
            <a:ext cx="2194560" cy="731520"/>
          </a:xfrm>
          <a:prstGeom prst="rect">
            <a:avLst/>
          </a:prstGeom>
          <a:noFill/>
          <a:ln/>
        </p:spPr>
        <p:txBody>
          <a:bodyPr wrap="square" lIns="0" tIns="0" rIns="0" bIns="0" rtlCol="0" anchor="t"/>
          <a:lstStyle/>
          <a:p>
            <a:pPr marL="0" indent="0">
              <a:buNone/>
            </a:pPr>
            <a:r>
              <a:rPr lang="en-US" sz="1700" b="1" dirty="0">
                <a:solidFill>
                  <a:srgbClr val="2B2B2B"/>
                </a:solidFill>
                <a:latin typeface="新細明體" pitchFamily="34" charset="0"/>
                <a:ea typeface="新細明體" pitchFamily="34" charset="-122"/>
                <a:cs typeface="新細明體" pitchFamily="34" charset="-120"/>
              </a:rPr>
              <a:t>資料庫實戰</a:t>
            </a:r>
            <a:endParaRPr lang="en-US" sz="1700" dirty="0"/>
          </a:p>
        </p:txBody>
      </p:sp>
      <p:sp>
        <p:nvSpPr>
          <p:cNvPr id="23" name="Text 18"/>
          <p:cNvSpPr txBox="1"/>
          <p:nvPr/>
        </p:nvSpPr>
        <p:spPr>
          <a:xfrm>
            <a:off x="6446520" y="3154680"/>
            <a:ext cx="2240280" cy="2468880"/>
          </a:xfrm>
          <a:prstGeom prst="rect">
            <a:avLst/>
          </a:prstGeom>
          <a:noFill/>
          <a:ln/>
        </p:spPr>
        <p:txBody>
          <a:bodyPr wrap="square" lIns="0" tIns="0" rIns="0" bIns="0" rtlCol="0" anchor="t"/>
          <a:lstStyle/>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7 EBSCOhost　8 ProQuest</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9 Web of Science</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10 Journal 學術期刊資料庫</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11 臺灣期刊論文索引</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12 CNKI 中國期刊全文數據庫</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13 臺灣博碩士論文知識加值系統</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14 TDX 西班牙博碩士論文</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15 DDC 國際博碩士論文</a:t>
            </a:r>
            <a:endParaRPr lang="en-US" sz="1350" dirty="0"/>
          </a:p>
        </p:txBody>
      </p:sp>
      <p:sp>
        <p:nvSpPr>
          <p:cNvPr id="24" name="agenda3"/>
          <p:cNvSpPr/>
          <p:nvPr/>
        </p:nvSpPr>
        <p:spPr>
          <a:xfrm>
            <a:off x="9052560" y="1280160"/>
            <a:ext cx="2606040" cy="4480560"/>
          </a:xfrm>
          <a:prstGeom prst="roundRect">
            <a:avLst>
              <a:gd name="adj" fmla="val 3509"/>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25" name="Shape 20"/>
          <p:cNvSpPr/>
          <p:nvPr/>
        </p:nvSpPr>
        <p:spPr>
          <a:xfrm>
            <a:off x="9281160" y="1508760"/>
            <a:ext cx="685800" cy="685800"/>
          </a:xfrm>
          <a:prstGeom prst="ellipse">
            <a:avLst/>
          </a:prstGeom>
          <a:solidFill>
            <a:srgbClr val="5E7A2E"/>
          </a:solidFill>
          <a:ln w="12700">
            <a:solidFill>
              <a:srgbClr val="5E7A2E"/>
            </a:solidFill>
            <a:prstDash val="solid"/>
          </a:ln>
        </p:spPr>
      </p:sp>
      <p:pic>
        <p:nvPicPr>
          <p:cNvPr id="26" name="Image 3" descr="preencoded.png"/>
          <p:cNvPicPr>
            <a:picLocks noChangeAspect="1"/>
          </p:cNvPicPr>
          <p:nvPr/>
        </p:nvPicPr>
        <p:blipFill>
          <a:blip r:embed="rId6"/>
          <a:stretch>
            <a:fillRect/>
          </a:stretch>
        </p:blipFill>
        <p:spPr>
          <a:xfrm>
            <a:off x="9452610" y="1680210"/>
            <a:ext cx="342900" cy="342900"/>
          </a:xfrm>
          <a:prstGeom prst="rect">
            <a:avLst/>
          </a:prstGeom>
        </p:spPr>
      </p:pic>
      <p:sp>
        <p:nvSpPr>
          <p:cNvPr id="27" name="Text 21"/>
          <p:cNvSpPr txBox="1"/>
          <p:nvPr/>
        </p:nvSpPr>
        <p:spPr>
          <a:xfrm>
            <a:off x="10104120" y="1554480"/>
            <a:ext cx="1463040" cy="320040"/>
          </a:xfrm>
          <a:prstGeom prst="rect">
            <a:avLst/>
          </a:prstGeom>
          <a:noFill/>
          <a:ln/>
        </p:spPr>
        <p:txBody>
          <a:bodyPr wrap="square" lIns="0" tIns="0" rIns="0" bIns="0" rtlCol="0" anchor="t"/>
          <a:lstStyle/>
          <a:p>
            <a:pPr marL="0" indent="0">
              <a:buNone/>
            </a:pPr>
            <a:r>
              <a:rPr lang="en-US" sz="1400" b="1" i="1" dirty="0">
                <a:solidFill>
                  <a:srgbClr val="5E7A2E"/>
                </a:solidFill>
                <a:latin typeface="新細明體" pitchFamily="34" charset="0"/>
                <a:ea typeface="新細明體" pitchFamily="34" charset="-122"/>
                <a:cs typeface="新細明體" pitchFamily="34" charset="-120"/>
              </a:rPr>
              <a:t>Parte IV</a:t>
            </a:r>
            <a:endParaRPr lang="en-US" sz="1400" dirty="0"/>
          </a:p>
        </p:txBody>
      </p:sp>
      <p:sp>
        <p:nvSpPr>
          <p:cNvPr id="28" name="Text 22"/>
          <p:cNvSpPr txBox="1"/>
          <p:nvPr/>
        </p:nvSpPr>
        <p:spPr>
          <a:xfrm>
            <a:off x="10104120" y="1874520"/>
            <a:ext cx="1463040" cy="274320"/>
          </a:xfrm>
          <a:prstGeom prst="rect">
            <a:avLst/>
          </a:prstGeom>
          <a:noFill/>
          <a:ln/>
        </p:spPr>
        <p:txBody>
          <a:bodyPr wrap="square" lIns="0" tIns="0" rIns="0" bIns="0" rtlCol="0" anchor="t"/>
          <a:lstStyle/>
          <a:p>
            <a:pPr marL="0" indent="0">
              <a:buNone/>
            </a:pPr>
            <a:r>
              <a:rPr lang="en-US" sz="1200" dirty="0">
                <a:solidFill>
                  <a:srgbClr val="6B6B6B"/>
                </a:solidFill>
                <a:latin typeface="新細明體" pitchFamily="34" charset="0"/>
                <a:ea typeface="新細明體" pitchFamily="34" charset="-122"/>
                <a:cs typeface="新細明體" pitchFamily="34" charset="-120"/>
              </a:rPr>
              <a:t>約 15 分</a:t>
            </a:r>
            <a:endParaRPr lang="en-US" sz="1200" dirty="0"/>
          </a:p>
        </p:txBody>
      </p:sp>
      <p:sp>
        <p:nvSpPr>
          <p:cNvPr id="29" name="Text 23"/>
          <p:cNvSpPr txBox="1"/>
          <p:nvPr/>
        </p:nvSpPr>
        <p:spPr>
          <a:xfrm>
            <a:off x="9281160" y="2377440"/>
            <a:ext cx="2194560" cy="731520"/>
          </a:xfrm>
          <a:prstGeom prst="rect">
            <a:avLst/>
          </a:prstGeom>
          <a:noFill/>
          <a:ln/>
        </p:spPr>
        <p:txBody>
          <a:bodyPr wrap="square" lIns="0" tIns="0" rIns="0" bIns="0" rtlCol="0" anchor="t"/>
          <a:lstStyle/>
          <a:p>
            <a:pPr marL="0" indent="0">
              <a:buNone/>
            </a:pPr>
            <a:r>
              <a:rPr lang="en-US" sz="1700" b="1" dirty="0">
                <a:solidFill>
                  <a:srgbClr val="2B2B2B"/>
                </a:solidFill>
                <a:latin typeface="新細明體" pitchFamily="34" charset="0"/>
                <a:ea typeface="新細明體" pitchFamily="34" charset="-122"/>
                <a:cs typeface="新細明體" pitchFamily="34" charset="-120"/>
              </a:rPr>
              <a:t>取得 · 管理 · 誠信</a:t>
            </a:r>
            <a:endParaRPr lang="en-US" sz="1700" dirty="0"/>
          </a:p>
        </p:txBody>
      </p:sp>
      <p:sp>
        <p:nvSpPr>
          <p:cNvPr id="30" name="Text 24"/>
          <p:cNvSpPr txBox="1"/>
          <p:nvPr/>
        </p:nvSpPr>
        <p:spPr>
          <a:xfrm>
            <a:off x="9281160" y="3154680"/>
            <a:ext cx="2240280" cy="2468880"/>
          </a:xfrm>
          <a:prstGeom prst="rect">
            <a:avLst/>
          </a:prstGeom>
          <a:noFill/>
          <a:ln/>
        </p:spPr>
        <p:txBody>
          <a:bodyPr wrap="square" lIns="0" tIns="0" rIns="0" bIns="0" rtlCol="0" anchor="t"/>
          <a:lstStyle/>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16 館際合作 NDDS</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17 EndNote 書目管理</a:t>
            </a:r>
            <a:endParaRPr lang="en-US" sz="135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18 Turnitin 原創性比對</a:t>
            </a:r>
            <a:endParaRPr lang="en-US" sz="1350" dirty="0"/>
          </a:p>
        </p:txBody>
      </p:sp>
      <p:sp>
        <p:nvSpPr>
          <p:cNvPr id="31" name="Text 25"/>
          <p:cNvSpPr txBox="1"/>
          <p:nvPr/>
        </p:nvSpPr>
        <p:spPr>
          <a:xfrm>
            <a:off x="548640" y="5897880"/>
            <a:ext cx="10972800" cy="320040"/>
          </a:xfrm>
          <a:prstGeom prst="rect">
            <a:avLst/>
          </a:prstGeom>
          <a:noFill/>
          <a:ln/>
        </p:spPr>
        <p:txBody>
          <a:bodyPr wrap="square" lIns="0" tIns="0" rIns="0" bIns="0" rtlCol="0" anchor="t"/>
          <a:lstStyle/>
          <a:p>
            <a:pPr marL="0" indent="0">
              <a:buNone/>
            </a:pPr>
            <a:r>
              <a:rPr lang="en-US" sz="1300" i="1" dirty="0">
                <a:solidFill>
                  <a:srgbClr val="6B6B6B"/>
                </a:solidFill>
                <a:latin typeface="新細明體" pitchFamily="34" charset="0"/>
                <a:ea typeface="新細明體" pitchFamily="34" charset="-122"/>
                <a:cs typeface="新細明體" pitchFamily="34" charset="-120"/>
              </a:rPr>
              <a:t>＋ Q&amp;A 約 5 分　｜　邊講邊操作，請打開筆電跟著做 ☺</a:t>
            </a:r>
            <a:endParaRPr lang="en-US" sz="1300" dirty="0"/>
          </a:p>
        </p:txBody>
      </p:sp>
      <p:sp>
        <p:nvSpPr>
          <p:cNvPr id="32"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731520" y="1737360"/>
            <a:ext cx="7315200" cy="731520"/>
          </a:xfrm>
          <a:prstGeom prst="rect">
            <a:avLst/>
          </a:prstGeom>
          <a:noFill/>
          <a:ln/>
        </p:spPr>
        <p:txBody>
          <a:bodyPr wrap="square" lIns="0" tIns="0" rIns="0" bIns="0" rtlCol="0" anchor="b"/>
          <a:lstStyle/>
          <a:p>
            <a:pPr marL="0" indent="0">
              <a:buNone/>
            </a:pPr>
            <a:r>
              <a:rPr lang="en-US" sz="2800" b="1" dirty="0">
                <a:solidFill>
                  <a:srgbClr val="E8B321"/>
                </a:solidFill>
                <a:latin typeface="新細明體" pitchFamily="34" charset="0"/>
                <a:ea typeface="新細明體" pitchFamily="34" charset="-122"/>
                <a:cs typeface="新細明體" pitchFamily="34" charset="-120"/>
              </a:rPr>
              <a:t>Parte I</a:t>
            </a:r>
            <a:endParaRPr lang="en-US" sz="2800" dirty="0"/>
          </a:p>
        </p:txBody>
      </p:sp>
      <p:sp>
        <p:nvSpPr>
          <p:cNvPr id="3" name="Text 0"/>
          <p:cNvSpPr>
            <a:spLocks noGrp="1"/>
          </p:cNvSpPr>
          <p:nvPr>
            <p:ph type="title" idx="101" hasCustomPrompt="1"/>
          </p:nvPr>
        </p:nvSpPr>
        <p:spPr>
          <a:xfrm>
            <a:off x="731520" y="2651760"/>
            <a:ext cx="7498080" cy="1097280"/>
          </a:xfrm>
          <a:prstGeom prst="rect">
            <a:avLst/>
          </a:prstGeom>
          <a:noFill/>
          <a:ln/>
        </p:spPr>
        <p:txBody>
          <a:bodyPr wrap="square" lIns="0" tIns="0" rIns="0" bIns="0" rtlCol="0" anchor="ctr"/>
          <a:lstStyle/>
          <a:p>
            <a:pPr marL="0" indent="0" algn="l">
              <a:buNone/>
            </a:pPr>
            <a:r>
              <a:rPr lang="en-US" sz="4000" b="1" dirty="0">
                <a:solidFill>
                  <a:srgbClr val="FFFFFF"/>
                </a:solidFill>
                <a:latin typeface="新細明體" pitchFamily="34" charset="0"/>
                <a:ea typeface="新細明體" pitchFamily="34" charset="-122"/>
                <a:cs typeface="新細明體" pitchFamily="34" charset="-120"/>
              </a:rPr>
              <a:t>論文文獻探討資料檢索</a:t>
            </a:r>
            <a:endParaRPr lang="en-US" sz="4000" dirty="0"/>
          </a:p>
        </p:txBody>
      </p:sp>
      <p:sp>
        <p:nvSpPr>
          <p:cNvPr id="4" name="Text 2"/>
          <p:cNvSpPr txBox="1"/>
          <p:nvPr/>
        </p:nvSpPr>
        <p:spPr>
          <a:xfrm>
            <a:off x="731520" y="3840480"/>
            <a:ext cx="7498080" cy="457200"/>
          </a:xfrm>
          <a:prstGeom prst="rect">
            <a:avLst/>
          </a:prstGeom>
          <a:noFill/>
          <a:ln/>
        </p:spPr>
        <p:txBody>
          <a:bodyPr wrap="square" lIns="0" tIns="0" rIns="0" bIns="0" rtlCol="0" anchor="t"/>
          <a:lstStyle/>
          <a:p>
            <a:pPr marL="0" indent="0">
              <a:buNone/>
            </a:pPr>
            <a:r>
              <a:rPr lang="en-US" sz="1800" i="1" dirty="0">
                <a:solidFill>
                  <a:srgbClr val="F6D9A0"/>
                </a:solidFill>
                <a:latin typeface="新細明體" pitchFamily="34" charset="0"/>
                <a:ea typeface="新細明體" pitchFamily="34" charset="-122"/>
                <a:cs typeface="新細明體" pitchFamily="34" charset="-120"/>
              </a:rPr>
              <a:t>Búsqueda bibliográfica para la tesis</a:t>
            </a:r>
            <a:endParaRPr lang="en-US" sz="1800" dirty="0"/>
          </a:p>
        </p:txBody>
      </p:sp>
      <p:sp>
        <p:nvSpPr>
          <p:cNvPr id="5" name="Text 3"/>
          <p:cNvSpPr txBox="1"/>
          <p:nvPr/>
        </p:nvSpPr>
        <p:spPr>
          <a:xfrm>
            <a:off x="731520" y="4572000"/>
            <a:ext cx="7498080" cy="1097280"/>
          </a:xfrm>
          <a:prstGeom prst="rect">
            <a:avLst/>
          </a:prstGeom>
          <a:noFill/>
          <a:ln/>
        </p:spPr>
        <p:txBody>
          <a:bodyPr wrap="square" lIns="0" tIns="0" rIns="0" bIns="0" rtlCol="0" anchor="t"/>
          <a:lstStyle/>
          <a:p>
            <a:pPr marL="0" indent="0">
              <a:buNone/>
            </a:pPr>
            <a:r>
              <a:rPr lang="en-US" sz="1500" dirty="0">
                <a:solidFill>
                  <a:srgbClr val="FFFFFF"/>
                </a:solidFill>
                <a:latin typeface="新細明體" pitchFamily="34" charset="0"/>
                <a:ea typeface="新細明體" pitchFamily="34" charset="-122"/>
                <a:cs typeface="新細明體" pitchFamily="34" charset="-120"/>
              </a:rPr>
              <a:t>文獻探討流程・三語關鍵字・布林邏輯與檢索技巧・西班牙語常用語料庫</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文獻探討六步驟：和前人研究「對話」</a:t>
            </a:r>
            <a:endParaRPr lang="en-US" sz="3000" dirty="0"/>
          </a:p>
        </p:txBody>
      </p:sp>
      <p:sp>
        <p:nvSpPr>
          <p:cNvPr id="3" name="Shape 1"/>
          <p:cNvSpPr/>
          <p:nvPr/>
        </p:nvSpPr>
        <p:spPr>
          <a:xfrm>
            <a:off x="1005840" y="1417320"/>
            <a:ext cx="822960" cy="822960"/>
          </a:xfrm>
          <a:prstGeom prst="ellipse">
            <a:avLst/>
          </a:prstGeom>
          <a:solidFill>
            <a:srgbClr val="9E1B22"/>
          </a:solidFill>
          <a:ln w="12700">
            <a:solidFill>
              <a:srgbClr val="9E1B22"/>
            </a:solidFill>
            <a:prstDash val="solid"/>
          </a:ln>
        </p:spPr>
      </p:sp>
      <p:pic>
        <p:nvPicPr>
          <p:cNvPr id="4" name="Image 0" descr="preencoded.png"/>
          <p:cNvPicPr>
            <a:picLocks noChangeAspect="1"/>
          </p:cNvPicPr>
          <p:nvPr/>
        </p:nvPicPr>
        <p:blipFill>
          <a:blip r:embed="rId3"/>
          <a:stretch>
            <a:fillRect/>
          </a:stretch>
        </p:blipFill>
        <p:spPr>
          <a:xfrm>
            <a:off x="1211580" y="1623060"/>
            <a:ext cx="411480" cy="411480"/>
          </a:xfrm>
          <a:prstGeom prst="rect">
            <a:avLst/>
          </a:prstGeom>
        </p:spPr>
      </p:pic>
      <p:sp>
        <p:nvSpPr>
          <p:cNvPr id="5" name="Text 2"/>
          <p:cNvSpPr txBox="1"/>
          <p:nvPr/>
        </p:nvSpPr>
        <p:spPr>
          <a:xfrm>
            <a:off x="594360" y="1417320"/>
            <a:ext cx="411480" cy="411480"/>
          </a:xfrm>
          <a:prstGeom prst="rect">
            <a:avLst/>
          </a:prstGeom>
          <a:noFill/>
          <a:ln/>
        </p:spPr>
        <p:txBody>
          <a:bodyPr wrap="square" lIns="0" tIns="0" rIns="0" bIns="0" rtlCol="0" anchor="t"/>
          <a:lstStyle/>
          <a:p>
            <a:pPr marL="0" indent="0">
              <a:buNone/>
            </a:pPr>
            <a:r>
              <a:rPr lang="en-US" sz="2000" b="1" dirty="0">
                <a:solidFill>
                  <a:srgbClr val="9E1B22"/>
                </a:solidFill>
                <a:latin typeface="新細明體" pitchFamily="34" charset="0"/>
                <a:ea typeface="新細明體" pitchFamily="34" charset="-122"/>
                <a:cs typeface="新細明體" pitchFamily="34" charset="-120"/>
              </a:rPr>
              <a:t>1</a:t>
            </a:r>
            <a:endParaRPr lang="en-US" sz="2000" dirty="0"/>
          </a:p>
        </p:txBody>
      </p:sp>
      <p:sp>
        <p:nvSpPr>
          <p:cNvPr id="6" name="Text 3"/>
          <p:cNvSpPr txBox="1"/>
          <p:nvPr/>
        </p:nvSpPr>
        <p:spPr>
          <a:xfrm>
            <a:off x="548640" y="2377440"/>
            <a:ext cx="1737360" cy="41148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確立主題</a:t>
            </a:r>
            <a:endParaRPr lang="en-US" sz="1800" dirty="0"/>
          </a:p>
        </p:txBody>
      </p:sp>
      <p:sp>
        <p:nvSpPr>
          <p:cNvPr id="7" name="Text 4"/>
          <p:cNvSpPr txBox="1"/>
          <p:nvPr/>
        </p:nvSpPr>
        <p:spPr>
          <a:xfrm>
            <a:off x="594360" y="2834640"/>
            <a:ext cx="1645920" cy="822960"/>
          </a:xfrm>
          <a:prstGeom prst="rect">
            <a:avLst/>
          </a:prstGeom>
          <a:noFill/>
          <a:ln/>
        </p:spPr>
        <p:txBody>
          <a:bodyPr wrap="square" lIns="0" tIns="0" rIns="0" bIns="0" rtlCol="0" anchor="t"/>
          <a:lstStyle/>
          <a:p>
            <a:pPr marL="0" indent="0" algn="ctr">
              <a:buNone/>
            </a:pPr>
            <a:r>
              <a:rPr lang="en-US" sz="1350" dirty="0">
                <a:solidFill>
                  <a:srgbClr val="6B6B6B"/>
                </a:solidFill>
                <a:latin typeface="新細明體" pitchFamily="34" charset="0"/>
                <a:ea typeface="新細明體" pitchFamily="34" charset="-122"/>
                <a:cs typeface="新細明體" pitchFamily="34" charset="-120"/>
              </a:rPr>
              <a:t>研究問題要具體、可回答</a:t>
            </a:r>
            <a:endParaRPr lang="en-US" sz="1350" dirty="0"/>
          </a:p>
        </p:txBody>
      </p:sp>
      <p:sp>
        <p:nvSpPr>
          <p:cNvPr id="8" name="Shape 5"/>
          <p:cNvSpPr/>
          <p:nvPr/>
        </p:nvSpPr>
        <p:spPr>
          <a:xfrm>
            <a:off x="1965960" y="1691640"/>
            <a:ext cx="365760" cy="274320"/>
          </a:xfrm>
          <a:prstGeom prst="rightArrow">
            <a:avLst/>
          </a:prstGeom>
          <a:solidFill>
            <a:srgbClr val="D9D2CC"/>
          </a:solidFill>
          <a:ln w="12700">
            <a:solidFill>
              <a:srgbClr val="D9D2CC"/>
            </a:solidFill>
            <a:prstDash val="solid"/>
          </a:ln>
        </p:spPr>
      </p:sp>
      <p:sp>
        <p:nvSpPr>
          <p:cNvPr id="9" name="Shape 6"/>
          <p:cNvSpPr/>
          <p:nvPr/>
        </p:nvSpPr>
        <p:spPr>
          <a:xfrm>
            <a:off x="2880360" y="1417320"/>
            <a:ext cx="822960" cy="822960"/>
          </a:xfrm>
          <a:prstGeom prst="ellipse">
            <a:avLst/>
          </a:prstGeom>
          <a:solidFill>
            <a:srgbClr val="C8553D"/>
          </a:solidFill>
          <a:ln w="12700">
            <a:solidFill>
              <a:srgbClr val="C8553D"/>
            </a:solidFill>
            <a:prstDash val="solid"/>
          </a:ln>
        </p:spPr>
      </p:sp>
      <p:pic>
        <p:nvPicPr>
          <p:cNvPr id="10" name="Image 1" descr="preencoded.png"/>
          <p:cNvPicPr>
            <a:picLocks noChangeAspect="1"/>
          </p:cNvPicPr>
          <p:nvPr/>
        </p:nvPicPr>
        <p:blipFill>
          <a:blip r:embed="rId4"/>
          <a:stretch>
            <a:fillRect/>
          </a:stretch>
        </p:blipFill>
        <p:spPr>
          <a:xfrm>
            <a:off x="3086100" y="1623060"/>
            <a:ext cx="411480" cy="411480"/>
          </a:xfrm>
          <a:prstGeom prst="rect">
            <a:avLst/>
          </a:prstGeom>
        </p:spPr>
      </p:pic>
      <p:sp>
        <p:nvSpPr>
          <p:cNvPr id="11" name="Text 7"/>
          <p:cNvSpPr txBox="1"/>
          <p:nvPr/>
        </p:nvSpPr>
        <p:spPr>
          <a:xfrm>
            <a:off x="2468880" y="1417320"/>
            <a:ext cx="411480" cy="411480"/>
          </a:xfrm>
          <a:prstGeom prst="rect">
            <a:avLst/>
          </a:prstGeom>
          <a:noFill/>
          <a:ln/>
        </p:spPr>
        <p:txBody>
          <a:bodyPr wrap="square" lIns="0" tIns="0" rIns="0" bIns="0" rtlCol="0" anchor="t"/>
          <a:lstStyle/>
          <a:p>
            <a:pPr marL="0" indent="0">
              <a:buNone/>
            </a:pPr>
            <a:r>
              <a:rPr lang="en-US" sz="2000" b="1" dirty="0">
                <a:solidFill>
                  <a:srgbClr val="C8553D"/>
                </a:solidFill>
                <a:latin typeface="新細明體" pitchFamily="34" charset="0"/>
                <a:ea typeface="新細明體" pitchFamily="34" charset="-122"/>
                <a:cs typeface="新細明體" pitchFamily="34" charset="-120"/>
              </a:rPr>
              <a:t>2</a:t>
            </a:r>
            <a:endParaRPr lang="en-US" sz="2000" dirty="0"/>
          </a:p>
        </p:txBody>
      </p:sp>
      <p:sp>
        <p:nvSpPr>
          <p:cNvPr id="12" name="Text 8"/>
          <p:cNvSpPr txBox="1"/>
          <p:nvPr/>
        </p:nvSpPr>
        <p:spPr>
          <a:xfrm>
            <a:off x="2423160" y="2377440"/>
            <a:ext cx="1737360" cy="41148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拆解概念</a:t>
            </a:r>
            <a:endParaRPr lang="en-US" sz="1800" dirty="0"/>
          </a:p>
        </p:txBody>
      </p:sp>
      <p:sp>
        <p:nvSpPr>
          <p:cNvPr id="13" name="Text 9"/>
          <p:cNvSpPr txBox="1"/>
          <p:nvPr/>
        </p:nvSpPr>
        <p:spPr>
          <a:xfrm>
            <a:off x="2468880" y="2834640"/>
            <a:ext cx="1645920" cy="822960"/>
          </a:xfrm>
          <a:prstGeom prst="rect">
            <a:avLst/>
          </a:prstGeom>
          <a:noFill/>
          <a:ln/>
        </p:spPr>
        <p:txBody>
          <a:bodyPr wrap="square" lIns="0" tIns="0" rIns="0" bIns="0" rtlCol="0" anchor="t"/>
          <a:lstStyle/>
          <a:p>
            <a:pPr marL="0" indent="0" algn="ctr">
              <a:buNone/>
            </a:pPr>
            <a:r>
              <a:rPr lang="en-US" sz="1350" dirty="0">
                <a:solidFill>
                  <a:srgbClr val="6B6B6B"/>
                </a:solidFill>
                <a:latin typeface="新細明體" pitchFamily="34" charset="0"/>
                <a:ea typeface="新細明體" pitchFamily="34" charset="-122"/>
                <a:cs typeface="新細明體" pitchFamily="34" charset="-120"/>
              </a:rPr>
              <a:t>把題目拆成 2–3 個核心概念</a:t>
            </a:r>
            <a:endParaRPr lang="en-US" sz="1350" dirty="0"/>
          </a:p>
        </p:txBody>
      </p:sp>
      <p:sp>
        <p:nvSpPr>
          <p:cNvPr id="14" name="Shape 10"/>
          <p:cNvSpPr/>
          <p:nvPr/>
        </p:nvSpPr>
        <p:spPr>
          <a:xfrm>
            <a:off x="3840480" y="1691640"/>
            <a:ext cx="365760" cy="274320"/>
          </a:xfrm>
          <a:prstGeom prst="rightArrow">
            <a:avLst/>
          </a:prstGeom>
          <a:solidFill>
            <a:srgbClr val="D9D2CC"/>
          </a:solidFill>
          <a:ln w="12700">
            <a:solidFill>
              <a:srgbClr val="D9D2CC"/>
            </a:solidFill>
            <a:prstDash val="solid"/>
          </a:ln>
        </p:spPr>
      </p:sp>
      <p:sp>
        <p:nvSpPr>
          <p:cNvPr id="15" name="Shape 11"/>
          <p:cNvSpPr/>
          <p:nvPr/>
        </p:nvSpPr>
        <p:spPr>
          <a:xfrm>
            <a:off x="4754880" y="1417320"/>
            <a:ext cx="822960" cy="822960"/>
          </a:xfrm>
          <a:prstGeom prst="ellipse">
            <a:avLst/>
          </a:prstGeom>
          <a:solidFill>
            <a:srgbClr val="E8B321"/>
          </a:solidFill>
          <a:ln w="12700">
            <a:solidFill>
              <a:srgbClr val="E8B321"/>
            </a:solidFill>
            <a:prstDash val="solid"/>
          </a:ln>
        </p:spPr>
      </p:sp>
      <p:pic>
        <p:nvPicPr>
          <p:cNvPr id="16" name="Image 2" descr="preencoded.png"/>
          <p:cNvPicPr>
            <a:picLocks noChangeAspect="1"/>
          </p:cNvPicPr>
          <p:nvPr/>
        </p:nvPicPr>
        <p:blipFill>
          <a:blip r:embed="rId5"/>
          <a:stretch>
            <a:fillRect/>
          </a:stretch>
        </p:blipFill>
        <p:spPr>
          <a:xfrm>
            <a:off x="4960620" y="1623060"/>
            <a:ext cx="411480" cy="411480"/>
          </a:xfrm>
          <a:prstGeom prst="rect">
            <a:avLst/>
          </a:prstGeom>
        </p:spPr>
      </p:pic>
      <p:sp>
        <p:nvSpPr>
          <p:cNvPr id="17" name="Text 12"/>
          <p:cNvSpPr txBox="1"/>
          <p:nvPr/>
        </p:nvSpPr>
        <p:spPr>
          <a:xfrm>
            <a:off x="4343400" y="1417320"/>
            <a:ext cx="411480" cy="411480"/>
          </a:xfrm>
          <a:prstGeom prst="rect">
            <a:avLst/>
          </a:prstGeom>
          <a:noFill/>
          <a:ln/>
        </p:spPr>
        <p:txBody>
          <a:bodyPr wrap="square" lIns="0" tIns="0" rIns="0" bIns="0" rtlCol="0" anchor="t"/>
          <a:lstStyle/>
          <a:p>
            <a:pPr marL="0" indent="0">
              <a:buNone/>
            </a:pPr>
            <a:r>
              <a:rPr lang="en-US" sz="2000" b="1" dirty="0">
                <a:solidFill>
                  <a:srgbClr val="E8B321"/>
                </a:solidFill>
                <a:latin typeface="新細明體" pitchFamily="34" charset="0"/>
                <a:ea typeface="新細明體" pitchFamily="34" charset="-122"/>
                <a:cs typeface="新細明體" pitchFamily="34" charset="-120"/>
              </a:rPr>
              <a:t>3</a:t>
            </a:r>
            <a:endParaRPr lang="en-US" sz="2000" dirty="0"/>
          </a:p>
        </p:txBody>
      </p:sp>
      <p:sp>
        <p:nvSpPr>
          <p:cNvPr id="18" name="Text 13"/>
          <p:cNvSpPr txBox="1"/>
          <p:nvPr/>
        </p:nvSpPr>
        <p:spPr>
          <a:xfrm>
            <a:off x="4297680" y="2377440"/>
            <a:ext cx="1737360" cy="41148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擴充關鍵字</a:t>
            </a:r>
            <a:endParaRPr lang="en-US" sz="1800" dirty="0"/>
          </a:p>
        </p:txBody>
      </p:sp>
      <p:sp>
        <p:nvSpPr>
          <p:cNvPr id="19" name="Text 14"/>
          <p:cNvSpPr txBox="1"/>
          <p:nvPr/>
        </p:nvSpPr>
        <p:spPr>
          <a:xfrm>
            <a:off x="4343400" y="2834640"/>
            <a:ext cx="1645920" cy="822960"/>
          </a:xfrm>
          <a:prstGeom prst="rect">
            <a:avLst/>
          </a:prstGeom>
          <a:noFill/>
          <a:ln/>
        </p:spPr>
        <p:txBody>
          <a:bodyPr wrap="square" lIns="0" tIns="0" rIns="0" bIns="0" rtlCol="0" anchor="t"/>
          <a:lstStyle/>
          <a:p>
            <a:pPr marL="0" indent="0" algn="ctr">
              <a:buNone/>
            </a:pPr>
            <a:r>
              <a:rPr lang="en-US" sz="1350" dirty="0">
                <a:solidFill>
                  <a:srgbClr val="6B6B6B"/>
                </a:solidFill>
                <a:latin typeface="新細明體" pitchFamily="34" charset="0"/>
                <a:ea typeface="新細明體" pitchFamily="34" charset="-122"/>
                <a:cs typeface="新細明體" pitchFamily="34" charset="-120"/>
              </a:rPr>
              <a:t>中・西・英同義詞一起列</a:t>
            </a:r>
            <a:endParaRPr lang="en-US" sz="1350" dirty="0"/>
          </a:p>
        </p:txBody>
      </p:sp>
      <p:sp>
        <p:nvSpPr>
          <p:cNvPr id="20" name="Shape 15"/>
          <p:cNvSpPr/>
          <p:nvPr/>
        </p:nvSpPr>
        <p:spPr>
          <a:xfrm>
            <a:off x="5715000" y="1691640"/>
            <a:ext cx="365760" cy="274320"/>
          </a:xfrm>
          <a:prstGeom prst="rightArrow">
            <a:avLst/>
          </a:prstGeom>
          <a:solidFill>
            <a:srgbClr val="D9D2CC"/>
          </a:solidFill>
          <a:ln w="12700">
            <a:solidFill>
              <a:srgbClr val="D9D2CC"/>
            </a:solidFill>
            <a:prstDash val="solid"/>
          </a:ln>
        </p:spPr>
      </p:sp>
      <p:sp>
        <p:nvSpPr>
          <p:cNvPr id="21" name="Shape 16"/>
          <p:cNvSpPr/>
          <p:nvPr/>
        </p:nvSpPr>
        <p:spPr>
          <a:xfrm>
            <a:off x="6629400" y="1417320"/>
            <a:ext cx="822960" cy="822960"/>
          </a:xfrm>
          <a:prstGeom prst="ellipse">
            <a:avLst/>
          </a:prstGeom>
          <a:solidFill>
            <a:srgbClr val="1D4E89"/>
          </a:solidFill>
          <a:ln w="12700">
            <a:solidFill>
              <a:srgbClr val="1D4E89"/>
            </a:solidFill>
            <a:prstDash val="solid"/>
          </a:ln>
        </p:spPr>
      </p:sp>
      <p:pic>
        <p:nvPicPr>
          <p:cNvPr id="22" name="Image 3" descr="preencoded.png"/>
          <p:cNvPicPr>
            <a:picLocks noChangeAspect="1"/>
          </p:cNvPicPr>
          <p:nvPr/>
        </p:nvPicPr>
        <p:blipFill>
          <a:blip r:embed="rId6"/>
          <a:stretch>
            <a:fillRect/>
          </a:stretch>
        </p:blipFill>
        <p:spPr>
          <a:xfrm>
            <a:off x="6835140" y="1623060"/>
            <a:ext cx="411480" cy="411480"/>
          </a:xfrm>
          <a:prstGeom prst="rect">
            <a:avLst/>
          </a:prstGeom>
        </p:spPr>
      </p:pic>
      <p:sp>
        <p:nvSpPr>
          <p:cNvPr id="23" name="Text 17"/>
          <p:cNvSpPr txBox="1"/>
          <p:nvPr/>
        </p:nvSpPr>
        <p:spPr>
          <a:xfrm>
            <a:off x="6217920" y="1417320"/>
            <a:ext cx="411480" cy="411480"/>
          </a:xfrm>
          <a:prstGeom prst="rect">
            <a:avLst/>
          </a:prstGeom>
          <a:noFill/>
          <a:ln/>
        </p:spPr>
        <p:txBody>
          <a:bodyPr wrap="square" lIns="0" tIns="0" rIns="0" bIns="0" rtlCol="0" anchor="t"/>
          <a:lstStyle/>
          <a:p>
            <a:pPr marL="0" indent="0">
              <a:buNone/>
            </a:pPr>
            <a:r>
              <a:rPr lang="en-US" sz="2000" b="1" dirty="0">
                <a:solidFill>
                  <a:srgbClr val="1D4E89"/>
                </a:solidFill>
                <a:latin typeface="新細明體" pitchFamily="34" charset="0"/>
                <a:ea typeface="新細明體" pitchFamily="34" charset="-122"/>
                <a:cs typeface="新細明體" pitchFamily="34" charset="-120"/>
              </a:rPr>
              <a:t>4</a:t>
            </a:r>
            <a:endParaRPr lang="en-US" sz="2000" dirty="0"/>
          </a:p>
        </p:txBody>
      </p:sp>
      <p:sp>
        <p:nvSpPr>
          <p:cNvPr id="24" name="Text 18"/>
          <p:cNvSpPr txBox="1"/>
          <p:nvPr/>
        </p:nvSpPr>
        <p:spPr>
          <a:xfrm>
            <a:off x="6172200" y="2377440"/>
            <a:ext cx="1737360" cy="41148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選擇資料庫</a:t>
            </a:r>
            <a:endParaRPr lang="en-US" sz="1800" dirty="0"/>
          </a:p>
        </p:txBody>
      </p:sp>
      <p:sp>
        <p:nvSpPr>
          <p:cNvPr id="25" name="Text 19"/>
          <p:cNvSpPr txBox="1"/>
          <p:nvPr/>
        </p:nvSpPr>
        <p:spPr>
          <a:xfrm>
            <a:off x="6217920" y="2834640"/>
            <a:ext cx="1645920" cy="822960"/>
          </a:xfrm>
          <a:prstGeom prst="rect">
            <a:avLst/>
          </a:prstGeom>
          <a:noFill/>
          <a:ln/>
        </p:spPr>
        <p:txBody>
          <a:bodyPr wrap="square" lIns="0" tIns="0" rIns="0" bIns="0" rtlCol="0" anchor="t"/>
          <a:lstStyle/>
          <a:p>
            <a:pPr marL="0" indent="0" algn="ctr">
              <a:buNone/>
            </a:pPr>
            <a:r>
              <a:rPr lang="en-US" sz="1350" dirty="0">
                <a:solidFill>
                  <a:srgbClr val="6B6B6B"/>
                </a:solidFill>
                <a:latin typeface="新細明體" pitchFamily="34" charset="0"/>
                <a:ea typeface="新細明體" pitchFamily="34" charset="-122"/>
                <a:cs typeface="新細明體" pitchFamily="34" charset="-120"/>
              </a:rPr>
              <a:t>依語言、類型、學科挑選</a:t>
            </a:r>
            <a:endParaRPr lang="en-US" sz="1350" dirty="0"/>
          </a:p>
        </p:txBody>
      </p:sp>
      <p:sp>
        <p:nvSpPr>
          <p:cNvPr id="26" name="Shape 20"/>
          <p:cNvSpPr/>
          <p:nvPr/>
        </p:nvSpPr>
        <p:spPr>
          <a:xfrm>
            <a:off x="7589520" y="1691640"/>
            <a:ext cx="365760" cy="274320"/>
          </a:xfrm>
          <a:prstGeom prst="rightArrow">
            <a:avLst/>
          </a:prstGeom>
          <a:solidFill>
            <a:srgbClr val="D9D2CC"/>
          </a:solidFill>
          <a:ln w="12700">
            <a:solidFill>
              <a:srgbClr val="D9D2CC"/>
            </a:solidFill>
            <a:prstDash val="solid"/>
          </a:ln>
        </p:spPr>
      </p:sp>
      <p:sp>
        <p:nvSpPr>
          <p:cNvPr id="27" name="Shape 21"/>
          <p:cNvSpPr/>
          <p:nvPr/>
        </p:nvSpPr>
        <p:spPr>
          <a:xfrm>
            <a:off x="8503920" y="1417320"/>
            <a:ext cx="822960" cy="822960"/>
          </a:xfrm>
          <a:prstGeom prst="ellipse">
            <a:avLst/>
          </a:prstGeom>
          <a:solidFill>
            <a:srgbClr val="5E7A2E"/>
          </a:solidFill>
          <a:ln w="12700">
            <a:solidFill>
              <a:srgbClr val="5E7A2E"/>
            </a:solidFill>
            <a:prstDash val="solid"/>
          </a:ln>
        </p:spPr>
      </p:sp>
      <p:pic>
        <p:nvPicPr>
          <p:cNvPr id="28" name="Image 4" descr="preencoded.png"/>
          <p:cNvPicPr>
            <a:picLocks noChangeAspect="1"/>
          </p:cNvPicPr>
          <p:nvPr/>
        </p:nvPicPr>
        <p:blipFill>
          <a:blip r:embed="rId7"/>
          <a:stretch>
            <a:fillRect/>
          </a:stretch>
        </p:blipFill>
        <p:spPr>
          <a:xfrm>
            <a:off x="8709660" y="1623060"/>
            <a:ext cx="411480" cy="411480"/>
          </a:xfrm>
          <a:prstGeom prst="rect">
            <a:avLst/>
          </a:prstGeom>
        </p:spPr>
      </p:pic>
      <p:sp>
        <p:nvSpPr>
          <p:cNvPr id="29" name="Text 22"/>
          <p:cNvSpPr txBox="1"/>
          <p:nvPr/>
        </p:nvSpPr>
        <p:spPr>
          <a:xfrm>
            <a:off x="8092440" y="1417320"/>
            <a:ext cx="411480" cy="411480"/>
          </a:xfrm>
          <a:prstGeom prst="rect">
            <a:avLst/>
          </a:prstGeom>
          <a:noFill/>
          <a:ln/>
        </p:spPr>
        <p:txBody>
          <a:bodyPr wrap="square" lIns="0" tIns="0" rIns="0" bIns="0" rtlCol="0" anchor="t"/>
          <a:lstStyle/>
          <a:p>
            <a:pPr marL="0" indent="0">
              <a:buNone/>
            </a:pPr>
            <a:r>
              <a:rPr lang="en-US" sz="2000" b="1" dirty="0">
                <a:solidFill>
                  <a:srgbClr val="5E7A2E"/>
                </a:solidFill>
                <a:latin typeface="新細明體" pitchFamily="34" charset="0"/>
                <a:ea typeface="新細明體" pitchFamily="34" charset="-122"/>
                <a:cs typeface="新細明體" pitchFamily="34" charset="-120"/>
              </a:rPr>
              <a:t>5</a:t>
            </a:r>
            <a:endParaRPr lang="en-US" sz="2000" dirty="0"/>
          </a:p>
        </p:txBody>
      </p:sp>
      <p:sp>
        <p:nvSpPr>
          <p:cNvPr id="30" name="Text 23"/>
          <p:cNvSpPr txBox="1"/>
          <p:nvPr/>
        </p:nvSpPr>
        <p:spPr>
          <a:xfrm>
            <a:off x="8046720" y="2377440"/>
            <a:ext cx="1737360" cy="41148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檢索與篩選</a:t>
            </a:r>
            <a:endParaRPr lang="en-US" sz="1800" dirty="0"/>
          </a:p>
        </p:txBody>
      </p:sp>
      <p:sp>
        <p:nvSpPr>
          <p:cNvPr id="31" name="Text 24"/>
          <p:cNvSpPr txBox="1"/>
          <p:nvPr/>
        </p:nvSpPr>
        <p:spPr>
          <a:xfrm>
            <a:off x="8092440" y="2834640"/>
            <a:ext cx="1645920" cy="822960"/>
          </a:xfrm>
          <a:prstGeom prst="rect">
            <a:avLst/>
          </a:prstGeom>
          <a:noFill/>
          <a:ln/>
        </p:spPr>
        <p:txBody>
          <a:bodyPr wrap="square" lIns="0" tIns="0" rIns="0" bIns="0" rtlCol="0" anchor="t"/>
          <a:lstStyle/>
          <a:p>
            <a:pPr marL="0" indent="0" algn="ctr">
              <a:buNone/>
            </a:pPr>
            <a:r>
              <a:rPr lang="en-US" sz="1350" dirty="0">
                <a:solidFill>
                  <a:srgbClr val="6B6B6B"/>
                </a:solidFill>
                <a:latin typeface="新細明體" pitchFamily="34" charset="0"/>
                <a:ea typeface="新細明體" pitchFamily="34" charset="-122"/>
                <a:cs typeface="新細明體" pitchFamily="34" charset="-120"/>
              </a:rPr>
              <a:t>布林組合＋限縮條件</a:t>
            </a:r>
            <a:endParaRPr lang="en-US" sz="1350" dirty="0"/>
          </a:p>
        </p:txBody>
      </p:sp>
      <p:sp>
        <p:nvSpPr>
          <p:cNvPr id="32" name="Shape 25"/>
          <p:cNvSpPr/>
          <p:nvPr/>
        </p:nvSpPr>
        <p:spPr>
          <a:xfrm>
            <a:off x="9464040" y="1691640"/>
            <a:ext cx="365760" cy="274320"/>
          </a:xfrm>
          <a:prstGeom prst="rightArrow">
            <a:avLst/>
          </a:prstGeom>
          <a:solidFill>
            <a:srgbClr val="D9D2CC"/>
          </a:solidFill>
          <a:ln w="12700">
            <a:solidFill>
              <a:srgbClr val="D9D2CC"/>
            </a:solidFill>
            <a:prstDash val="solid"/>
          </a:ln>
        </p:spPr>
      </p:sp>
      <p:sp>
        <p:nvSpPr>
          <p:cNvPr id="33" name="Shape 26"/>
          <p:cNvSpPr/>
          <p:nvPr/>
        </p:nvSpPr>
        <p:spPr>
          <a:xfrm>
            <a:off x="10378440" y="1417320"/>
            <a:ext cx="822960" cy="822960"/>
          </a:xfrm>
          <a:prstGeom prst="ellipse">
            <a:avLst/>
          </a:prstGeom>
          <a:solidFill>
            <a:srgbClr val="5C0F14"/>
          </a:solidFill>
          <a:ln w="12700">
            <a:solidFill>
              <a:srgbClr val="5C0F14"/>
            </a:solidFill>
            <a:prstDash val="solid"/>
          </a:ln>
        </p:spPr>
      </p:sp>
      <p:pic>
        <p:nvPicPr>
          <p:cNvPr id="34" name="Image 5" descr="preencoded.png"/>
          <p:cNvPicPr>
            <a:picLocks noChangeAspect="1"/>
          </p:cNvPicPr>
          <p:nvPr/>
        </p:nvPicPr>
        <p:blipFill>
          <a:blip r:embed="rId8"/>
          <a:stretch>
            <a:fillRect/>
          </a:stretch>
        </p:blipFill>
        <p:spPr>
          <a:xfrm>
            <a:off x="10584180" y="1623060"/>
            <a:ext cx="411480" cy="411480"/>
          </a:xfrm>
          <a:prstGeom prst="rect">
            <a:avLst/>
          </a:prstGeom>
        </p:spPr>
      </p:pic>
      <p:sp>
        <p:nvSpPr>
          <p:cNvPr id="35" name="Text 27"/>
          <p:cNvSpPr txBox="1"/>
          <p:nvPr/>
        </p:nvSpPr>
        <p:spPr>
          <a:xfrm>
            <a:off x="9966960" y="1417320"/>
            <a:ext cx="411480" cy="411480"/>
          </a:xfrm>
          <a:prstGeom prst="rect">
            <a:avLst/>
          </a:prstGeom>
          <a:noFill/>
          <a:ln/>
        </p:spPr>
        <p:txBody>
          <a:bodyPr wrap="square" lIns="0" tIns="0" rIns="0" bIns="0" rtlCol="0" anchor="t"/>
          <a:lstStyle/>
          <a:p>
            <a:pPr marL="0" indent="0">
              <a:buNone/>
            </a:pPr>
            <a:r>
              <a:rPr lang="en-US" sz="2000" b="1" dirty="0">
                <a:solidFill>
                  <a:srgbClr val="5C0F14"/>
                </a:solidFill>
                <a:latin typeface="新細明體" pitchFamily="34" charset="0"/>
                <a:ea typeface="新細明體" pitchFamily="34" charset="-122"/>
                <a:cs typeface="新細明體" pitchFamily="34" charset="-120"/>
              </a:rPr>
              <a:t>6</a:t>
            </a:r>
            <a:endParaRPr lang="en-US" sz="2000" dirty="0"/>
          </a:p>
        </p:txBody>
      </p:sp>
      <p:sp>
        <p:nvSpPr>
          <p:cNvPr id="36" name="Text 28"/>
          <p:cNvSpPr txBox="1"/>
          <p:nvPr/>
        </p:nvSpPr>
        <p:spPr>
          <a:xfrm>
            <a:off x="9921240" y="2377440"/>
            <a:ext cx="1737360" cy="41148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閱讀與管理</a:t>
            </a:r>
            <a:endParaRPr lang="en-US" sz="1800" dirty="0"/>
          </a:p>
        </p:txBody>
      </p:sp>
      <p:sp>
        <p:nvSpPr>
          <p:cNvPr id="37" name="Text 29"/>
          <p:cNvSpPr txBox="1"/>
          <p:nvPr/>
        </p:nvSpPr>
        <p:spPr>
          <a:xfrm>
            <a:off x="9966960" y="2834640"/>
            <a:ext cx="1645920" cy="822960"/>
          </a:xfrm>
          <a:prstGeom prst="rect">
            <a:avLst/>
          </a:prstGeom>
          <a:noFill/>
          <a:ln/>
        </p:spPr>
        <p:txBody>
          <a:bodyPr wrap="square" lIns="0" tIns="0" rIns="0" bIns="0" rtlCol="0" anchor="t"/>
          <a:lstStyle/>
          <a:p>
            <a:pPr marL="0" indent="0" algn="ctr">
              <a:buNone/>
            </a:pPr>
            <a:r>
              <a:rPr lang="en-US" sz="1350" dirty="0">
                <a:solidFill>
                  <a:srgbClr val="6B6B6B"/>
                </a:solidFill>
                <a:latin typeface="新細明體" pitchFamily="34" charset="0"/>
                <a:ea typeface="新細明體" pitchFamily="34" charset="-122"/>
                <a:cs typeface="新細明體" pitchFamily="34" charset="-120"/>
              </a:rPr>
              <a:t>EndNote 歸檔、寫筆記</a:t>
            </a:r>
            <a:endParaRPr lang="en-US" sz="1350" dirty="0"/>
          </a:p>
        </p:txBody>
      </p:sp>
      <p:sp>
        <p:nvSpPr>
          <p:cNvPr id="38" name="tapas"/>
          <p:cNvSpPr/>
          <p:nvPr/>
        </p:nvSpPr>
        <p:spPr>
          <a:xfrm>
            <a:off x="548640" y="4023360"/>
            <a:ext cx="11064240" cy="1645920"/>
          </a:xfrm>
          <a:prstGeom prst="roundRect">
            <a:avLst>
              <a:gd name="adj" fmla="val 5556"/>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sp>
      <p:sp>
        <p:nvSpPr>
          <p:cNvPr id="39" name="Shape 31"/>
          <p:cNvSpPr/>
          <p:nvPr/>
        </p:nvSpPr>
        <p:spPr>
          <a:xfrm>
            <a:off x="822960" y="4343400"/>
            <a:ext cx="822960" cy="822960"/>
          </a:xfrm>
          <a:prstGeom prst="ellipse">
            <a:avLst/>
          </a:prstGeom>
          <a:solidFill>
            <a:srgbClr val="E8B321"/>
          </a:solidFill>
          <a:ln w="12700">
            <a:solidFill>
              <a:srgbClr val="E8B321"/>
            </a:solidFill>
            <a:prstDash val="solid"/>
          </a:ln>
        </p:spPr>
      </p:sp>
      <p:pic>
        <p:nvPicPr>
          <p:cNvPr id="40" name="Image 6" descr="preencoded.png"/>
          <p:cNvPicPr>
            <a:picLocks noChangeAspect="1"/>
          </p:cNvPicPr>
          <p:nvPr/>
        </p:nvPicPr>
        <p:blipFill>
          <a:blip r:embed="rId9"/>
          <a:stretch>
            <a:fillRect/>
          </a:stretch>
        </p:blipFill>
        <p:spPr>
          <a:xfrm>
            <a:off x="1028700" y="4549140"/>
            <a:ext cx="411480" cy="411480"/>
          </a:xfrm>
          <a:prstGeom prst="rect">
            <a:avLst/>
          </a:prstGeom>
        </p:spPr>
      </p:pic>
      <p:sp>
        <p:nvSpPr>
          <p:cNvPr id="41" name="Text 32"/>
          <p:cNvSpPr txBox="1"/>
          <p:nvPr/>
        </p:nvSpPr>
        <p:spPr>
          <a:xfrm>
            <a:off x="1874520" y="4206240"/>
            <a:ext cx="9509760" cy="1325880"/>
          </a:xfrm>
          <a:prstGeom prst="rect">
            <a:avLst/>
          </a:prstGeom>
          <a:noFill/>
          <a:ln/>
        </p:spPr>
        <p:txBody>
          <a:bodyPr wrap="square" lIns="0" tIns="0" rIns="0" bIns="0" rtlCol="0" anchor="t"/>
          <a:lstStyle/>
          <a:p>
            <a:pPr marL="0" indent="0">
              <a:spcAft>
                <a:spcPts val="600"/>
              </a:spcAft>
              <a:buNone/>
            </a:pPr>
            <a:r>
              <a:rPr lang="en-US" sz="1900" b="1" dirty="0">
                <a:solidFill>
                  <a:srgbClr val="2B2B2B"/>
                </a:solidFill>
                <a:latin typeface="新細明體" pitchFamily="34" charset="0"/>
                <a:ea typeface="新細明體" pitchFamily="34" charset="-122"/>
                <a:cs typeface="新細明體" pitchFamily="34" charset="-120"/>
              </a:rPr>
              <a:t>文獻探討就像逛 tapas bar 🍤</a:t>
            </a:r>
            <a:endParaRPr lang="en-US" sz="1500" dirty="0"/>
          </a:p>
          <a:p>
            <a:pPr marL="0" indent="0">
              <a:spcAft>
                <a:spcPts val="600"/>
              </a:spcAft>
              <a:buNone/>
            </a:pPr>
            <a:r>
              <a:rPr lang="en-US" sz="1500" dirty="0">
                <a:solidFill>
                  <a:srgbClr val="2B2B2B"/>
                </a:solidFill>
                <a:latin typeface="新細明體" pitchFamily="34" charset="0"/>
                <a:ea typeface="新細明體" pitchFamily="34" charset="-122"/>
                <a:cs typeface="新細明體" pitchFamily="34" charset="-120"/>
              </a:rPr>
              <a:t>每家都嚐一點（廣泛閱讀），最後要說出自己的評語（批判與整合）。只列菜單（書目清單）可不算吃過喔！文獻探討的目的是找出研究缺口，為自己的研究定位。</a:t>
            </a:r>
            <a:endParaRPr lang="en-US" sz="1500" dirty="0"/>
          </a:p>
        </p:txBody>
      </p:sp>
      <p:sp>
        <p:nvSpPr>
          <p:cNvPr id="42"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關鍵字矩陣：中・西・英三語並用</a:t>
            </a:r>
            <a:endParaRPr lang="en-US" sz="3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280160"/>
          <a:ext cx="11064240" cy="914400"/>
        </p:xfrm>
        <a:graphic>
          <a:graphicData uri="http://schemas.openxmlformats.org/drawingml/2006/table">
            <a:tbl>
              <a:tblPr/>
              <a:tblGrid>
                <a:gridCol w="173736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3474720">
                  <a:extLst>
                    <a:ext uri="{9D8B030D-6E8A-4147-A177-3AD203B41FA5}">
                      <a16:colId xmlns:a16="http://schemas.microsoft.com/office/drawing/2014/main" val="20002"/>
                    </a:ext>
                  </a:extLst>
                </a:gridCol>
                <a:gridCol w="3017520">
                  <a:extLst>
                    <a:ext uri="{9D8B030D-6E8A-4147-A177-3AD203B41FA5}">
                      <a16:colId xmlns:a16="http://schemas.microsoft.com/office/drawing/2014/main" val="20003"/>
                    </a:ext>
                  </a:extLst>
                </a:gridCol>
              </a:tblGrid>
              <a:tr h="457200">
                <a:tc>
                  <a:txBody>
                    <a:bodyPr/>
                    <a:lstStyle/>
                    <a:p>
                      <a:pPr marL="0" indent="0">
                        <a:buNone/>
                      </a:pPr>
                      <a:r>
                        <a:rPr lang="en-US" sz="1500" b="1" dirty="0">
                          <a:solidFill>
                            <a:srgbClr val="FFFFFF"/>
                          </a:solidFill>
                          <a:latin typeface="新細明體" pitchFamily="34" charset="0"/>
                          <a:ea typeface="新細明體" pitchFamily="34" charset="-122"/>
                          <a:cs typeface="新細明體" pitchFamily="34" charset="-120"/>
                        </a:rPr>
                        <a:t>核心概念</a:t>
                      </a:r>
                      <a:endParaRPr lang="en-US" sz="15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9E1B22"/>
                    </a:solidFill>
                  </a:tcPr>
                </a:tc>
                <a:tc>
                  <a:txBody>
                    <a:bodyPr/>
                    <a:lstStyle/>
                    <a:p>
                      <a:pPr marL="0" indent="0">
                        <a:buNone/>
                      </a:pPr>
                      <a:r>
                        <a:rPr lang="en-US" sz="1500" b="1" dirty="0">
                          <a:solidFill>
                            <a:srgbClr val="FFFFFF"/>
                          </a:solidFill>
                          <a:latin typeface="新細明體" pitchFamily="34" charset="0"/>
                          <a:ea typeface="新細明體" pitchFamily="34" charset="-122"/>
                          <a:cs typeface="新細明體" pitchFamily="34" charset="-120"/>
                        </a:rPr>
                        <a:t>中文</a:t>
                      </a:r>
                      <a:endParaRPr lang="en-US" sz="15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9E1B22"/>
                    </a:solidFill>
                  </a:tcPr>
                </a:tc>
                <a:tc>
                  <a:txBody>
                    <a:bodyPr/>
                    <a:lstStyle/>
                    <a:p>
                      <a:pPr marL="0" indent="0">
                        <a:buNone/>
                      </a:pPr>
                      <a:r>
                        <a:rPr lang="en-US" sz="1500" b="1" dirty="0">
                          <a:solidFill>
                            <a:srgbClr val="FFFFFF"/>
                          </a:solidFill>
                          <a:latin typeface="新細明體" pitchFamily="34" charset="0"/>
                          <a:ea typeface="新細明體" pitchFamily="34" charset="-122"/>
                          <a:cs typeface="新細明體" pitchFamily="34" charset="-120"/>
                        </a:rPr>
                        <a:t>Español</a:t>
                      </a:r>
                      <a:endParaRPr lang="en-US" sz="15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9E1B22"/>
                    </a:solidFill>
                  </a:tcPr>
                </a:tc>
                <a:tc>
                  <a:txBody>
                    <a:bodyPr/>
                    <a:lstStyle/>
                    <a:p>
                      <a:pPr marL="0" indent="0">
                        <a:buNone/>
                      </a:pPr>
                      <a:r>
                        <a:rPr lang="en-US" sz="1500" b="1" dirty="0">
                          <a:solidFill>
                            <a:srgbClr val="FFFFFF"/>
                          </a:solidFill>
                          <a:latin typeface="新細明體" pitchFamily="34" charset="0"/>
                          <a:ea typeface="新細明體" pitchFamily="34" charset="-122"/>
                          <a:cs typeface="新細明體" pitchFamily="34" charset="-120"/>
                        </a:rPr>
                        <a:t>English</a:t>
                      </a:r>
                      <a:endParaRPr lang="en-US" sz="15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9E1B22"/>
                    </a:solidFill>
                  </a:tcPr>
                </a:tc>
                <a:extLst>
                  <a:ext uri="{0D108BD9-81ED-4DB2-BD59-A6C34878D82A}">
                    <a16:rowId xmlns:a16="http://schemas.microsoft.com/office/drawing/2014/main" val="10000"/>
                  </a:ext>
                </a:extLst>
              </a:tr>
              <a:tr h="594360">
                <a:tc>
                  <a:txBody>
                    <a:bodyPr/>
                    <a:lstStyle/>
                    <a:p>
                      <a:pPr marL="0" indent="0">
                        <a:buNone/>
                      </a:pPr>
                      <a:r>
                        <a:rPr lang="en-US" sz="1400" b="1" dirty="0">
                          <a:solidFill>
                            <a:srgbClr val="2B2B2B"/>
                          </a:solidFill>
                          <a:latin typeface="新細明體" pitchFamily="34" charset="0"/>
                          <a:ea typeface="新細明體" pitchFamily="34" charset="-122"/>
                          <a:cs typeface="新細明體" pitchFamily="34" charset="-120"/>
                        </a:rPr>
                        <a:t>語料庫</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語料庫、語料庫語言學</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corpus, lingüística de corpus</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corpus, corpus linguistics</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94360">
                <a:tc>
                  <a:txBody>
                    <a:bodyPr/>
                    <a:lstStyle/>
                    <a:p>
                      <a:pPr marL="0" indent="0">
                        <a:buNone/>
                      </a:pPr>
                      <a:r>
                        <a:rPr lang="en-US" sz="1400" b="1" dirty="0">
                          <a:solidFill>
                            <a:srgbClr val="2B2B2B"/>
                          </a:solidFill>
                          <a:latin typeface="新細明體" pitchFamily="34" charset="0"/>
                          <a:ea typeface="新細明體" pitchFamily="34" charset="-122"/>
                          <a:cs typeface="新細明體" pitchFamily="34" charset="-120"/>
                        </a:rPr>
                        <a:t>西班牙語</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西班牙語、西語</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español, castellano</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Spanish</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77240">
                <a:tc>
                  <a:txBody>
                    <a:bodyPr/>
                    <a:lstStyle/>
                    <a:p>
                      <a:pPr marL="0" indent="0">
                        <a:buNone/>
                      </a:pPr>
                      <a:r>
                        <a:rPr lang="en-US" sz="1400" b="1" dirty="0">
                          <a:solidFill>
                            <a:srgbClr val="2B2B2B"/>
                          </a:solidFill>
                          <a:latin typeface="新細明體" pitchFamily="34" charset="0"/>
                          <a:ea typeface="新細明體" pitchFamily="34" charset="-122"/>
                          <a:cs typeface="新細明體" pitchFamily="34" charset="-120"/>
                        </a:rPr>
                        <a:t>應用面向</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外語教學、翻譯、搭配詞、詞彙</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enseñanza de ELE, traducción, colocaciones, léxico</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新細明體" pitchFamily="34" charset="0"/>
                          <a:ea typeface="新細明體" pitchFamily="34" charset="-122"/>
                          <a:cs typeface="新細明體" pitchFamily="34" charset="-120"/>
                        </a:rPr>
                        <a:t>language teaching, translation, collocations, lexicon</a:t>
                      </a:r>
                      <a:endParaRPr lang="en-US" sz="1400" dirty="0">
                        <a:latin typeface="新細明體" charset="0"/>
                        <a:ea typeface="新細明體" charset="0"/>
                        <a:cs typeface="新細明體" charset="0"/>
                      </a:endParaRPr>
                    </a:p>
                  </a:txBody>
                  <a:tcPr marT="91440" marB="9144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4" name="tip40"/>
          <p:cNvSpPr/>
          <p:nvPr/>
        </p:nvSpPr>
        <p:spPr>
          <a:xfrm>
            <a:off x="548640" y="4069080"/>
            <a:ext cx="3520440" cy="1691640"/>
          </a:xfrm>
          <a:prstGeom prst="roundRect">
            <a:avLst>
              <a:gd name="adj" fmla="val 5405"/>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5" name="Shape 2"/>
          <p:cNvSpPr/>
          <p:nvPr/>
        </p:nvSpPr>
        <p:spPr>
          <a:xfrm>
            <a:off x="777240" y="4297680"/>
            <a:ext cx="640080" cy="640080"/>
          </a:xfrm>
          <a:prstGeom prst="ellipse">
            <a:avLst/>
          </a:prstGeom>
          <a:solidFill>
            <a:srgbClr val="1D4E89"/>
          </a:solidFill>
          <a:ln w="12700">
            <a:solidFill>
              <a:srgbClr val="1D4E89"/>
            </a:solidFill>
            <a:prstDash val="solid"/>
          </a:ln>
        </p:spPr>
      </p:sp>
      <p:pic>
        <p:nvPicPr>
          <p:cNvPr id="3" name="Image 0" descr="preencoded.png"/>
          <p:cNvPicPr>
            <a:picLocks noChangeAspect="1"/>
          </p:cNvPicPr>
          <p:nvPr/>
        </p:nvPicPr>
        <p:blipFill>
          <a:blip r:embed="rId3"/>
          <a:stretch>
            <a:fillRect/>
          </a:stretch>
        </p:blipFill>
        <p:spPr>
          <a:xfrm>
            <a:off x="937260" y="4457700"/>
            <a:ext cx="320040" cy="320040"/>
          </a:xfrm>
          <a:prstGeom prst="rect">
            <a:avLst/>
          </a:prstGeom>
        </p:spPr>
      </p:pic>
      <p:sp>
        <p:nvSpPr>
          <p:cNvPr id="7" name="Text 3"/>
          <p:cNvSpPr txBox="1"/>
          <p:nvPr/>
        </p:nvSpPr>
        <p:spPr>
          <a:xfrm>
            <a:off x="1554480" y="4343400"/>
            <a:ext cx="2377440" cy="457200"/>
          </a:xfrm>
          <a:prstGeom prst="rect">
            <a:avLst/>
          </a:prstGeom>
          <a:noFill/>
          <a:ln/>
        </p:spPr>
        <p:txBody>
          <a:bodyPr wrap="square" lIns="0" tIns="0" rIns="0" bIns="0" rtlCol="0" anchor="ctr"/>
          <a:lstStyle/>
          <a:p>
            <a:pPr marL="0" indent="0">
              <a:buNone/>
            </a:pPr>
            <a:r>
              <a:rPr lang="en-US" sz="1700" b="1" dirty="0">
                <a:solidFill>
                  <a:srgbClr val="2B2B2B"/>
                </a:solidFill>
                <a:latin typeface="新細明體" pitchFamily="34" charset="0"/>
                <a:ea typeface="新細明體" pitchFamily="34" charset="-122"/>
                <a:cs typeface="新細明體" pitchFamily="34" charset="-120"/>
              </a:rPr>
              <a:t>重音符號別漏掉</a:t>
            </a:r>
            <a:endParaRPr lang="en-US" sz="1700" dirty="0"/>
          </a:p>
        </p:txBody>
      </p:sp>
      <p:sp>
        <p:nvSpPr>
          <p:cNvPr id="8" name="Text 4"/>
          <p:cNvSpPr txBox="1"/>
          <p:nvPr/>
        </p:nvSpPr>
        <p:spPr>
          <a:xfrm>
            <a:off x="777240" y="5029200"/>
            <a:ext cx="3108960" cy="685800"/>
          </a:xfrm>
          <a:prstGeom prst="rect">
            <a:avLst/>
          </a:prstGeom>
          <a:noFill/>
          <a:ln/>
        </p:spPr>
        <p:txBody>
          <a:bodyPr wrap="square" lIns="0" tIns="0" rIns="0" bIns="0" rtlCol="0" anchor="t"/>
          <a:lstStyle/>
          <a:p>
            <a:pPr marL="0" indent="0">
              <a:buNone/>
            </a:pPr>
            <a:r>
              <a:rPr lang="en-US" sz="1350" dirty="0">
                <a:solidFill>
                  <a:srgbClr val="2B2B2B"/>
                </a:solidFill>
                <a:latin typeface="新細明體" pitchFamily="34" charset="0"/>
                <a:ea typeface="新細明體" pitchFamily="34" charset="-122"/>
                <a:cs typeface="新細明體" pitchFamily="34" charset="-120"/>
              </a:rPr>
              <a:t>西文拼法同時試有／無重音：lingüística ／ linguistica</a:t>
            </a:r>
            <a:endParaRPr lang="en-US" sz="1350" dirty="0"/>
          </a:p>
        </p:txBody>
      </p:sp>
      <p:sp>
        <p:nvSpPr>
          <p:cNvPr id="9" name="tip41"/>
          <p:cNvSpPr/>
          <p:nvPr/>
        </p:nvSpPr>
        <p:spPr>
          <a:xfrm>
            <a:off x="4297680" y="4069080"/>
            <a:ext cx="3520440" cy="1691640"/>
          </a:xfrm>
          <a:prstGeom prst="roundRect">
            <a:avLst>
              <a:gd name="adj" fmla="val 5405"/>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0" name="Shape 6"/>
          <p:cNvSpPr/>
          <p:nvPr/>
        </p:nvSpPr>
        <p:spPr>
          <a:xfrm>
            <a:off x="4526280" y="4297680"/>
            <a:ext cx="640080" cy="640080"/>
          </a:xfrm>
          <a:prstGeom prst="ellipse">
            <a:avLst/>
          </a:prstGeom>
          <a:solidFill>
            <a:srgbClr val="C8553D"/>
          </a:solidFill>
          <a:ln w="12700">
            <a:solidFill>
              <a:srgbClr val="C8553D"/>
            </a:solidFill>
            <a:prstDash val="solid"/>
          </a:ln>
        </p:spPr>
      </p:sp>
      <p:pic>
        <p:nvPicPr>
          <p:cNvPr id="11" name="Image 1" descr="preencoded.png"/>
          <p:cNvPicPr>
            <a:picLocks noChangeAspect="1"/>
          </p:cNvPicPr>
          <p:nvPr/>
        </p:nvPicPr>
        <p:blipFill>
          <a:blip r:embed="rId4"/>
          <a:stretch>
            <a:fillRect/>
          </a:stretch>
        </p:blipFill>
        <p:spPr>
          <a:xfrm>
            <a:off x="4686300" y="4457700"/>
            <a:ext cx="320040" cy="320040"/>
          </a:xfrm>
          <a:prstGeom prst="rect">
            <a:avLst/>
          </a:prstGeom>
        </p:spPr>
      </p:pic>
      <p:sp>
        <p:nvSpPr>
          <p:cNvPr id="12" name="Text 7"/>
          <p:cNvSpPr txBox="1"/>
          <p:nvPr/>
        </p:nvSpPr>
        <p:spPr>
          <a:xfrm>
            <a:off x="5303520" y="4343400"/>
            <a:ext cx="2377440" cy="457200"/>
          </a:xfrm>
          <a:prstGeom prst="rect">
            <a:avLst/>
          </a:prstGeom>
          <a:noFill/>
          <a:ln/>
        </p:spPr>
        <p:txBody>
          <a:bodyPr wrap="square" lIns="0" tIns="0" rIns="0" bIns="0" rtlCol="0" anchor="ctr"/>
          <a:lstStyle/>
          <a:p>
            <a:pPr marL="0" indent="0">
              <a:buNone/>
            </a:pPr>
            <a:r>
              <a:rPr lang="en-US" sz="1700" b="1" dirty="0">
                <a:solidFill>
                  <a:srgbClr val="2B2B2B"/>
                </a:solidFill>
                <a:latin typeface="新細明體" pitchFamily="34" charset="0"/>
                <a:ea typeface="新細明體" pitchFamily="34" charset="-122"/>
                <a:cs typeface="新細明體" pitchFamily="34" charset="-120"/>
              </a:rPr>
              <a:t>向權威借字</a:t>
            </a:r>
            <a:endParaRPr lang="en-US" sz="1700" dirty="0"/>
          </a:p>
        </p:txBody>
      </p:sp>
      <p:sp>
        <p:nvSpPr>
          <p:cNvPr id="13" name="Text 8"/>
          <p:cNvSpPr txBox="1"/>
          <p:nvPr/>
        </p:nvSpPr>
        <p:spPr>
          <a:xfrm>
            <a:off x="4526280" y="5029200"/>
            <a:ext cx="3108960" cy="685800"/>
          </a:xfrm>
          <a:prstGeom prst="rect">
            <a:avLst/>
          </a:prstGeom>
          <a:noFill/>
          <a:ln/>
        </p:spPr>
        <p:txBody>
          <a:bodyPr wrap="square" lIns="0" tIns="0" rIns="0" bIns="0" rtlCol="0" anchor="t"/>
          <a:lstStyle/>
          <a:p>
            <a:pPr marL="0" indent="0">
              <a:buNone/>
            </a:pPr>
            <a:r>
              <a:rPr lang="en-US" sz="1350" dirty="0">
                <a:solidFill>
                  <a:srgbClr val="2B2B2B"/>
                </a:solidFill>
                <a:latin typeface="新細明體" pitchFamily="34" charset="0"/>
                <a:ea typeface="新細明體" pitchFamily="34" charset="-122"/>
                <a:cs typeface="新細明體" pitchFamily="34" charset="-120"/>
              </a:rPr>
              <a:t>從教科書目次、論文摘要、資料庫主題詞（Subject）挖出專業用語</a:t>
            </a:r>
            <a:endParaRPr lang="en-US" sz="1350" dirty="0"/>
          </a:p>
        </p:txBody>
      </p:sp>
      <p:sp>
        <p:nvSpPr>
          <p:cNvPr id="14" name="tip42"/>
          <p:cNvSpPr/>
          <p:nvPr/>
        </p:nvSpPr>
        <p:spPr>
          <a:xfrm>
            <a:off x="8046720" y="4069080"/>
            <a:ext cx="3520440" cy="1691640"/>
          </a:xfrm>
          <a:prstGeom prst="roundRect">
            <a:avLst>
              <a:gd name="adj" fmla="val 5405"/>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5" name="Shape 10"/>
          <p:cNvSpPr/>
          <p:nvPr/>
        </p:nvSpPr>
        <p:spPr>
          <a:xfrm>
            <a:off x="8275320" y="4297680"/>
            <a:ext cx="640080" cy="640080"/>
          </a:xfrm>
          <a:prstGeom prst="ellipse">
            <a:avLst/>
          </a:prstGeom>
          <a:solidFill>
            <a:srgbClr val="5E7A2E"/>
          </a:solidFill>
          <a:ln w="12700">
            <a:solidFill>
              <a:srgbClr val="5E7A2E"/>
            </a:solidFill>
            <a:prstDash val="solid"/>
          </a:ln>
        </p:spPr>
      </p:sp>
      <p:pic>
        <p:nvPicPr>
          <p:cNvPr id="16" name="Image 2" descr="preencoded.png"/>
          <p:cNvPicPr>
            <a:picLocks noChangeAspect="1"/>
          </p:cNvPicPr>
          <p:nvPr/>
        </p:nvPicPr>
        <p:blipFill>
          <a:blip r:embed="rId5"/>
          <a:stretch>
            <a:fillRect/>
          </a:stretch>
        </p:blipFill>
        <p:spPr>
          <a:xfrm>
            <a:off x="8435340" y="4457700"/>
            <a:ext cx="320040" cy="320040"/>
          </a:xfrm>
          <a:prstGeom prst="rect">
            <a:avLst/>
          </a:prstGeom>
        </p:spPr>
      </p:pic>
      <p:sp>
        <p:nvSpPr>
          <p:cNvPr id="17" name="Text 11"/>
          <p:cNvSpPr txBox="1"/>
          <p:nvPr/>
        </p:nvSpPr>
        <p:spPr>
          <a:xfrm>
            <a:off x="9052560" y="4343400"/>
            <a:ext cx="2377440" cy="457200"/>
          </a:xfrm>
          <a:prstGeom prst="rect">
            <a:avLst/>
          </a:prstGeom>
          <a:noFill/>
          <a:ln/>
        </p:spPr>
        <p:txBody>
          <a:bodyPr wrap="square" lIns="0" tIns="0" rIns="0" bIns="0" rtlCol="0" anchor="ctr"/>
          <a:lstStyle/>
          <a:p>
            <a:pPr marL="0" indent="0">
              <a:buNone/>
            </a:pPr>
            <a:r>
              <a:rPr lang="en-US" sz="1700" b="1" dirty="0">
                <a:solidFill>
                  <a:srgbClr val="2B2B2B"/>
                </a:solidFill>
                <a:latin typeface="新細明體" pitchFamily="34" charset="0"/>
                <a:ea typeface="新細明體" pitchFamily="34" charset="-122"/>
                <a:cs typeface="新細明體" pitchFamily="34" charset="-120"/>
              </a:rPr>
              <a:t>從好文章滾出新詞</a:t>
            </a:r>
            <a:endParaRPr lang="en-US" sz="1700" dirty="0"/>
          </a:p>
        </p:txBody>
      </p:sp>
      <p:sp>
        <p:nvSpPr>
          <p:cNvPr id="18" name="Text 12"/>
          <p:cNvSpPr txBox="1"/>
          <p:nvPr/>
        </p:nvSpPr>
        <p:spPr>
          <a:xfrm>
            <a:off x="8275320" y="5029200"/>
            <a:ext cx="3108960" cy="685800"/>
          </a:xfrm>
          <a:prstGeom prst="rect">
            <a:avLst/>
          </a:prstGeom>
          <a:noFill/>
          <a:ln/>
        </p:spPr>
        <p:txBody>
          <a:bodyPr wrap="square" lIns="0" tIns="0" rIns="0" bIns="0" rtlCol="0" anchor="t"/>
          <a:lstStyle/>
          <a:p>
            <a:pPr marL="0" indent="0">
              <a:buNone/>
            </a:pPr>
            <a:r>
              <a:rPr lang="en-US" sz="1350" dirty="0">
                <a:solidFill>
                  <a:srgbClr val="2B2B2B"/>
                </a:solidFill>
                <a:latin typeface="新細明體" pitchFamily="34" charset="0"/>
                <a:ea typeface="新細明體" pitchFamily="34" charset="-122"/>
                <a:cs typeface="新細明體" pitchFamily="34" charset="-120"/>
              </a:rPr>
              <a:t>讀到關鍵文獻時，記下它的關鍵詞與參考文獻用語</a:t>
            </a:r>
            <a:endParaRPr lang="en-US" sz="135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檢索技巧：布林邏輯與進階語法</a:t>
            </a:r>
            <a:endParaRPr lang="en-US" sz="3000" dirty="0"/>
          </a:p>
        </p:txBody>
      </p:sp>
      <p:sp>
        <p:nvSpPr>
          <p:cNvPr id="3" name="op0"/>
          <p:cNvSpPr/>
          <p:nvPr/>
        </p:nvSpPr>
        <p:spPr>
          <a:xfrm>
            <a:off x="548640" y="1280160"/>
            <a:ext cx="3520440" cy="1325880"/>
          </a:xfrm>
          <a:prstGeom prst="roundRect">
            <a:avLst>
              <a:gd name="adj" fmla="val 6897"/>
            </a:avLst>
          </a:prstGeom>
          <a:solidFill>
            <a:srgbClr val="FBEDEC"/>
          </a:solidFill>
          <a:ln w="12700">
            <a:solidFill>
              <a:srgbClr val="FBEDEC"/>
            </a:solidFill>
            <a:prstDash val="solid"/>
          </a:ln>
          <a:effectLst>
            <a:outerShdw blurRad="76200" dist="25400" dir="5400000" algn="bl" rotWithShape="0">
              <a:srgbClr val="000000">
                <a:alpha val="12000"/>
              </a:srgbClr>
            </a:outerShdw>
          </a:effectLst>
        </p:spPr>
      </p:sp>
      <p:sp>
        <p:nvSpPr>
          <p:cNvPr id="4" name="Text 2"/>
          <p:cNvSpPr txBox="1"/>
          <p:nvPr/>
        </p:nvSpPr>
        <p:spPr>
          <a:xfrm>
            <a:off x="777240" y="1463040"/>
            <a:ext cx="1005840" cy="91440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AND</a:t>
            </a:r>
            <a:endParaRPr lang="en-US" sz="3000" dirty="0"/>
          </a:p>
        </p:txBody>
      </p:sp>
      <p:sp>
        <p:nvSpPr>
          <p:cNvPr id="5" name="Text 3"/>
          <p:cNvSpPr txBox="1"/>
          <p:nvPr/>
        </p:nvSpPr>
        <p:spPr>
          <a:xfrm>
            <a:off x="1783080" y="1508760"/>
            <a:ext cx="2194560" cy="914400"/>
          </a:xfrm>
          <a:prstGeom prst="rect">
            <a:avLst/>
          </a:prstGeom>
          <a:noFill/>
          <a:ln/>
        </p:spPr>
        <p:txBody>
          <a:bodyPr wrap="square" lIns="0" tIns="0" rIns="0" bIns="0" rtlCol="0" anchor="ctr"/>
          <a:lstStyle/>
          <a:p>
            <a:pPr marL="0" indent="0">
              <a:spcAft>
                <a:spcPts val="400"/>
              </a:spcAft>
              <a:buNone/>
            </a:pPr>
            <a:r>
              <a:rPr lang="en-US" sz="1500" b="1" dirty="0">
                <a:solidFill>
                  <a:srgbClr val="2B2B2B"/>
                </a:solidFill>
                <a:latin typeface="新細明體" pitchFamily="34" charset="0"/>
                <a:ea typeface="新細明體" pitchFamily="34" charset="-122"/>
                <a:cs typeface="新細明體" pitchFamily="34" charset="-120"/>
              </a:rPr>
              <a:t>交集・縮小範圍</a:t>
            </a:r>
            <a:endParaRPr lang="en-US" sz="1500" dirty="0"/>
          </a:p>
          <a:p>
            <a:pPr marL="0" indent="0">
              <a:spcAft>
                <a:spcPts val="400"/>
              </a:spcAft>
              <a:buNone/>
            </a:pPr>
            <a:r>
              <a:rPr lang="en-US" sz="1300" dirty="0">
                <a:solidFill>
                  <a:srgbClr val="6B6B6B"/>
                </a:solidFill>
                <a:latin typeface="新細明體" pitchFamily="34" charset="0"/>
                <a:ea typeface="新細明體" pitchFamily="34" charset="-122"/>
                <a:cs typeface="新細明體" pitchFamily="34" charset="-120"/>
              </a:rPr>
              <a:t>corpus AND español</a:t>
            </a:r>
            <a:endParaRPr lang="en-US" sz="1500" dirty="0"/>
          </a:p>
        </p:txBody>
      </p:sp>
      <p:sp>
        <p:nvSpPr>
          <p:cNvPr id="6" name="op1"/>
          <p:cNvSpPr/>
          <p:nvPr/>
        </p:nvSpPr>
        <p:spPr>
          <a:xfrm>
            <a:off x="4297680" y="1280160"/>
            <a:ext cx="3520440" cy="1325880"/>
          </a:xfrm>
          <a:prstGeom prst="roundRect">
            <a:avLst>
              <a:gd name="adj" fmla="val 6897"/>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7" name="Text 5"/>
          <p:cNvSpPr txBox="1"/>
          <p:nvPr/>
        </p:nvSpPr>
        <p:spPr>
          <a:xfrm>
            <a:off x="4526280" y="1463040"/>
            <a:ext cx="1005840" cy="914400"/>
          </a:xfrm>
          <a:prstGeom prst="rect">
            <a:avLst/>
          </a:prstGeom>
          <a:noFill/>
          <a:ln/>
        </p:spPr>
        <p:txBody>
          <a:bodyPr wrap="square" lIns="0" tIns="0" rIns="0" bIns="0" rtlCol="0" anchor="ctr"/>
          <a:lstStyle/>
          <a:p>
            <a:pPr marL="0" indent="0">
              <a:buNone/>
            </a:pPr>
            <a:r>
              <a:rPr lang="en-US" sz="3000" b="1" dirty="0">
                <a:solidFill>
                  <a:srgbClr val="1D4E89"/>
                </a:solidFill>
                <a:latin typeface="新細明體" pitchFamily="34" charset="0"/>
                <a:ea typeface="新細明體" pitchFamily="34" charset="-122"/>
                <a:cs typeface="新細明體" pitchFamily="34" charset="-120"/>
              </a:rPr>
              <a:t>OR</a:t>
            </a:r>
            <a:endParaRPr lang="en-US" sz="3000" dirty="0"/>
          </a:p>
        </p:txBody>
      </p:sp>
      <p:sp>
        <p:nvSpPr>
          <p:cNvPr id="8" name="Text 6"/>
          <p:cNvSpPr txBox="1"/>
          <p:nvPr/>
        </p:nvSpPr>
        <p:spPr>
          <a:xfrm>
            <a:off x="5532120" y="1508760"/>
            <a:ext cx="2194560" cy="914400"/>
          </a:xfrm>
          <a:prstGeom prst="rect">
            <a:avLst/>
          </a:prstGeom>
          <a:noFill/>
          <a:ln/>
        </p:spPr>
        <p:txBody>
          <a:bodyPr wrap="square" lIns="0" tIns="0" rIns="0" bIns="0" rtlCol="0" anchor="ctr"/>
          <a:lstStyle/>
          <a:p>
            <a:pPr marL="0" indent="0">
              <a:spcAft>
                <a:spcPts val="400"/>
              </a:spcAft>
              <a:buNone/>
            </a:pPr>
            <a:r>
              <a:rPr lang="en-US" sz="1500" b="1" dirty="0">
                <a:solidFill>
                  <a:srgbClr val="2B2B2B"/>
                </a:solidFill>
                <a:latin typeface="新細明體" pitchFamily="34" charset="0"/>
                <a:ea typeface="新細明體" pitchFamily="34" charset="-122"/>
                <a:cs typeface="新細明體" pitchFamily="34" charset="-120"/>
              </a:rPr>
              <a:t>聯集・擴大範圍</a:t>
            </a:r>
            <a:endParaRPr lang="en-US" sz="1500" dirty="0"/>
          </a:p>
          <a:p>
            <a:pPr marL="0" indent="0">
              <a:spcAft>
                <a:spcPts val="400"/>
              </a:spcAft>
              <a:buNone/>
            </a:pPr>
            <a:r>
              <a:rPr lang="en-US" sz="1300" dirty="0">
                <a:solidFill>
                  <a:srgbClr val="6B6B6B"/>
                </a:solidFill>
                <a:latin typeface="新細明體" pitchFamily="34" charset="0"/>
                <a:ea typeface="新細明體" pitchFamily="34" charset="-122"/>
                <a:cs typeface="新細明體" pitchFamily="34" charset="-120"/>
              </a:rPr>
              <a:t>español OR castellano</a:t>
            </a:r>
            <a:endParaRPr lang="en-US" sz="1500" dirty="0"/>
          </a:p>
        </p:txBody>
      </p:sp>
      <p:sp>
        <p:nvSpPr>
          <p:cNvPr id="9" name="op2"/>
          <p:cNvSpPr/>
          <p:nvPr/>
        </p:nvSpPr>
        <p:spPr>
          <a:xfrm>
            <a:off x="8046720" y="1280160"/>
            <a:ext cx="3520440" cy="1325880"/>
          </a:xfrm>
          <a:prstGeom prst="roundRect">
            <a:avLst>
              <a:gd name="adj" fmla="val 6897"/>
            </a:avLst>
          </a:prstGeom>
          <a:solidFill>
            <a:srgbClr val="FBEDEC"/>
          </a:solidFill>
          <a:ln w="12700">
            <a:solidFill>
              <a:srgbClr val="FBEDEC"/>
            </a:solidFill>
            <a:prstDash val="solid"/>
          </a:ln>
          <a:effectLst>
            <a:outerShdw blurRad="76200" dist="25400" dir="5400000" algn="bl" rotWithShape="0">
              <a:srgbClr val="000000">
                <a:alpha val="12000"/>
              </a:srgbClr>
            </a:outerShdw>
          </a:effectLst>
        </p:spPr>
      </p:sp>
      <p:sp>
        <p:nvSpPr>
          <p:cNvPr id="10" name="Text 8"/>
          <p:cNvSpPr txBox="1"/>
          <p:nvPr/>
        </p:nvSpPr>
        <p:spPr>
          <a:xfrm>
            <a:off x="8275320" y="1463040"/>
            <a:ext cx="1005840" cy="91440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NOT</a:t>
            </a:r>
            <a:endParaRPr lang="en-US" sz="3000" dirty="0"/>
          </a:p>
        </p:txBody>
      </p:sp>
      <p:sp>
        <p:nvSpPr>
          <p:cNvPr id="11" name="Text 9"/>
          <p:cNvSpPr txBox="1"/>
          <p:nvPr/>
        </p:nvSpPr>
        <p:spPr>
          <a:xfrm>
            <a:off x="9281160" y="1508760"/>
            <a:ext cx="2194560" cy="914400"/>
          </a:xfrm>
          <a:prstGeom prst="rect">
            <a:avLst/>
          </a:prstGeom>
          <a:noFill/>
          <a:ln/>
        </p:spPr>
        <p:txBody>
          <a:bodyPr wrap="square" lIns="0" tIns="0" rIns="0" bIns="0" rtlCol="0" anchor="ctr"/>
          <a:lstStyle/>
          <a:p>
            <a:pPr marL="0" indent="0">
              <a:spcAft>
                <a:spcPts val="400"/>
              </a:spcAft>
              <a:buNone/>
            </a:pPr>
            <a:r>
              <a:rPr lang="en-US" sz="1500" b="1" dirty="0">
                <a:solidFill>
                  <a:srgbClr val="2B2B2B"/>
                </a:solidFill>
                <a:latin typeface="新細明體" pitchFamily="34" charset="0"/>
                <a:ea typeface="新細明體" pitchFamily="34" charset="-122"/>
                <a:cs typeface="新細明體" pitchFamily="34" charset="-120"/>
              </a:rPr>
              <a:t>排除・小心誤刪</a:t>
            </a:r>
            <a:endParaRPr lang="en-US" sz="1500" dirty="0"/>
          </a:p>
          <a:p>
            <a:pPr marL="0" indent="0">
              <a:spcAft>
                <a:spcPts val="400"/>
              </a:spcAft>
              <a:buNone/>
            </a:pPr>
            <a:r>
              <a:rPr lang="en-US" sz="1300" dirty="0">
                <a:solidFill>
                  <a:srgbClr val="6B6B6B"/>
                </a:solidFill>
                <a:latin typeface="新細明體" pitchFamily="34" charset="0"/>
                <a:ea typeface="新細明體" pitchFamily="34" charset="-122"/>
                <a:cs typeface="新細明體" pitchFamily="34" charset="-120"/>
              </a:rPr>
              <a:t>corpus NOT anatomy</a:t>
            </a:r>
            <a:endParaRPr lang="en-US" sz="1500" dirty="0"/>
          </a:p>
        </p:txBody>
      </p:sp>
      <p:sp>
        <p:nvSpPr>
          <p:cNvPr id="12" name="op3"/>
          <p:cNvSpPr/>
          <p:nvPr/>
        </p:nvSpPr>
        <p:spPr>
          <a:xfrm>
            <a:off x="548640" y="2788920"/>
            <a:ext cx="3520440" cy="1325880"/>
          </a:xfrm>
          <a:prstGeom prst="roundRect">
            <a:avLst>
              <a:gd name="adj" fmla="val 6897"/>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13" name="Text 11"/>
          <p:cNvSpPr txBox="1"/>
          <p:nvPr/>
        </p:nvSpPr>
        <p:spPr>
          <a:xfrm>
            <a:off x="777240" y="2971800"/>
            <a:ext cx="1005840" cy="914400"/>
          </a:xfrm>
          <a:prstGeom prst="rect">
            <a:avLst/>
          </a:prstGeom>
          <a:noFill/>
          <a:ln/>
        </p:spPr>
        <p:txBody>
          <a:bodyPr wrap="square" lIns="0" tIns="0" rIns="0" bIns="0" rtlCol="0" anchor="ctr"/>
          <a:lstStyle/>
          <a:p>
            <a:pPr marL="0" indent="0">
              <a:buNone/>
            </a:pPr>
            <a:r>
              <a:rPr lang="en-US" sz="3000" b="1" dirty="0">
                <a:solidFill>
                  <a:srgbClr val="1D4E89"/>
                </a:solidFill>
                <a:latin typeface="新細明體" pitchFamily="34" charset="0"/>
                <a:ea typeface="新細明體" pitchFamily="34" charset="-122"/>
                <a:cs typeface="新細明體" pitchFamily="34" charset="-120"/>
              </a:rPr>
              <a:t>" "</a:t>
            </a:r>
            <a:endParaRPr lang="en-US" sz="3000" dirty="0"/>
          </a:p>
        </p:txBody>
      </p:sp>
      <p:sp>
        <p:nvSpPr>
          <p:cNvPr id="14" name="Text 12"/>
          <p:cNvSpPr txBox="1"/>
          <p:nvPr/>
        </p:nvSpPr>
        <p:spPr>
          <a:xfrm>
            <a:off x="1783080" y="3017520"/>
            <a:ext cx="2194560" cy="914400"/>
          </a:xfrm>
          <a:prstGeom prst="rect">
            <a:avLst/>
          </a:prstGeom>
          <a:noFill/>
          <a:ln/>
        </p:spPr>
        <p:txBody>
          <a:bodyPr wrap="square" lIns="0" tIns="0" rIns="0" bIns="0" rtlCol="0" anchor="ctr"/>
          <a:lstStyle/>
          <a:p>
            <a:pPr marL="0" indent="0">
              <a:spcAft>
                <a:spcPts val="400"/>
              </a:spcAft>
              <a:buNone/>
            </a:pPr>
            <a:r>
              <a:rPr lang="en-US" sz="1500" b="1" dirty="0">
                <a:solidFill>
                  <a:srgbClr val="2B2B2B"/>
                </a:solidFill>
                <a:latin typeface="新細明體" pitchFamily="34" charset="0"/>
                <a:ea typeface="新細明體" pitchFamily="34" charset="-122"/>
                <a:cs typeface="新細明體" pitchFamily="34" charset="-120"/>
              </a:rPr>
              <a:t>片語・字序固定</a:t>
            </a:r>
            <a:endParaRPr lang="en-US" sz="1500" dirty="0"/>
          </a:p>
          <a:p>
            <a:pPr marL="0" indent="0">
              <a:spcAft>
                <a:spcPts val="400"/>
              </a:spcAft>
              <a:buNone/>
            </a:pPr>
            <a:r>
              <a:rPr lang="en-US" sz="1300" dirty="0">
                <a:solidFill>
                  <a:srgbClr val="6B6B6B"/>
                </a:solidFill>
                <a:latin typeface="新細明體" pitchFamily="34" charset="0"/>
                <a:ea typeface="新細明體" pitchFamily="34" charset="-122"/>
                <a:cs typeface="新細明體" pitchFamily="34" charset="-120"/>
              </a:rPr>
              <a:t>"lingüística de corpus"</a:t>
            </a:r>
            <a:endParaRPr lang="en-US" sz="1500" dirty="0"/>
          </a:p>
        </p:txBody>
      </p:sp>
      <p:sp>
        <p:nvSpPr>
          <p:cNvPr id="15" name="op4"/>
          <p:cNvSpPr/>
          <p:nvPr/>
        </p:nvSpPr>
        <p:spPr>
          <a:xfrm>
            <a:off x="4297680" y="2788920"/>
            <a:ext cx="3520440" cy="1325880"/>
          </a:xfrm>
          <a:prstGeom prst="roundRect">
            <a:avLst>
              <a:gd name="adj" fmla="val 6897"/>
            </a:avLst>
          </a:prstGeom>
          <a:solidFill>
            <a:srgbClr val="FBEDEC"/>
          </a:solidFill>
          <a:ln w="12700">
            <a:solidFill>
              <a:srgbClr val="FBEDEC"/>
            </a:solidFill>
            <a:prstDash val="solid"/>
          </a:ln>
          <a:effectLst>
            <a:outerShdw blurRad="76200" dist="25400" dir="5400000" algn="bl" rotWithShape="0">
              <a:srgbClr val="000000">
                <a:alpha val="12000"/>
              </a:srgbClr>
            </a:outerShdw>
          </a:effectLst>
        </p:spPr>
      </p:sp>
      <p:sp>
        <p:nvSpPr>
          <p:cNvPr id="16" name="Text 14"/>
          <p:cNvSpPr txBox="1"/>
          <p:nvPr/>
        </p:nvSpPr>
        <p:spPr>
          <a:xfrm>
            <a:off x="4526280" y="2971800"/>
            <a:ext cx="1005840" cy="91440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a:t>
            </a:r>
            <a:endParaRPr lang="en-US" sz="3000" dirty="0"/>
          </a:p>
        </p:txBody>
      </p:sp>
      <p:sp>
        <p:nvSpPr>
          <p:cNvPr id="17" name="Text 15"/>
          <p:cNvSpPr txBox="1"/>
          <p:nvPr/>
        </p:nvSpPr>
        <p:spPr>
          <a:xfrm>
            <a:off x="5532120" y="3017520"/>
            <a:ext cx="2194560" cy="914400"/>
          </a:xfrm>
          <a:prstGeom prst="rect">
            <a:avLst/>
          </a:prstGeom>
          <a:noFill/>
          <a:ln/>
        </p:spPr>
        <p:txBody>
          <a:bodyPr wrap="square" lIns="0" tIns="0" rIns="0" bIns="0" rtlCol="0" anchor="ctr"/>
          <a:lstStyle/>
          <a:p>
            <a:pPr marL="0" indent="0">
              <a:spcAft>
                <a:spcPts val="400"/>
              </a:spcAft>
              <a:buNone/>
            </a:pPr>
            <a:r>
              <a:rPr lang="en-US" sz="1500" b="1" dirty="0">
                <a:solidFill>
                  <a:srgbClr val="2B2B2B"/>
                </a:solidFill>
                <a:latin typeface="新細明體" pitchFamily="34" charset="0"/>
                <a:ea typeface="新細明體" pitchFamily="34" charset="-122"/>
                <a:cs typeface="新細明體" pitchFamily="34" charset="-120"/>
              </a:rPr>
              <a:t>截字・找變化形</a:t>
            </a:r>
            <a:endParaRPr lang="en-US" sz="1500" dirty="0"/>
          </a:p>
          <a:p>
            <a:pPr marL="0" indent="0">
              <a:spcAft>
                <a:spcPts val="400"/>
              </a:spcAft>
              <a:buNone/>
            </a:pPr>
            <a:r>
              <a:rPr lang="en-US" sz="1300" dirty="0">
                <a:solidFill>
                  <a:srgbClr val="6B6B6B"/>
                </a:solidFill>
                <a:latin typeface="新細明體" pitchFamily="34" charset="0"/>
                <a:ea typeface="新細明體" pitchFamily="34" charset="-122"/>
                <a:cs typeface="新細明體" pitchFamily="34" charset="-120"/>
              </a:rPr>
              <a:t>lingü* → lingüística, lingüístico</a:t>
            </a:r>
            <a:endParaRPr lang="en-US" sz="1500" dirty="0"/>
          </a:p>
        </p:txBody>
      </p:sp>
      <p:sp>
        <p:nvSpPr>
          <p:cNvPr id="18" name="op5"/>
          <p:cNvSpPr/>
          <p:nvPr/>
        </p:nvSpPr>
        <p:spPr>
          <a:xfrm>
            <a:off x="8046720" y="2788920"/>
            <a:ext cx="3520440" cy="1325880"/>
          </a:xfrm>
          <a:prstGeom prst="roundRect">
            <a:avLst>
              <a:gd name="adj" fmla="val 6897"/>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19" name="Text 17"/>
          <p:cNvSpPr txBox="1"/>
          <p:nvPr/>
        </p:nvSpPr>
        <p:spPr>
          <a:xfrm>
            <a:off x="8275320" y="2971800"/>
            <a:ext cx="1005840" cy="914400"/>
          </a:xfrm>
          <a:prstGeom prst="rect">
            <a:avLst/>
          </a:prstGeom>
          <a:noFill/>
          <a:ln/>
        </p:spPr>
        <p:txBody>
          <a:bodyPr wrap="square" lIns="0" tIns="0" rIns="0" bIns="0" rtlCol="0" anchor="ctr"/>
          <a:lstStyle/>
          <a:p>
            <a:pPr marL="0" indent="0">
              <a:buNone/>
            </a:pPr>
            <a:r>
              <a:rPr lang="en-US" sz="3000" b="1" dirty="0">
                <a:solidFill>
                  <a:srgbClr val="1D4E89"/>
                </a:solidFill>
                <a:latin typeface="新細明體" pitchFamily="34" charset="0"/>
                <a:ea typeface="新細明體" pitchFamily="34" charset="-122"/>
                <a:cs typeface="新細明體" pitchFamily="34" charset="-120"/>
              </a:rPr>
              <a:t>( )</a:t>
            </a:r>
            <a:endParaRPr lang="en-US" sz="3000" dirty="0"/>
          </a:p>
        </p:txBody>
      </p:sp>
      <p:sp>
        <p:nvSpPr>
          <p:cNvPr id="20" name="Text 18"/>
          <p:cNvSpPr txBox="1"/>
          <p:nvPr/>
        </p:nvSpPr>
        <p:spPr>
          <a:xfrm>
            <a:off x="9281160" y="3017520"/>
            <a:ext cx="2194560" cy="914400"/>
          </a:xfrm>
          <a:prstGeom prst="rect">
            <a:avLst/>
          </a:prstGeom>
          <a:noFill/>
          <a:ln/>
        </p:spPr>
        <p:txBody>
          <a:bodyPr wrap="square" lIns="0" tIns="0" rIns="0" bIns="0" rtlCol="0" anchor="ctr"/>
          <a:lstStyle/>
          <a:p>
            <a:pPr marL="0" indent="0">
              <a:spcAft>
                <a:spcPts val="400"/>
              </a:spcAft>
              <a:buNone/>
            </a:pPr>
            <a:r>
              <a:rPr lang="en-US" sz="1500" b="1" dirty="0">
                <a:solidFill>
                  <a:srgbClr val="2B2B2B"/>
                </a:solidFill>
                <a:latin typeface="新細明體" pitchFamily="34" charset="0"/>
                <a:ea typeface="新細明體" pitchFamily="34" charset="-122"/>
                <a:cs typeface="新細明體" pitchFamily="34" charset="-120"/>
              </a:rPr>
              <a:t>群組・優先運算</a:t>
            </a:r>
            <a:endParaRPr lang="en-US" sz="1500" dirty="0"/>
          </a:p>
          <a:p>
            <a:pPr marL="0" indent="0">
              <a:spcAft>
                <a:spcPts val="400"/>
              </a:spcAft>
              <a:buNone/>
            </a:pPr>
            <a:r>
              <a:rPr lang="en-US" sz="1300" dirty="0">
                <a:solidFill>
                  <a:srgbClr val="6B6B6B"/>
                </a:solidFill>
                <a:latin typeface="新細明體" pitchFamily="34" charset="0"/>
                <a:ea typeface="新細明體" pitchFamily="34" charset="-122"/>
                <a:cs typeface="新細明體" pitchFamily="34" charset="-120"/>
              </a:rPr>
              <a:t>(ELE OR enseñanza) AND corpus</a:t>
            </a:r>
            <a:endParaRPr lang="en-US" sz="1500" dirty="0"/>
          </a:p>
        </p:txBody>
      </p:sp>
      <p:sp>
        <p:nvSpPr>
          <p:cNvPr id="21" name="query"/>
          <p:cNvSpPr/>
          <p:nvPr/>
        </p:nvSpPr>
        <p:spPr>
          <a:xfrm>
            <a:off x="548640" y="4434840"/>
            <a:ext cx="11064240" cy="1280160"/>
          </a:xfrm>
          <a:prstGeom prst="roundRect">
            <a:avLst>
              <a:gd name="adj" fmla="val 7143"/>
            </a:avLst>
          </a:prstGeom>
          <a:solidFill>
            <a:srgbClr val="5C0F14"/>
          </a:solidFill>
          <a:ln w="12700">
            <a:solidFill>
              <a:srgbClr val="5C0F14"/>
            </a:solidFill>
            <a:prstDash val="solid"/>
          </a:ln>
          <a:effectLst>
            <a:outerShdw blurRad="76200" dist="25400" dir="5400000" algn="bl" rotWithShape="0">
              <a:srgbClr val="000000">
                <a:alpha val="12000"/>
              </a:srgbClr>
            </a:outerShdw>
          </a:effectLst>
        </p:spPr>
      </p:sp>
      <p:sp>
        <p:nvSpPr>
          <p:cNvPr id="22" name="Text 20"/>
          <p:cNvSpPr txBox="1"/>
          <p:nvPr/>
        </p:nvSpPr>
        <p:spPr>
          <a:xfrm>
            <a:off x="822960" y="4572000"/>
            <a:ext cx="3657600" cy="320040"/>
          </a:xfrm>
          <a:prstGeom prst="rect">
            <a:avLst/>
          </a:prstGeom>
          <a:noFill/>
          <a:ln/>
        </p:spPr>
        <p:txBody>
          <a:bodyPr wrap="square" lIns="0" tIns="0" rIns="0" bIns="0" rtlCol="0" anchor="t"/>
          <a:lstStyle/>
          <a:p>
            <a:pPr marL="0" indent="0">
              <a:buNone/>
            </a:pPr>
            <a:r>
              <a:rPr lang="en-US" sz="1400" b="1" dirty="0">
                <a:solidFill>
                  <a:srgbClr val="E8B321"/>
                </a:solidFill>
                <a:latin typeface="新細明體" pitchFamily="34" charset="0"/>
                <a:ea typeface="新細明體" pitchFamily="34" charset="-122"/>
                <a:cs typeface="新細明體" pitchFamily="34" charset="-120"/>
              </a:rPr>
              <a:t>組合範例 Ejemplo</a:t>
            </a:r>
            <a:endParaRPr lang="en-US" sz="1400" dirty="0"/>
          </a:p>
        </p:txBody>
      </p:sp>
      <p:sp>
        <p:nvSpPr>
          <p:cNvPr id="23" name="Text 21"/>
          <p:cNvSpPr txBox="1"/>
          <p:nvPr/>
        </p:nvSpPr>
        <p:spPr>
          <a:xfrm>
            <a:off x="822960" y="4937760"/>
            <a:ext cx="10515600" cy="640080"/>
          </a:xfrm>
          <a:prstGeom prst="rect">
            <a:avLst/>
          </a:prstGeom>
          <a:noFill/>
          <a:ln/>
        </p:spPr>
        <p:txBody>
          <a:bodyPr wrap="square" lIns="0" tIns="0" rIns="0" bIns="0" rtlCol="0" anchor="ctr"/>
          <a:lstStyle/>
          <a:p>
            <a:pPr marL="0" indent="0">
              <a:buNone/>
            </a:pPr>
            <a:r>
              <a:rPr lang="en-US" sz="1600" dirty="0">
                <a:solidFill>
                  <a:srgbClr val="FFFFFF"/>
                </a:solidFill>
                <a:latin typeface="新細明體" pitchFamily="34" charset="0"/>
                <a:ea typeface="新細明體" pitchFamily="34" charset="-122"/>
                <a:cs typeface="新細明體" pitchFamily="34" charset="-120"/>
              </a:rPr>
              <a:t>("corpus linguistics" OR "lingüística de corpus") AND (Spanish OR español) AND (teaching OR enseñanza)</a:t>
            </a:r>
            <a:endParaRPr lang="en-US" sz="1600" dirty="0"/>
          </a:p>
        </p:txBody>
      </p:sp>
      <p:sp>
        <p:nvSpPr>
          <p:cNvPr id="24" name="Text 22"/>
          <p:cNvSpPr txBox="1"/>
          <p:nvPr/>
        </p:nvSpPr>
        <p:spPr>
          <a:xfrm>
            <a:off x="548640" y="5852160"/>
            <a:ext cx="10972800" cy="320040"/>
          </a:xfrm>
          <a:prstGeom prst="rect">
            <a:avLst/>
          </a:prstGeom>
          <a:noFill/>
          <a:ln/>
        </p:spPr>
        <p:txBody>
          <a:bodyPr wrap="square" lIns="0" tIns="0" rIns="0" bIns="0" rtlCol="0" anchor="t"/>
          <a:lstStyle/>
          <a:p>
            <a:pPr marL="0" indent="0">
              <a:buNone/>
            </a:pPr>
            <a:r>
              <a:rPr lang="en-US" sz="1100" dirty="0">
                <a:solidFill>
                  <a:srgbClr val="6B6B6B"/>
                </a:solidFill>
                <a:latin typeface="新細明體" pitchFamily="34" charset="0"/>
                <a:ea typeface="新細明體" pitchFamily="34" charset="-122"/>
                <a:cs typeface="新細明體" pitchFamily="34" charset="-120"/>
              </a:rPr>
              <a:t>※ 各資料庫語法略有差異，以該資料庫說明（Help）為準。</a:t>
            </a:r>
            <a:endParaRPr lang="en-US" sz="11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西班牙語常用語料庫：論文的「實證素材」</a:t>
            </a:r>
            <a:endParaRPr lang="en-US" sz="3000" dirty="0"/>
          </a:p>
        </p:txBody>
      </p:sp>
      <p:sp>
        <p:nvSpPr>
          <p:cNvPr id="3" name="corp0"/>
          <p:cNvSpPr/>
          <p:nvPr/>
        </p:nvSpPr>
        <p:spPr>
          <a:xfrm>
            <a:off x="548640" y="1234440"/>
            <a:ext cx="5394960" cy="2103120"/>
          </a:xfrm>
          <a:prstGeom prst="roundRect">
            <a:avLst>
              <a:gd name="adj" fmla="val 4348"/>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4" name="Shape 2"/>
          <p:cNvSpPr/>
          <p:nvPr/>
        </p:nvSpPr>
        <p:spPr>
          <a:xfrm>
            <a:off x="777240" y="1463040"/>
            <a:ext cx="640080" cy="640080"/>
          </a:xfrm>
          <a:prstGeom prst="ellipse">
            <a:avLst/>
          </a:prstGeom>
          <a:solidFill>
            <a:srgbClr val="9E1B22"/>
          </a:solidFill>
          <a:ln w="12700">
            <a:solidFill>
              <a:srgbClr val="9E1B22"/>
            </a:solidFill>
            <a:prstDash val="solid"/>
          </a:ln>
        </p:spPr>
      </p:sp>
      <p:pic>
        <p:nvPicPr>
          <p:cNvPr id="5" name="Image 0" descr="preencoded.png"/>
          <p:cNvPicPr>
            <a:picLocks noChangeAspect="1"/>
          </p:cNvPicPr>
          <p:nvPr/>
        </p:nvPicPr>
        <p:blipFill>
          <a:blip r:embed="rId3"/>
          <a:stretch>
            <a:fillRect/>
          </a:stretch>
        </p:blipFill>
        <p:spPr>
          <a:xfrm>
            <a:off x="937260" y="1623060"/>
            <a:ext cx="320040" cy="320040"/>
          </a:xfrm>
          <a:prstGeom prst="rect">
            <a:avLst/>
          </a:prstGeom>
        </p:spPr>
      </p:pic>
      <p:sp>
        <p:nvSpPr>
          <p:cNvPr id="6" name="Text 3"/>
          <p:cNvSpPr txBox="1"/>
          <p:nvPr/>
        </p:nvSpPr>
        <p:spPr>
          <a:xfrm>
            <a:off x="1554480" y="1417320"/>
            <a:ext cx="4206240" cy="731520"/>
          </a:xfrm>
          <a:prstGeom prst="rect">
            <a:avLst/>
          </a:prstGeom>
          <a:noFill/>
          <a:ln/>
        </p:spPr>
        <p:txBody>
          <a:bodyPr wrap="square" lIns="0" tIns="0" rIns="0" bIns="0" rtlCol="0" anchor="ctr"/>
          <a:lstStyle/>
          <a:p>
            <a:pPr marL="0" indent="0">
              <a:buNone/>
            </a:pPr>
            <a:r>
              <a:rPr lang="en-US" sz="1900" b="1" dirty="0">
                <a:solidFill>
                  <a:srgbClr val="9E1B22"/>
                </a:solidFill>
                <a:latin typeface="新細明體" pitchFamily="34" charset="0"/>
                <a:ea typeface="新細明體" pitchFamily="34" charset="-122"/>
                <a:cs typeface="新細明體" pitchFamily="34" charset="-120"/>
              </a:rPr>
              <a:t>CORPES XXI</a:t>
            </a:r>
            <a:endParaRPr lang="en-US" sz="1500" dirty="0"/>
          </a:p>
          <a:p>
            <a:pPr marL="0" indent="0">
              <a:buNone/>
            </a:pPr>
            <a:r>
              <a:rPr lang="en-US" sz="1200" i="1" dirty="0">
                <a:solidFill>
                  <a:srgbClr val="6B6B6B"/>
                </a:solidFill>
                <a:latin typeface="新細明體" pitchFamily="34" charset="0"/>
                <a:ea typeface="新細明體" pitchFamily="34" charset="-122"/>
                <a:cs typeface="新細明體" pitchFamily="34" charset="-120"/>
              </a:rPr>
              <a:t>Real Academia Española</a:t>
            </a:r>
            <a:endParaRPr lang="en-US" sz="1500" dirty="0"/>
          </a:p>
        </p:txBody>
      </p:sp>
      <p:sp>
        <p:nvSpPr>
          <p:cNvPr id="7" name="Text 4"/>
          <p:cNvSpPr txBox="1"/>
          <p:nvPr/>
        </p:nvSpPr>
        <p:spPr>
          <a:xfrm>
            <a:off x="777240" y="2240280"/>
            <a:ext cx="4937760" cy="731520"/>
          </a:xfrm>
          <a:prstGeom prst="rect">
            <a:avLst/>
          </a:prstGeom>
          <a:noFill/>
          <a:ln/>
        </p:spPr>
        <p:txBody>
          <a:bodyPr wrap="square" lIns="0" tIns="0" rIns="0" bIns="0" rtlCol="0" anchor="t"/>
          <a:lstStyle/>
          <a:p>
            <a:pPr marL="0" indent="0">
              <a:buNone/>
            </a:pPr>
            <a:r>
              <a:rPr lang="en-US" sz="1400" dirty="0">
                <a:solidFill>
                  <a:srgbClr val="2B2B2B"/>
                </a:solidFill>
                <a:latin typeface="新細明體" pitchFamily="34" charset="0"/>
                <a:ea typeface="新細明體" pitchFamily="34" charset="-122"/>
                <a:cs typeface="新細明體" pitchFamily="34" charset="-120"/>
              </a:rPr>
              <a:t>21 世紀西語參考語料庫；2024 年 4 月版本 1.1 超過 4.1 億詞形，首次納入詞頻詞典</a:t>
            </a:r>
            <a:endParaRPr lang="en-US" sz="1400" dirty="0"/>
          </a:p>
        </p:txBody>
      </p:sp>
      <p:sp>
        <p:nvSpPr>
          <p:cNvPr id="8" name="Text 5"/>
          <p:cNvSpPr txBox="1"/>
          <p:nvPr/>
        </p:nvSpPr>
        <p:spPr>
          <a:xfrm>
            <a:off x="777240" y="2926080"/>
            <a:ext cx="4937760" cy="320040"/>
          </a:xfrm>
          <a:prstGeom prst="rect">
            <a:avLst/>
          </a:prstGeom>
          <a:noFill/>
          <a:ln/>
        </p:spPr>
        <p:txBody>
          <a:bodyPr wrap="square" lIns="0" tIns="0" rIns="0" bIns="0" rtlCol="0" anchor="t"/>
          <a:lstStyle/>
          <a:p>
            <a:pPr marL="0" indent="0">
              <a:buNone/>
            </a:pPr>
            <a:r>
              <a:rPr lang="en-US" sz="1150" u="sng" dirty="0">
                <a:solidFill>
                  <a:srgbClr val="1D4E89"/>
                </a:solidFill>
                <a:latin typeface="新細明體" pitchFamily="34" charset="0"/>
                <a:ea typeface="新細明體" pitchFamily="34" charset="-122"/>
                <a:cs typeface="新細明體" pitchFamily="34" charset="-120"/>
                <a:hlinkClick r:id="rId4">
                  <a:extLst>
                    <a:ext uri="{A12FA001-AC4F-418D-AE19-62706E023703}">
                      <ahyp:hlinkClr xmlns:ahyp="http://schemas.microsoft.com/office/drawing/2018/hyperlinkcolor" val="tx"/>
                    </a:ext>
                  </a:extLst>
                </a:hlinkClick>
              </a:rPr>
              <a:t>https://www.rae.es/banco-de-datos/corpes-xxi</a:t>
            </a:r>
            <a:endParaRPr lang="en-US" sz="1150" dirty="0"/>
          </a:p>
        </p:txBody>
      </p:sp>
      <p:sp>
        <p:nvSpPr>
          <p:cNvPr id="9" name="corp1"/>
          <p:cNvSpPr/>
          <p:nvPr/>
        </p:nvSpPr>
        <p:spPr>
          <a:xfrm>
            <a:off x="6172200" y="1234440"/>
            <a:ext cx="5394960" cy="2103120"/>
          </a:xfrm>
          <a:prstGeom prst="roundRect">
            <a:avLst>
              <a:gd name="adj" fmla="val 4348"/>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0" name="Shape 7"/>
          <p:cNvSpPr/>
          <p:nvPr/>
        </p:nvSpPr>
        <p:spPr>
          <a:xfrm>
            <a:off x="6400800" y="1463040"/>
            <a:ext cx="640080" cy="640080"/>
          </a:xfrm>
          <a:prstGeom prst="ellipse">
            <a:avLst/>
          </a:prstGeom>
          <a:solidFill>
            <a:srgbClr val="C8553D"/>
          </a:solidFill>
          <a:ln w="12700">
            <a:solidFill>
              <a:srgbClr val="C8553D"/>
            </a:solidFill>
            <a:prstDash val="solid"/>
          </a:ln>
        </p:spPr>
      </p:sp>
      <p:pic>
        <p:nvPicPr>
          <p:cNvPr id="11" name="Image 1" descr="preencoded.png"/>
          <p:cNvPicPr>
            <a:picLocks noChangeAspect="1"/>
          </p:cNvPicPr>
          <p:nvPr/>
        </p:nvPicPr>
        <p:blipFill>
          <a:blip r:embed="rId3"/>
          <a:stretch>
            <a:fillRect/>
          </a:stretch>
        </p:blipFill>
        <p:spPr>
          <a:xfrm>
            <a:off x="6560820" y="1623060"/>
            <a:ext cx="320040" cy="320040"/>
          </a:xfrm>
          <a:prstGeom prst="rect">
            <a:avLst/>
          </a:prstGeom>
        </p:spPr>
      </p:pic>
      <p:sp>
        <p:nvSpPr>
          <p:cNvPr id="12" name="Text 8"/>
          <p:cNvSpPr txBox="1"/>
          <p:nvPr/>
        </p:nvSpPr>
        <p:spPr>
          <a:xfrm>
            <a:off x="7178040" y="1417320"/>
            <a:ext cx="4206240" cy="731520"/>
          </a:xfrm>
          <a:prstGeom prst="rect">
            <a:avLst/>
          </a:prstGeom>
          <a:noFill/>
          <a:ln/>
        </p:spPr>
        <p:txBody>
          <a:bodyPr wrap="square" lIns="0" tIns="0" rIns="0" bIns="0" rtlCol="0" anchor="ctr"/>
          <a:lstStyle/>
          <a:p>
            <a:pPr marL="0" indent="0">
              <a:buNone/>
            </a:pPr>
            <a:r>
              <a:rPr lang="en-US" sz="1900" b="1" dirty="0">
                <a:solidFill>
                  <a:srgbClr val="C8553D"/>
                </a:solidFill>
                <a:latin typeface="新細明體" pitchFamily="34" charset="0"/>
                <a:ea typeface="新細明體" pitchFamily="34" charset="-122"/>
                <a:cs typeface="新細明體" pitchFamily="34" charset="-120"/>
              </a:rPr>
              <a:t>CREA</a:t>
            </a:r>
            <a:endParaRPr lang="en-US" sz="1500" dirty="0"/>
          </a:p>
          <a:p>
            <a:pPr marL="0" indent="0">
              <a:buNone/>
            </a:pPr>
            <a:r>
              <a:rPr lang="en-US" sz="1200" i="1" dirty="0">
                <a:solidFill>
                  <a:srgbClr val="6B6B6B"/>
                </a:solidFill>
                <a:latin typeface="新細明體" pitchFamily="34" charset="0"/>
                <a:ea typeface="新細明體" pitchFamily="34" charset="-122"/>
                <a:cs typeface="新細明體" pitchFamily="34" charset="-120"/>
              </a:rPr>
              <a:t>Real Academia Española</a:t>
            </a:r>
            <a:endParaRPr lang="en-US" sz="1500" dirty="0"/>
          </a:p>
        </p:txBody>
      </p:sp>
      <p:sp>
        <p:nvSpPr>
          <p:cNvPr id="13" name="Text 9"/>
          <p:cNvSpPr txBox="1"/>
          <p:nvPr/>
        </p:nvSpPr>
        <p:spPr>
          <a:xfrm>
            <a:off x="6400800" y="2240280"/>
            <a:ext cx="4937760" cy="731520"/>
          </a:xfrm>
          <a:prstGeom prst="rect">
            <a:avLst/>
          </a:prstGeom>
          <a:noFill/>
          <a:ln/>
        </p:spPr>
        <p:txBody>
          <a:bodyPr wrap="square" lIns="0" tIns="0" rIns="0" bIns="0" rtlCol="0" anchor="t"/>
          <a:lstStyle/>
          <a:p>
            <a:pPr marL="0" indent="0">
              <a:buNone/>
            </a:pPr>
            <a:r>
              <a:rPr lang="en-US" sz="1400" dirty="0">
                <a:solidFill>
                  <a:srgbClr val="2B2B2B"/>
                </a:solidFill>
                <a:latin typeface="新細明體" pitchFamily="34" charset="0"/>
                <a:ea typeface="新細明體" pitchFamily="34" charset="-122"/>
                <a:cs typeface="新細明體" pitchFamily="34" charset="-120"/>
              </a:rPr>
              <a:t>當代西語參考語料庫：1975–2004 年西班牙與美洲的口語與書面文本，逾 1.6 億詞</a:t>
            </a:r>
            <a:endParaRPr lang="en-US" sz="1400" dirty="0"/>
          </a:p>
        </p:txBody>
      </p:sp>
      <p:sp>
        <p:nvSpPr>
          <p:cNvPr id="14" name="Text 10"/>
          <p:cNvSpPr txBox="1"/>
          <p:nvPr/>
        </p:nvSpPr>
        <p:spPr>
          <a:xfrm>
            <a:off x="6400800" y="2926080"/>
            <a:ext cx="4937760" cy="320040"/>
          </a:xfrm>
          <a:prstGeom prst="rect">
            <a:avLst/>
          </a:prstGeom>
          <a:noFill/>
          <a:ln/>
        </p:spPr>
        <p:txBody>
          <a:bodyPr wrap="square" lIns="0" tIns="0" rIns="0" bIns="0" rtlCol="0" anchor="t"/>
          <a:lstStyle/>
          <a:p>
            <a:pPr marL="0" indent="0">
              <a:buNone/>
            </a:pPr>
            <a:r>
              <a:rPr lang="en-US" sz="1150" u="sng" dirty="0">
                <a:solidFill>
                  <a:srgbClr val="1D4E89"/>
                </a:solidFill>
                <a:latin typeface="新細明體" pitchFamily="34" charset="0"/>
                <a:ea typeface="新細明體" pitchFamily="34" charset="-122"/>
                <a:cs typeface="新細明體" pitchFamily="34" charset="-120"/>
                <a:hlinkClick r:id="rId5">
                  <a:extLst>
                    <a:ext uri="{A12FA001-AC4F-418D-AE19-62706E023703}">
                      <ahyp:hlinkClr xmlns:ahyp="http://schemas.microsoft.com/office/drawing/2018/hyperlinkcolor" val="tx"/>
                    </a:ext>
                  </a:extLst>
                </a:hlinkClick>
              </a:rPr>
              <a:t>https://www.rae.es/recursos/banco-de-datos/crea</a:t>
            </a:r>
            <a:endParaRPr lang="en-US" sz="1150" dirty="0"/>
          </a:p>
        </p:txBody>
      </p:sp>
      <p:sp>
        <p:nvSpPr>
          <p:cNvPr id="15" name="corp2"/>
          <p:cNvSpPr/>
          <p:nvPr/>
        </p:nvSpPr>
        <p:spPr>
          <a:xfrm>
            <a:off x="548640" y="3566160"/>
            <a:ext cx="5394960" cy="2103120"/>
          </a:xfrm>
          <a:prstGeom prst="roundRect">
            <a:avLst>
              <a:gd name="adj" fmla="val 4348"/>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6" name="Shape 12"/>
          <p:cNvSpPr/>
          <p:nvPr/>
        </p:nvSpPr>
        <p:spPr>
          <a:xfrm>
            <a:off x="777240" y="3794760"/>
            <a:ext cx="640080" cy="640080"/>
          </a:xfrm>
          <a:prstGeom prst="ellipse">
            <a:avLst/>
          </a:prstGeom>
          <a:solidFill>
            <a:srgbClr val="1D4E89"/>
          </a:solidFill>
          <a:ln w="12700">
            <a:solidFill>
              <a:srgbClr val="1D4E89"/>
            </a:solidFill>
            <a:prstDash val="solid"/>
          </a:ln>
        </p:spPr>
      </p:sp>
      <p:pic>
        <p:nvPicPr>
          <p:cNvPr id="17" name="Image 2" descr="preencoded.png"/>
          <p:cNvPicPr>
            <a:picLocks noChangeAspect="1"/>
          </p:cNvPicPr>
          <p:nvPr/>
        </p:nvPicPr>
        <p:blipFill>
          <a:blip r:embed="rId3"/>
          <a:stretch>
            <a:fillRect/>
          </a:stretch>
        </p:blipFill>
        <p:spPr>
          <a:xfrm>
            <a:off x="937260" y="3954780"/>
            <a:ext cx="320040" cy="320040"/>
          </a:xfrm>
          <a:prstGeom prst="rect">
            <a:avLst/>
          </a:prstGeom>
        </p:spPr>
      </p:pic>
      <p:sp>
        <p:nvSpPr>
          <p:cNvPr id="18" name="Text 13"/>
          <p:cNvSpPr txBox="1"/>
          <p:nvPr/>
        </p:nvSpPr>
        <p:spPr>
          <a:xfrm>
            <a:off x="1554480" y="3749040"/>
            <a:ext cx="4206240" cy="731520"/>
          </a:xfrm>
          <a:prstGeom prst="rect">
            <a:avLst/>
          </a:prstGeom>
          <a:noFill/>
          <a:ln/>
        </p:spPr>
        <p:txBody>
          <a:bodyPr wrap="square" lIns="0" tIns="0" rIns="0" bIns="0" rtlCol="0" anchor="ctr"/>
          <a:lstStyle/>
          <a:p>
            <a:pPr marL="0" indent="0">
              <a:buNone/>
            </a:pPr>
            <a:r>
              <a:rPr lang="en-US" sz="1900" b="1" dirty="0">
                <a:solidFill>
                  <a:srgbClr val="1D4E89"/>
                </a:solidFill>
                <a:latin typeface="新細明體" pitchFamily="34" charset="0"/>
                <a:ea typeface="新細明體" pitchFamily="34" charset="-122"/>
                <a:cs typeface="新細明體" pitchFamily="34" charset="-120"/>
              </a:rPr>
              <a:t>CORDE</a:t>
            </a:r>
            <a:endParaRPr lang="en-US" sz="1500" dirty="0"/>
          </a:p>
          <a:p>
            <a:pPr marL="0" indent="0">
              <a:buNone/>
            </a:pPr>
            <a:r>
              <a:rPr lang="en-US" sz="1200" i="1" dirty="0">
                <a:solidFill>
                  <a:srgbClr val="6B6B6B"/>
                </a:solidFill>
                <a:latin typeface="新細明體" pitchFamily="34" charset="0"/>
                <a:ea typeface="新細明體" pitchFamily="34" charset="-122"/>
                <a:cs typeface="新細明體" pitchFamily="34" charset="-120"/>
              </a:rPr>
              <a:t>Real Academia Española</a:t>
            </a:r>
            <a:endParaRPr lang="en-US" sz="1500" dirty="0"/>
          </a:p>
        </p:txBody>
      </p:sp>
      <p:sp>
        <p:nvSpPr>
          <p:cNvPr id="19" name="Text 14"/>
          <p:cNvSpPr txBox="1"/>
          <p:nvPr/>
        </p:nvSpPr>
        <p:spPr>
          <a:xfrm>
            <a:off x="777240" y="4572000"/>
            <a:ext cx="4937760" cy="731520"/>
          </a:xfrm>
          <a:prstGeom prst="rect">
            <a:avLst/>
          </a:prstGeom>
          <a:noFill/>
          <a:ln/>
        </p:spPr>
        <p:txBody>
          <a:bodyPr wrap="square" lIns="0" tIns="0" rIns="0" bIns="0" rtlCol="0" anchor="t"/>
          <a:lstStyle/>
          <a:p>
            <a:pPr marL="0" indent="0">
              <a:buNone/>
            </a:pPr>
            <a:r>
              <a:rPr lang="en-US" sz="1400" dirty="0">
                <a:solidFill>
                  <a:srgbClr val="2B2B2B"/>
                </a:solidFill>
                <a:latin typeface="新細明體" pitchFamily="34" charset="0"/>
                <a:ea typeface="新細明體" pitchFamily="34" charset="-122"/>
                <a:cs typeface="新細明體" pitchFamily="34" charset="-120"/>
              </a:rPr>
              <a:t>歷時語料庫：從西語起源至 1974 年，約 2.5 億詞，適合語言演變研究</a:t>
            </a:r>
            <a:endParaRPr lang="en-US" sz="1400" dirty="0"/>
          </a:p>
        </p:txBody>
      </p:sp>
      <p:sp>
        <p:nvSpPr>
          <p:cNvPr id="20" name="Text 15"/>
          <p:cNvSpPr txBox="1"/>
          <p:nvPr/>
        </p:nvSpPr>
        <p:spPr>
          <a:xfrm>
            <a:off x="777240" y="5257800"/>
            <a:ext cx="4937760" cy="320040"/>
          </a:xfrm>
          <a:prstGeom prst="rect">
            <a:avLst/>
          </a:prstGeom>
          <a:noFill/>
          <a:ln/>
        </p:spPr>
        <p:txBody>
          <a:bodyPr wrap="square" lIns="0" tIns="0" rIns="0" bIns="0" rtlCol="0" anchor="t"/>
          <a:lstStyle/>
          <a:p>
            <a:pPr marL="0" indent="0">
              <a:buNone/>
            </a:pPr>
            <a:r>
              <a:rPr lang="en-US" sz="1150" u="sng" dirty="0">
                <a:solidFill>
                  <a:srgbClr val="1D4E89"/>
                </a:solidFill>
                <a:latin typeface="新細明體" pitchFamily="34" charset="0"/>
                <a:ea typeface="新細明體" pitchFamily="34" charset="-122"/>
                <a:cs typeface="新細明體" pitchFamily="34" charset="-120"/>
                <a:hlinkClick r:id="rId6">
                  <a:extLst>
                    <a:ext uri="{A12FA001-AC4F-418D-AE19-62706E023703}">
                      <ahyp:hlinkClr xmlns:ahyp="http://schemas.microsoft.com/office/drawing/2018/hyperlinkcolor" val="tx"/>
                    </a:ext>
                  </a:extLst>
                </a:hlinkClick>
              </a:rPr>
              <a:t>https://www.rae.es/recursos/banco-de-datos/corde</a:t>
            </a:r>
            <a:endParaRPr lang="en-US" sz="1150" dirty="0"/>
          </a:p>
        </p:txBody>
      </p:sp>
      <p:sp>
        <p:nvSpPr>
          <p:cNvPr id="21" name="corp3"/>
          <p:cNvSpPr/>
          <p:nvPr/>
        </p:nvSpPr>
        <p:spPr>
          <a:xfrm>
            <a:off x="6172200" y="3566160"/>
            <a:ext cx="5394960" cy="2103120"/>
          </a:xfrm>
          <a:prstGeom prst="roundRect">
            <a:avLst>
              <a:gd name="adj" fmla="val 4348"/>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22" name="Shape 17"/>
          <p:cNvSpPr/>
          <p:nvPr/>
        </p:nvSpPr>
        <p:spPr>
          <a:xfrm>
            <a:off x="6400800" y="3794760"/>
            <a:ext cx="640080" cy="640080"/>
          </a:xfrm>
          <a:prstGeom prst="ellipse">
            <a:avLst/>
          </a:prstGeom>
          <a:solidFill>
            <a:srgbClr val="5E7A2E"/>
          </a:solidFill>
          <a:ln w="12700">
            <a:solidFill>
              <a:srgbClr val="5E7A2E"/>
            </a:solidFill>
            <a:prstDash val="solid"/>
          </a:ln>
        </p:spPr>
      </p:sp>
      <p:pic>
        <p:nvPicPr>
          <p:cNvPr id="23" name="Image 3" descr="preencoded.png"/>
          <p:cNvPicPr>
            <a:picLocks noChangeAspect="1"/>
          </p:cNvPicPr>
          <p:nvPr/>
        </p:nvPicPr>
        <p:blipFill>
          <a:blip r:embed="rId3"/>
          <a:stretch>
            <a:fillRect/>
          </a:stretch>
        </p:blipFill>
        <p:spPr>
          <a:xfrm>
            <a:off x="6560820" y="3954780"/>
            <a:ext cx="320040" cy="320040"/>
          </a:xfrm>
          <a:prstGeom prst="rect">
            <a:avLst/>
          </a:prstGeom>
        </p:spPr>
      </p:pic>
      <p:sp>
        <p:nvSpPr>
          <p:cNvPr id="24" name="Text 18"/>
          <p:cNvSpPr txBox="1"/>
          <p:nvPr/>
        </p:nvSpPr>
        <p:spPr>
          <a:xfrm>
            <a:off x="7178040" y="3749040"/>
            <a:ext cx="4206240" cy="731520"/>
          </a:xfrm>
          <a:prstGeom prst="rect">
            <a:avLst/>
          </a:prstGeom>
          <a:noFill/>
          <a:ln/>
        </p:spPr>
        <p:txBody>
          <a:bodyPr wrap="square" lIns="0" tIns="0" rIns="0" bIns="0" rtlCol="0" anchor="ctr"/>
          <a:lstStyle/>
          <a:p>
            <a:pPr marL="0" indent="0">
              <a:buNone/>
            </a:pPr>
            <a:r>
              <a:rPr lang="en-US" sz="1900" b="1" dirty="0">
                <a:solidFill>
                  <a:srgbClr val="5E7A2E"/>
                </a:solidFill>
                <a:latin typeface="新細明體" pitchFamily="34" charset="0"/>
                <a:ea typeface="新細明體" pitchFamily="34" charset="-122"/>
                <a:cs typeface="新細明體" pitchFamily="34" charset="-120"/>
              </a:rPr>
              <a:t>Corpus del Español</a:t>
            </a:r>
            <a:endParaRPr lang="en-US" sz="1500" dirty="0"/>
          </a:p>
          <a:p>
            <a:pPr marL="0" indent="0">
              <a:buNone/>
            </a:pPr>
            <a:r>
              <a:rPr lang="en-US" sz="1200" i="1" dirty="0">
                <a:solidFill>
                  <a:srgbClr val="6B6B6B"/>
                </a:solidFill>
                <a:latin typeface="新細明體" pitchFamily="34" charset="0"/>
                <a:ea typeface="新細明體" pitchFamily="34" charset="-122"/>
                <a:cs typeface="新細明體" pitchFamily="34" charset="-120"/>
              </a:rPr>
              <a:t>Mark Davies</a:t>
            </a:r>
            <a:endParaRPr lang="en-US" sz="1500" dirty="0"/>
          </a:p>
        </p:txBody>
      </p:sp>
      <p:sp>
        <p:nvSpPr>
          <p:cNvPr id="25" name="Text 19"/>
          <p:cNvSpPr txBox="1"/>
          <p:nvPr/>
        </p:nvSpPr>
        <p:spPr>
          <a:xfrm>
            <a:off x="6400800" y="4572000"/>
            <a:ext cx="4937760" cy="731520"/>
          </a:xfrm>
          <a:prstGeom prst="rect">
            <a:avLst/>
          </a:prstGeom>
          <a:noFill/>
          <a:ln/>
        </p:spPr>
        <p:txBody>
          <a:bodyPr wrap="square" lIns="0" tIns="0" rIns="0" bIns="0" rtlCol="0" anchor="t"/>
          <a:lstStyle/>
          <a:p>
            <a:pPr marL="0" indent="0">
              <a:buNone/>
            </a:pPr>
            <a:r>
              <a:rPr lang="en-US" sz="1400" dirty="0">
                <a:solidFill>
                  <a:srgbClr val="2B2B2B"/>
                </a:solidFill>
                <a:latin typeface="新細明體" pitchFamily="34" charset="0"/>
                <a:ea typeface="新細明體" pitchFamily="34" charset="-122"/>
                <a:cs typeface="新細明體" pitchFamily="34" charset="-120"/>
              </a:rPr>
              <a:t>涵蓋 21 個西語國家；2016 年新增約 20 億詞的網路語料，可比較區域變體</a:t>
            </a:r>
            <a:endParaRPr lang="en-US" sz="1400" dirty="0"/>
          </a:p>
        </p:txBody>
      </p:sp>
      <p:sp>
        <p:nvSpPr>
          <p:cNvPr id="26" name="Text 20"/>
          <p:cNvSpPr txBox="1"/>
          <p:nvPr/>
        </p:nvSpPr>
        <p:spPr>
          <a:xfrm>
            <a:off x="6400800" y="5257800"/>
            <a:ext cx="4937760" cy="320040"/>
          </a:xfrm>
          <a:prstGeom prst="rect">
            <a:avLst/>
          </a:prstGeom>
          <a:noFill/>
          <a:ln/>
        </p:spPr>
        <p:txBody>
          <a:bodyPr wrap="square" lIns="0" tIns="0" rIns="0" bIns="0" rtlCol="0" anchor="t"/>
          <a:lstStyle/>
          <a:p>
            <a:pPr marL="0" indent="0">
              <a:buNone/>
            </a:pPr>
            <a:r>
              <a:rPr lang="en-US" sz="1150" u="sng" dirty="0">
                <a:solidFill>
                  <a:srgbClr val="1D4E89"/>
                </a:solidFill>
                <a:latin typeface="新細明體" pitchFamily="34" charset="0"/>
                <a:ea typeface="新細明體" pitchFamily="34" charset="-122"/>
                <a:cs typeface="新細明體" pitchFamily="34" charset="-120"/>
                <a:hlinkClick r:id="rId7">
                  <a:extLst>
                    <a:ext uri="{A12FA001-AC4F-418D-AE19-62706E023703}">
                      <ahyp:hlinkClr xmlns:ahyp="http://schemas.microsoft.com/office/drawing/2018/hyperlinkcolor" val="tx"/>
                    </a:ext>
                  </a:extLst>
                </a:hlinkClick>
              </a:rPr>
              <a:t>https://www.corpusdelespanol.org/</a:t>
            </a:r>
            <a:endParaRPr lang="en-US" sz="1150" dirty="0"/>
          </a:p>
        </p:txBody>
      </p:sp>
      <p:sp>
        <p:nvSpPr>
          <p:cNvPr id="27" name="Text 21"/>
          <p:cNvSpPr txBox="1"/>
          <p:nvPr/>
        </p:nvSpPr>
        <p:spPr>
          <a:xfrm>
            <a:off x="548640" y="5989320"/>
            <a:ext cx="11064240" cy="320040"/>
          </a:xfrm>
          <a:prstGeom prst="rect">
            <a:avLst/>
          </a:prstGeom>
          <a:noFill/>
          <a:ln/>
        </p:spPr>
        <p:txBody>
          <a:bodyPr wrap="square" lIns="0" tIns="0" rIns="0" bIns="0" rtlCol="0" anchor="t"/>
          <a:lstStyle/>
          <a:p>
            <a:pPr marL="0" indent="0">
              <a:buNone/>
            </a:pPr>
            <a:r>
              <a:rPr lang="en-US" sz="1000" dirty="0">
                <a:solidFill>
                  <a:srgbClr val="6B6B6B"/>
                </a:solidFill>
                <a:latin typeface="新細明體" pitchFamily="34" charset="0"/>
                <a:ea typeface="新細明體" pitchFamily="34" charset="-122"/>
                <a:cs typeface="新細明體" pitchFamily="34" charset="-120"/>
              </a:rPr>
              <a:t>資料來源：RAE CORPES XXI 頁面；巴塞隆納大學圖書館 Multicercadors（CREA、CORDE）；LINGUIST List 27.4531（Corpus del Español）</a:t>
            </a:r>
            <a:endParaRPr lang="en-US" sz="1000" dirty="0"/>
          </a:p>
        </p:txBody>
      </p:sp>
      <p:sp>
        <p:nvSpPr>
          <p:cNvPr id="28"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731520" y="1737360"/>
            <a:ext cx="7315200" cy="731520"/>
          </a:xfrm>
          <a:prstGeom prst="rect">
            <a:avLst/>
          </a:prstGeom>
          <a:noFill/>
          <a:ln/>
        </p:spPr>
        <p:txBody>
          <a:bodyPr wrap="square" lIns="0" tIns="0" rIns="0" bIns="0" rtlCol="0" anchor="b"/>
          <a:lstStyle/>
          <a:p>
            <a:pPr marL="0" indent="0">
              <a:buNone/>
            </a:pPr>
            <a:r>
              <a:rPr lang="en-US" sz="2800" b="1" dirty="0">
                <a:solidFill>
                  <a:srgbClr val="E8B321"/>
                </a:solidFill>
                <a:latin typeface="新細明體" pitchFamily="34" charset="0"/>
                <a:ea typeface="新細明體" pitchFamily="34" charset="-122"/>
                <a:cs typeface="新細明體" pitchFamily="34" charset="-120"/>
              </a:rPr>
              <a:t>Parte II</a:t>
            </a:r>
            <a:endParaRPr lang="en-US" sz="2800" dirty="0"/>
          </a:p>
        </p:txBody>
      </p:sp>
      <p:sp>
        <p:nvSpPr>
          <p:cNvPr id="3" name="Text 0"/>
          <p:cNvSpPr>
            <a:spLocks noGrp="1"/>
          </p:cNvSpPr>
          <p:nvPr>
            <p:ph type="title" idx="101" hasCustomPrompt="1"/>
          </p:nvPr>
        </p:nvSpPr>
        <p:spPr>
          <a:xfrm>
            <a:off x="731520" y="2651760"/>
            <a:ext cx="7498080" cy="1097280"/>
          </a:xfrm>
          <a:prstGeom prst="rect">
            <a:avLst/>
          </a:prstGeom>
          <a:noFill/>
          <a:ln/>
        </p:spPr>
        <p:txBody>
          <a:bodyPr wrap="square" lIns="0" tIns="0" rIns="0" bIns="0" rtlCol="0" anchor="ctr"/>
          <a:lstStyle/>
          <a:p>
            <a:pPr marL="0" indent="0" algn="l">
              <a:buNone/>
            </a:pPr>
            <a:r>
              <a:rPr lang="en-US" sz="4000" b="1" dirty="0">
                <a:solidFill>
                  <a:srgbClr val="FFFFFF"/>
                </a:solidFill>
                <a:latin typeface="新細明體" pitchFamily="34" charset="0"/>
                <a:ea typeface="新細明體" pitchFamily="34" charset="-122"/>
                <a:cs typeface="新細明體" pitchFamily="34" charset="-120"/>
              </a:rPr>
              <a:t>館藏查詢與探索服務</a:t>
            </a:r>
            <a:endParaRPr lang="en-US" sz="4000" dirty="0"/>
          </a:p>
        </p:txBody>
      </p:sp>
      <p:sp>
        <p:nvSpPr>
          <p:cNvPr id="4" name="Text 2"/>
          <p:cNvSpPr txBox="1"/>
          <p:nvPr/>
        </p:nvSpPr>
        <p:spPr>
          <a:xfrm>
            <a:off x="731520" y="3840480"/>
            <a:ext cx="7498080" cy="457200"/>
          </a:xfrm>
          <a:prstGeom prst="rect">
            <a:avLst/>
          </a:prstGeom>
          <a:noFill/>
          <a:ln/>
        </p:spPr>
        <p:txBody>
          <a:bodyPr wrap="square" lIns="0" tIns="0" rIns="0" bIns="0" rtlCol="0" anchor="t"/>
          <a:lstStyle/>
          <a:p>
            <a:pPr marL="0" indent="0">
              <a:buNone/>
            </a:pPr>
            <a:r>
              <a:rPr lang="en-US" sz="1800" i="1" dirty="0">
                <a:solidFill>
                  <a:srgbClr val="F6D9A0"/>
                </a:solidFill>
                <a:latin typeface="新細明體" pitchFamily="34" charset="0"/>
                <a:ea typeface="新細明體" pitchFamily="34" charset="-122"/>
                <a:cs typeface="新細明體" pitchFamily="34" charset="-120"/>
              </a:rPr>
              <a:t>Catálogo y descubrimiento</a:t>
            </a:r>
            <a:endParaRPr lang="en-US" sz="1800" dirty="0"/>
          </a:p>
        </p:txBody>
      </p:sp>
      <p:sp>
        <p:nvSpPr>
          <p:cNvPr id="5" name="Text 3"/>
          <p:cNvSpPr txBox="1"/>
          <p:nvPr/>
        </p:nvSpPr>
        <p:spPr>
          <a:xfrm>
            <a:off x="731520" y="4572000"/>
            <a:ext cx="7498080" cy="1097280"/>
          </a:xfrm>
          <a:prstGeom prst="rect">
            <a:avLst/>
          </a:prstGeom>
          <a:noFill/>
          <a:ln/>
        </p:spPr>
        <p:txBody>
          <a:bodyPr wrap="square" lIns="0" tIns="0" rIns="0" bIns="0" rtlCol="0" anchor="t"/>
          <a:lstStyle/>
          <a:p>
            <a:pPr marL="0" indent="0">
              <a:buNone/>
            </a:pPr>
            <a:r>
              <a:rPr lang="en-US" sz="1500" dirty="0">
                <a:solidFill>
                  <a:srgbClr val="FFFFFF"/>
                </a:solidFill>
                <a:latin typeface="新細明體" pitchFamily="34" charset="0"/>
                <a:ea typeface="新細明體" pitchFamily="34" charset="-122"/>
                <a:cs typeface="新細明體" pitchFamily="34" charset="-120"/>
              </a:rPr>
              <a:t>5 館藏查詢系統・6 Jumper 電子資源探索服務</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⑤ 館藏查詢系統：館內有什麼、在哪裡</a:t>
            </a:r>
            <a:endParaRPr lang="en-US" sz="3000" dirty="0"/>
          </a:p>
        </p:txBody>
      </p:sp>
      <p:sp>
        <p:nvSpPr>
          <p:cNvPr id="3" name="Shape 1"/>
          <p:cNvSpPr/>
          <p:nvPr/>
        </p:nvSpPr>
        <p:spPr>
          <a:xfrm>
            <a:off x="548640" y="1234440"/>
            <a:ext cx="512064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475488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https://webpacx.lib.pu.edu.tw/</a:t>
            </a:r>
            <a:endParaRPr lang="en-US" sz="1300" dirty="0"/>
          </a:p>
        </p:txBody>
      </p:sp>
      <p:sp>
        <p:nvSpPr>
          <p:cNvPr id="5" name="Shape 3"/>
          <p:cNvSpPr/>
          <p:nvPr/>
        </p:nvSpPr>
        <p:spPr>
          <a:xfrm>
            <a:off x="548640" y="1920240"/>
            <a:ext cx="777240" cy="777240"/>
          </a:xfrm>
          <a:prstGeom prst="ellipse">
            <a:avLst/>
          </a:prstGeom>
          <a:solidFill>
            <a:srgbClr val="9E1B22"/>
          </a:solidFill>
          <a:ln w="12700">
            <a:solidFill>
              <a:srgbClr val="9E1B22"/>
            </a:solidFill>
            <a:prstDash val="solid"/>
          </a:ln>
        </p:spPr>
      </p:sp>
      <p:pic>
        <p:nvPicPr>
          <p:cNvPr id="6" name="Image 0" descr="preencoded.png"/>
          <p:cNvPicPr>
            <a:picLocks noChangeAspect="1"/>
          </p:cNvPicPr>
          <p:nvPr/>
        </p:nvPicPr>
        <p:blipFill>
          <a:blip r:embed="rId4"/>
          <a:stretch>
            <a:fillRect/>
          </a:stretch>
        </p:blipFill>
        <p:spPr>
          <a:xfrm>
            <a:off x="742950" y="2114550"/>
            <a:ext cx="388620" cy="388620"/>
          </a:xfrm>
          <a:prstGeom prst="rect">
            <a:avLst/>
          </a:prstGeom>
        </p:spPr>
      </p:pic>
      <p:sp>
        <p:nvSpPr>
          <p:cNvPr id="7" name="Text 4"/>
          <p:cNvSpPr txBox="1"/>
          <p:nvPr/>
        </p:nvSpPr>
        <p:spPr>
          <a:xfrm>
            <a:off x="1508760" y="1920240"/>
            <a:ext cx="4389120" cy="868680"/>
          </a:xfrm>
          <a:prstGeom prst="rect">
            <a:avLst/>
          </a:prstGeom>
          <a:noFill/>
          <a:ln/>
        </p:spPr>
        <p:txBody>
          <a:bodyPr wrap="square" lIns="0" tIns="0" rIns="0" bIns="0" rtlCol="0" anchor="ctr"/>
          <a:lstStyle/>
          <a:p>
            <a:pPr marL="0" indent="0">
              <a:spcAft>
                <a:spcPts val="300"/>
              </a:spcAft>
              <a:buNone/>
            </a:pPr>
            <a:r>
              <a:rPr lang="en-US" sz="1800" b="1" dirty="0">
                <a:solidFill>
                  <a:srgbClr val="2B2B2B"/>
                </a:solidFill>
                <a:latin typeface="新細明體" pitchFamily="34" charset="0"/>
                <a:ea typeface="新細明體" pitchFamily="34" charset="-122"/>
                <a:cs typeface="新細明體" pitchFamily="34" charset="-120"/>
              </a:rPr>
              <a:t>查得到</a:t>
            </a:r>
            <a:endParaRPr lang="en-US" sz="1500" dirty="0"/>
          </a:p>
          <a:p>
            <a:pPr marL="0" indent="0">
              <a:spcAft>
                <a:spcPts val="300"/>
              </a:spcAft>
              <a:buNone/>
            </a:pPr>
            <a:r>
              <a:rPr lang="en-US" sz="1500" dirty="0">
                <a:solidFill>
                  <a:srgbClr val="2B2B2B"/>
                </a:solidFill>
                <a:latin typeface="新細明體" pitchFamily="34" charset="0"/>
                <a:ea typeface="新細明體" pitchFamily="34" charset="-122"/>
                <a:cs typeface="新細明體" pitchFamily="34" charset="-120"/>
              </a:rPr>
              <a:t>紙本圖書、電子書、視聽資料、期刊館藏等</a:t>
            </a:r>
            <a:endParaRPr lang="en-US" sz="1500" dirty="0"/>
          </a:p>
        </p:txBody>
      </p:sp>
      <p:sp>
        <p:nvSpPr>
          <p:cNvPr id="8" name="Shape 5"/>
          <p:cNvSpPr/>
          <p:nvPr/>
        </p:nvSpPr>
        <p:spPr>
          <a:xfrm>
            <a:off x="548640" y="3108960"/>
            <a:ext cx="777240" cy="777240"/>
          </a:xfrm>
          <a:prstGeom prst="ellipse">
            <a:avLst/>
          </a:prstGeom>
          <a:solidFill>
            <a:srgbClr val="1D4E89"/>
          </a:solidFill>
          <a:ln w="12700">
            <a:solidFill>
              <a:srgbClr val="1D4E89"/>
            </a:solidFill>
            <a:prstDash val="solid"/>
          </a:ln>
        </p:spPr>
      </p:sp>
      <p:pic>
        <p:nvPicPr>
          <p:cNvPr id="9" name="Image 1" descr="preencoded.png"/>
          <p:cNvPicPr>
            <a:picLocks noChangeAspect="1"/>
          </p:cNvPicPr>
          <p:nvPr/>
        </p:nvPicPr>
        <p:blipFill>
          <a:blip r:embed="rId5"/>
          <a:stretch>
            <a:fillRect/>
          </a:stretch>
        </p:blipFill>
        <p:spPr>
          <a:xfrm>
            <a:off x="742950" y="3303270"/>
            <a:ext cx="388620" cy="388620"/>
          </a:xfrm>
          <a:prstGeom prst="rect">
            <a:avLst/>
          </a:prstGeom>
        </p:spPr>
      </p:pic>
      <p:sp>
        <p:nvSpPr>
          <p:cNvPr id="10" name="Text 6"/>
          <p:cNvSpPr txBox="1"/>
          <p:nvPr/>
        </p:nvSpPr>
        <p:spPr>
          <a:xfrm>
            <a:off x="1508760" y="3108960"/>
            <a:ext cx="4389120" cy="868680"/>
          </a:xfrm>
          <a:prstGeom prst="rect">
            <a:avLst/>
          </a:prstGeom>
          <a:noFill/>
          <a:ln/>
        </p:spPr>
        <p:txBody>
          <a:bodyPr wrap="square" lIns="0" tIns="0" rIns="0" bIns="0" rtlCol="0" anchor="ctr"/>
          <a:lstStyle/>
          <a:p>
            <a:pPr marL="0" indent="0">
              <a:spcAft>
                <a:spcPts val="300"/>
              </a:spcAft>
              <a:buNone/>
            </a:pPr>
            <a:r>
              <a:rPr lang="en-US" sz="1800" b="1" dirty="0">
                <a:solidFill>
                  <a:srgbClr val="2B2B2B"/>
                </a:solidFill>
                <a:latin typeface="新細明體" pitchFamily="34" charset="0"/>
                <a:ea typeface="新細明體" pitchFamily="34" charset="-122"/>
                <a:cs typeface="新細明體" pitchFamily="34" charset="-120"/>
              </a:rPr>
              <a:t>看得到</a:t>
            </a:r>
            <a:endParaRPr lang="en-US" sz="1500" dirty="0"/>
          </a:p>
          <a:p>
            <a:pPr marL="0" indent="0">
              <a:spcAft>
                <a:spcPts val="300"/>
              </a:spcAft>
              <a:buNone/>
            </a:pPr>
            <a:r>
              <a:rPr lang="en-US" sz="1500" dirty="0">
                <a:solidFill>
                  <a:srgbClr val="2B2B2B"/>
                </a:solidFill>
                <a:latin typeface="新細明體" pitchFamily="34" charset="0"/>
                <a:ea typeface="新細明體" pitchFamily="34" charset="-122"/>
                <a:cs typeface="新細明體" pitchFamily="34" charset="-120"/>
              </a:rPr>
              <a:t>館藏地、索書號、借閱狀態</a:t>
            </a:r>
            <a:endParaRPr lang="en-US" sz="1500" dirty="0"/>
          </a:p>
        </p:txBody>
      </p:sp>
      <p:sp>
        <p:nvSpPr>
          <p:cNvPr id="11" name="Shape 7"/>
          <p:cNvSpPr/>
          <p:nvPr/>
        </p:nvSpPr>
        <p:spPr>
          <a:xfrm>
            <a:off x="548640" y="4297680"/>
            <a:ext cx="777240" cy="777240"/>
          </a:xfrm>
          <a:prstGeom prst="ellipse">
            <a:avLst/>
          </a:prstGeom>
          <a:solidFill>
            <a:srgbClr val="5E7A2E"/>
          </a:solidFill>
          <a:ln w="12700">
            <a:solidFill>
              <a:srgbClr val="5E7A2E"/>
            </a:solidFill>
            <a:prstDash val="solid"/>
          </a:ln>
        </p:spPr>
      </p:sp>
      <p:pic>
        <p:nvPicPr>
          <p:cNvPr id="12" name="Image 2" descr="preencoded.png"/>
          <p:cNvPicPr>
            <a:picLocks noChangeAspect="1"/>
          </p:cNvPicPr>
          <p:nvPr/>
        </p:nvPicPr>
        <p:blipFill>
          <a:blip r:embed="rId6"/>
          <a:stretch>
            <a:fillRect/>
          </a:stretch>
        </p:blipFill>
        <p:spPr>
          <a:xfrm>
            <a:off x="742950" y="4491990"/>
            <a:ext cx="388620" cy="388620"/>
          </a:xfrm>
          <a:prstGeom prst="rect">
            <a:avLst/>
          </a:prstGeom>
        </p:spPr>
      </p:pic>
      <p:sp>
        <p:nvSpPr>
          <p:cNvPr id="13" name="Text 8"/>
          <p:cNvSpPr txBox="1"/>
          <p:nvPr/>
        </p:nvSpPr>
        <p:spPr>
          <a:xfrm>
            <a:off x="1508760" y="4297680"/>
            <a:ext cx="4389120" cy="868680"/>
          </a:xfrm>
          <a:prstGeom prst="rect">
            <a:avLst/>
          </a:prstGeom>
          <a:noFill/>
          <a:ln/>
        </p:spPr>
        <p:txBody>
          <a:bodyPr wrap="square" lIns="0" tIns="0" rIns="0" bIns="0" rtlCol="0" anchor="ctr"/>
          <a:lstStyle/>
          <a:p>
            <a:pPr marL="0" indent="0">
              <a:spcAft>
                <a:spcPts val="300"/>
              </a:spcAft>
              <a:buNone/>
            </a:pPr>
            <a:r>
              <a:rPr lang="en-US" sz="1800" b="1" dirty="0">
                <a:solidFill>
                  <a:srgbClr val="2B2B2B"/>
                </a:solidFill>
                <a:latin typeface="新細明體" pitchFamily="34" charset="0"/>
                <a:ea typeface="新細明體" pitchFamily="34" charset="-122"/>
                <a:cs typeface="新細明體" pitchFamily="34" charset="-120"/>
              </a:rPr>
              <a:t>辦得到</a:t>
            </a:r>
            <a:endParaRPr lang="en-US" sz="1500" dirty="0"/>
          </a:p>
          <a:p>
            <a:pPr marL="0" indent="0">
              <a:spcAft>
                <a:spcPts val="300"/>
              </a:spcAft>
              <a:buNone/>
            </a:pPr>
            <a:r>
              <a:rPr lang="en-US" sz="1500" dirty="0">
                <a:solidFill>
                  <a:srgbClr val="2B2B2B"/>
                </a:solidFill>
                <a:latin typeface="新細明體" pitchFamily="34" charset="0"/>
                <a:ea typeface="新細明體" pitchFamily="34" charset="-122"/>
                <a:cs typeface="新細明體" pitchFamily="34" charset="-120"/>
              </a:rPr>
              <a:t>登入個人帳戶：借閱紀錄、續借、預約</a:t>
            </a:r>
            <a:endParaRPr lang="en-US" sz="1500" dirty="0"/>
          </a:p>
        </p:txBody>
      </p:sp>
      <p:sp>
        <p:nvSpPr>
          <p:cNvPr id="14" name="shelf"/>
          <p:cNvSpPr/>
          <p:nvPr/>
        </p:nvSpPr>
        <p:spPr>
          <a:xfrm>
            <a:off x="6217920" y="1234440"/>
            <a:ext cx="5394960" cy="4526280"/>
          </a:xfrm>
          <a:prstGeom prst="roundRect">
            <a:avLst>
              <a:gd name="adj" fmla="val 2020"/>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sp>
      <p:sp>
        <p:nvSpPr>
          <p:cNvPr id="15" name="Shape 10"/>
          <p:cNvSpPr/>
          <p:nvPr/>
        </p:nvSpPr>
        <p:spPr>
          <a:xfrm>
            <a:off x="6446520" y="1463040"/>
            <a:ext cx="731520" cy="731520"/>
          </a:xfrm>
          <a:prstGeom prst="ellipse">
            <a:avLst/>
          </a:prstGeom>
          <a:solidFill>
            <a:srgbClr val="E8B321"/>
          </a:solidFill>
          <a:ln w="12700">
            <a:solidFill>
              <a:srgbClr val="E8B321"/>
            </a:solidFill>
            <a:prstDash val="solid"/>
          </a:ln>
        </p:spPr>
      </p:sp>
      <p:pic>
        <p:nvPicPr>
          <p:cNvPr id="16" name="Image 3" descr="preencoded.png"/>
          <p:cNvPicPr>
            <a:picLocks noChangeAspect="1"/>
          </p:cNvPicPr>
          <p:nvPr/>
        </p:nvPicPr>
        <p:blipFill>
          <a:blip r:embed="rId7"/>
          <a:stretch>
            <a:fillRect/>
          </a:stretch>
        </p:blipFill>
        <p:spPr>
          <a:xfrm>
            <a:off x="6629400" y="1645920"/>
            <a:ext cx="365760" cy="365760"/>
          </a:xfrm>
          <a:prstGeom prst="rect">
            <a:avLst/>
          </a:prstGeom>
        </p:spPr>
      </p:pic>
      <p:sp>
        <p:nvSpPr>
          <p:cNvPr id="17" name="Text 11"/>
          <p:cNvSpPr txBox="1"/>
          <p:nvPr/>
        </p:nvSpPr>
        <p:spPr>
          <a:xfrm>
            <a:off x="7315200" y="1508760"/>
            <a:ext cx="4114800" cy="640080"/>
          </a:xfrm>
          <a:prstGeom prst="rect">
            <a:avLst/>
          </a:prstGeom>
          <a:noFill/>
          <a:ln/>
        </p:spPr>
        <p:txBody>
          <a:bodyPr wrap="square" lIns="0" tIns="0" rIns="0" bIns="0" rtlCol="0" anchor="ctr"/>
          <a:lstStyle/>
          <a:p>
            <a:pPr marL="0" indent="0">
              <a:buNone/>
            </a:pPr>
            <a:r>
              <a:rPr lang="en-US" sz="1900" b="1" dirty="0">
                <a:solidFill>
                  <a:srgbClr val="2B2B2B"/>
                </a:solidFill>
                <a:latin typeface="新細明體" pitchFamily="34" charset="0"/>
                <a:ea typeface="新細明體" pitchFamily="34" charset="-122"/>
                <a:cs typeface="新細明體" pitchFamily="34" charset="-120"/>
              </a:rPr>
              <a:t>找書小撇步 Consejo</a:t>
            </a:r>
            <a:endParaRPr lang="en-US" sz="1900" dirty="0"/>
          </a:p>
        </p:txBody>
      </p:sp>
      <p:sp>
        <p:nvSpPr>
          <p:cNvPr id="18" name="Text 12"/>
          <p:cNvSpPr txBox="1"/>
          <p:nvPr/>
        </p:nvSpPr>
        <p:spPr>
          <a:xfrm>
            <a:off x="6492240" y="2377440"/>
            <a:ext cx="4892040" cy="320040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rgbClr val="2B2B2B"/>
                </a:solidFill>
                <a:latin typeface="新細明體" pitchFamily="34" charset="0"/>
                <a:ea typeface="新細明體" pitchFamily="34" charset="-122"/>
                <a:cs typeface="新細明體" pitchFamily="34" charset="-120"/>
              </a:rPr>
              <a:t>用中文與西文書名、作者、主題各查一次</a:t>
            </a:r>
            <a:endParaRPr lang="en-US" sz="1500" dirty="0"/>
          </a:p>
          <a:p>
            <a:pPr marL="342900" indent="-342900">
              <a:spcAft>
                <a:spcPts val="1000"/>
              </a:spcAft>
              <a:buSzPct val="100000"/>
              <a:buChar char="•"/>
            </a:pPr>
            <a:r>
              <a:rPr lang="en-US" sz="1500" dirty="0">
                <a:solidFill>
                  <a:srgbClr val="2B2B2B"/>
                </a:solidFill>
                <a:latin typeface="新細明體" pitchFamily="34" charset="0"/>
                <a:ea typeface="新細明體" pitchFamily="34" charset="-122"/>
                <a:cs typeface="新細明體" pitchFamily="34" charset="-120"/>
              </a:rPr>
              <a:t>美國國會圖書館分類法（LC）中，西班牙語言屬 PC4001–4977</a:t>
            </a:r>
            <a:endParaRPr lang="en-US" sz="1500" dirty="0"/>
          </a:p>
          <a:p>
            <a:pPr marL="342900" indent="-342900">
              <a:spcAft>
                <a:spcPts val="1000"/>
              </a:spcAft>
              <a:buSzPct val="100000"/>
              <a:buChar char="•"/>
            </a:pPr>
            <a:r>
              <a:rPr lang="en-US" sz="1500" dirty="0">
                <a:solidFill>
                  <a:srgbClr val="2B2B2B"/>
                </a:solidFill>
                <a:latin typeface="新細明體" pitchFamily="34" charset="0"/>
                <a:ea typeface="新細明體" pitchFamily="34" charset="-122"/>
                <a:cs typeface="新細明體" pitchFamily="34" charset="-120"/>
              </a:rPr>
              <a:t>找到一本好書，記下索書號，到書架「左鄰右舍」翻一翻——意外收穫（serendipia）常在旁邊</a:t>
            </a:r>
            <a:endParaRPr lang="en-US" sz="15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15E63F50-939B-BC0A-BC72-53965CE2BC50}"/>
              </a:ext>
            </a:extLst>
          </p:cNvPr>
          <p:cNvSpPr>
            <a:spLocks noGrp="1"/>
          </p:cNvSpPr>
          <p:nvPr>
            <p:ph type="title" idx="101"/>
          </p:nvPr>
        </p:nvSpPr>
        <p:spPr>
          <a:xfrm>
            <a:off x="456276" y="708660"/>
            <a:ext cx="9509760" cy="777240"/>
          </a:xfrm>
        </p:spPr>
        <p:txBody>
          <a:bodyPr>
            <a:normAutofit/>
          </a:bodyPr>
          <a:lstStyle/>
          <a:p>
            <a:r>
              <a:rPr lang="zh-TW" altLang="en-US" dirty="0">
                <a:latin typeface="PMingLiU"/>
                <a:ea typeface="PMingLiU"/>
                <a:cs typeface="PMingLiU"/>
              </a:rPr>
              <a:t>靜宜大學蓋夏圖書館</a:t>
            </a:r>
            <a:r>
              <a:rPr lang="en-US" altLang="zh-TW" dirty="0">
                <a:latin typeface="PMingLiU"/>
                <a:ea typeface="PMingLiU"/>
                <a:cs typeface="PMingLiU"/>
                <a:hlinkClick r:id="rId2"/>
              </a:rPr>
              <a:t>https://library.pu.edu.tw</a:t>
            </a:r>
            <a:r>
              <a:rPr lang="zh-TW" altLang="en-US" dirty="0">
                <a:latin typeface="PMingLiU"/>
                <a:ea typeface="PMingLiU"/>
                <a:cs typeface="PMingLiU"/>
              </a:rPr>
              <a:t> </a:t>
            </a:r>
            <a:r>
              <a:rPr lang="en-US" altLang="zh-TW" dirty="0">
                <a:latin typeface="PMingLiU"/>
                <a:ea typeface="PMingLiU"/>
                <a:cs typeface="PMingLiU"/>
              </a:rPr>
              <a:t> </a:t>
            </a:r>
            <a:endParaRPr lang="zh-TW" altLang="en-US" dirty="0">
              <a:latin typeface="PMingLiU"/>
              <a:ea typeface="PMingLiU"/>
              <a:cs typeface="PMingLiU"/>
            </a:endParaRPr>
          </a:p>
        </p:txBody>
      </p:sp>
      <p:sp>
        <p:nvSpPr>
          <p:cNvPr id="3" name="投影片編號版面配置區 2">
            <a:extLst>
              <a:ext uri="{FF2B5EF4-FFF2-40B4-BE49-F238E27FC236}">
                <a16:creationId xmlns:a16="http://schemas.microsoft.com/office/drawing/2014/main" id="{4350ED1F-DF12-C8FE-4117-339AEB872DFD}"/>
              </a:ext>
            </a:extLst>
          </p:cNvPr>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1000" kern="1200">
                <a:solidFill>
                  <a:srgbClr val="5B6B73"/>
                </a:solidFill>
                <a:latin typeface="PMingLiU"/>
                <a:ea typeface="PMingLiU"/>
                <a:cs typeface="PMingLiU"/>
              </a:defRPr>
            </a:lvl1pPr>
            <a:lvl2pPr marL="457200" algn="l" defTabSz="914400" rtl="0" eaLnBrk="1" latinLnBrk="0" hangingPunct="1">
              <a:defRPr sz="1800" kern="1200">
                <a:solidFill>
                  <a:schemeClr val="tx1"/>
                </a:solidFill>
                <a:latin typeface="PMingLiU"/>
                <a:ea typeface="PMingLiU"/>
                <a:cs typeface="PMingLiU"/>
              </a:defRPr>
            </a:lvl2pPr>
            <a:lvl3pPr marL="914400" algn="l" defTabSz="914400" rtl="0" eaLnBrk="1" latinLnBrk="0" hangingPunct="1">
              <a:defRPr sz="1800" kern="1200">
                <a:solidFill>
                  <a:schemeClr val="tx1"/>
                </a:solidFill>
                <a:latin typeface="PMingLiU"/>
                <a:ea typeface="PMingLiU"/>
                <a:cs typeface="PMingLiU"/>
              </a:defRPr>
            </a:lvl3pPr>
            <a:lvl4pPr marL="1371600" algn="l" defTabSz="914400" rtl="0" eaLnBrk="1" latinLnBrk="0" hangingPunct="1">
              <a:defRPr sz="1800" kern="1200">
                <a:solidFill>
                  <a:schemeClr val="tx1"/>
                </a:solidFill>
                <a:latin typeface="PMingLiU"/>
                <a:ea typeface="PMingLiU"/>
                <a:cs typeface="PMingLiU"/>
              </a:defRPr>
            </a:lvl4pPr>
            <a:lvl5pPr marL="1828800" algn="l" defTabSz="914400" rtl="0" eaLnBrk="1" latinLnBrk="0" hangingPunct="1">
              <a:defRPr sz="1800" kern="1200">
                <a:solidFill>
                  <a:schemeClr val="tx1"/>
                </a:solidFill>
                <a:latin typeface="PMingLiU"/>
                <a:ea typeface="PMingLiU"/>
                <a:cs typeface="PMingLiU"/>
              </a:defRPr>
            </a:lvl5pPr>
            <a:lvl6pPr marL="2286000" algn="l" defTabSz="914400" rtl="0" eaLnBrk="1" latinLnBrk="0" hangingPunct="1">
              <a:defRPr sz="1800" kern="1200">
                <a:solidFill>
                  <a:schemeClr val="tx1"/>
                </a:solidFill>
                <a:latin typeface="PMingLiU"/>
                <a:ea typeface="PMingLiU"/>
                <a:cs typeface="PMingLiU"/>
              </a:defRPr>
            </a:lvl6pPr>
            <a:lvl7pPr marL="2743200" algn="l" defTabSz="914400" rtl="0" eaLnBrk="1" latinLnBrk="0" hangingPunct="1">
              <a:defRPr sz="1800" kern="1200">
                <a:solidFill>
                  <a:schemeClr val="tx1"/>
                </a:solidFill>
                <a:latin typeface="PMingLiU"/>
                <a:ea typeface="PMingLiU"/>
                <a:cs typeface="PMingLiU"/>
              </a:defRPr>
            </a:lvl7pPr>
            <a:lvl8pPr marL="3200400" algn="l" defTabSz="914400" rtl="0" eaLnBrk="1" latinLnBrk="0" hangingPunct="1">
              <a:defRPr sz="1800" kern="1200">
                <a:solidFill>
                  <a:schemeClr val="tx1"/>
                </a:solidFill>
                <a:latin typeface="PMingLiU"/>
                <a:ea typeface="PMingLiU"/>
                <a:cs typeface="PMingLiU"/>
              </a:defRPr>
            </a:lvl8pPr>
            <a:lvl9pPr marL="3657600" algn="l" defTabSz="914400" rtl="0" eaLnBrk="1" latinLnBrk="0" hangingPunct="1">
              <a:defRPr sz="1800" kern="1200">
                <a:solidFill>
                  <a:schemeClr val="tx1"/>
                </a:solidFill>
                <a:latin typeface="PMingLiU"/>
                <a:ea typeface="PMingLiU"/>
                <a:cs typeface="PMingLiU"/>
              </a:defRPr>
            </a:lvl9pPr>
          </a:lstStyle>
          <a:p>
            <a:pPr marL="0" marR="0" lvl="0" indent="0" algn="r" defTabSz="914400" rtl="0" eaLnBrk="1" fontAlgn="auto" latinLnBrk="0" hangingPunct="1">
              <a:lnSpc>
                <a:spcPct val="100000"/>
              </a:lnSpc>
              <a:spcBef>
                <a:spcPts val="0"/>
              </a:spcBef>
              <a:spcAft>
                <a:spcPts val="0"/>
              </a:spcAft>
              <a:buClrTx/>
              <a:buSzTx/>
              <a:buFontTx/>
              <a:buNone/>
              <a:tabLst/>
              <a:defRPr>
                <a:latin typeface="PMingLiU"/>
                <a:ea typeface="PMingLiU"/>
                <a:cs typeface="PMingLiU"/>
              </a:defRPr>
            </a:pPr>
            <a:fld id="{F7021451-1387-4CA6-816F-3879F97B5CBC}" type="slidenum">
              <a:rPr kumimoji="0" lang="en-US" sz="1000" b="0" i="0" u="none" strike="noStrike" kern="1200" cap="none" spc="0" normalizeH="0" baseline="0" noProof="0" smtClean="0">
                <a:ln>
                  <a:noFill/>
                </a:ln>
                <a:solidFill>
                  <a:srgbClr val="5B6B73"/>
                </a:solidFill>
                <a:effectLst/>
                <a:uLnTx/>
                <a:uFillTx/>
                <a:latin typeface="PMingLiU"/>
                <a:ea typeface="PMingLiU"/>
                <a:cs typeface="PMingLiU"/>
              </a:rPr>
              <a:pPr marL="0" marR="0" lvl="0" indent="0" algn="r" defTabSz="914400" rtl="0" eaLnBrk="1" fontAlgn="auto" latinLnBrk="0" hangingPunct="1">
                <a:lnSpc>
                  <a:spcPct val="100000"/>
                </a:lnSpc>
                <a:spcBef>
                  <a:spcPts val="0"/>
                </a:spcBef>
                <a:spcAft>
                  <a:spcPts val="0"/>
                </a:spcAft>
                <a:buClrTx/>
                <a:buSzTx/>
                <a:buFontTx/>
                <a:buNone/>
                <a:tabLst/>
                <a:defRPr>
                  <a:latin typeface="PMingLiU"/>
                  <a:ea typeface="PMingLiU"/>
                  <a:cs typeface="PMingLiU"/>
                </a:defRPr>
              </a:pPr>
              <a:t>10</a:t>
            </a:fld>
            <a:endParaRPr kumimoji="0" lang="zh-TW" altLang="en-US" sz="1200" b="0" i="0" u="none" strike="noStrike" kern="1200" cap="none" spc="0" normalizeH="0" baseline="0" noProof="0">
              <a:ln>
                <a:noFill/>
              </a:ln>
              <a:solidFill>
                <a:srgbClr val="A5A5A5"/>
              </a:solidFill>
              <a:effectLst/>
              <a:uLnTx/>
              <a:uFillTx/>
              <a:latin typeface="PMingLiU" panose="020B0604030504040204" pitchFamily="34" charset="-120"/>
              <a:ea typeface="PMingLiU" panose="020B0604030504040204" pitchFamily="34" charset="-120"/>
              <a:cs typeface="PMingLiU"/>
            </a:endParaRPr>
          </a:p>
        </p:txBody>
      </p:sp>
      <p:pic>
        <p:nvPicPr>
          <p:cNvPr id="7" name="圖片 6">
            <a:extLst>
              <a:ext uri="{FF2B5EF4-FFF2-40B4-BE49-F238E27FC236}">
                <a16:creationId xmlns:a16="http://schemas.microsoft.com/office/drawing/2014/main" id="{AF985628-C85B-EC50-4990-70212B6CE395}"/>
              </a:ext>
            </a:extLst>
          </p:cNvPr>
          <p:cNvPicPr>
            <a:picLocks noChangeAspect="1"/>
          </p:cNvPicPr>
          <p:nvPr/>
        </p:nvPicPr>
        <p:blipFill>
          <a:blip r:embed="rId3"/>
          <a:stretch>
            <a:fillRect/>
          </a:stretch>
        </p:blipFill>
        <p:spPr>
          <a:xfrm>
            <a:off x="150732" y="1428206"/>
            <a:ext cx="5918415" cy="5569132"/>
          </a:xfrm>
          <a:prstGeom prst="rect">
            <a:avLst/>
          </a:prstGeom>
        </p:spPr>
      </p:pic>
      <p:pic>
        <p:nvPicPr>
          <p:cNvPr id="9" name="圖片 8">
            <a:extLst>
              <a:ext uri="{FF2B5EF4-FFF2-40B4-BE49-F238E27FC236}">
                <a16:creationId xmlns:a16="http://schemas.microsoft.com/office/drawing/2014/main" id="{AE0B8F8A-1FDD-92DF-2502-655A7E9BFB1E}"/>
              </a:ext>
            </a:extLst>
          </p:cNvPr>
          <p:cNvPicPr>
            <a:picLocks noChangeAspect="1"/>
          </p:cNvPicPr>
          <p:nvPr/>
        </p:nvPicPr>
        <p:blipFill>
          <a:blip r:embed="rId4"/>
          <a:stretch>
            <a:fillRect/>
          </a:stretch>
        </p:blipFill>
        <p:spPr>
          <a:xfrm>
            <a:off x="6122855" y="1384663"/>
            <a:ext cx="5945268" cy="5656217"/>
          </a:xfrm>
          <a:prstGeom prst="rect">
            <a:avLst/>
          </a:prstGeom>
        </p:spPr>
      </p:pic>
    </p:spTree>
    <p:extLst>
      <p:ext uri="{BB962C8B-B14F-4D97-AF65-F5344CB8AC3E}">
        <p14:creationId xmlns:p14="http://schemas.microsoft.com/office/powerpoint/2010/main" val="2005159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51BB30A-6B3B-4302-B52A-3D1A4A1501D7}"/>
              </a:ext>
            </a:extLst>
          </p:cNvPr>
          <p:cNvSpPr>
            <a:spLocks noGrp="1"/>
          </p:cNvSpPr>
          <p:nvPr>
            <p:ph type="title"/>
          </p:nvPr>
        </p:nvSpPr>
        <p:spPr/>
        <p:txBody>
          <a:bodyPr/>
          <a:lstStyle/>
          <a:p>
            <a:endParaRPr lang="zh-TW" altLang="en-US">
              <a:latin typeface="PMingLiU"/>
              <a:ea typeface="PMingLiU"/>
              <a:cs typeface="PMingLiU"/>
            </a:endParaRPr>
          </a:p>
        </p:txBody>
      </p:sp>
      <p:pic>
        <p:nvPicPr>
          <p:cNvPr id="5" name="內容版面配置區 4">
            <a:extLst>
              <a:ext uri="{FF2B5EF4-FFF2-40B4-BE49-F238E27FC236}">
                <a16:creationId xmlns:a16="http://schemas.microsoft.com/office/drawing/2014/main" id="{11B0DEEE-4966-4AB5-B05E-26B259A8E73A}"/>
              </a:ext>
            </a:extLst>
          </p:cNvPr>
          <p:cNvPicPr>
            <a:picLocks noGrp="1" noChangeAspect="1"/>
          </p:cNvPicPr>
          <p:nvPr>
            <p:ph idx="1"/>
          </p:nvPr>
        </p:nvPicPr>
        <p:blipFill>
          <a:blip r:embed="rId2"/>
          <a:stretch>
            <a:fillRect/>
          </a:stretch>
        </p:blipFill>
        <p:spPr>
          <a:xfrm>
            <a:off x="47327" y="339635"/>
            <a:ext cx="11449272" cy="6321249"/>
          </a:xfrm>
          <a:prstGeom prst="rect">
            <a:avLst/>
          </a:prstGeom>
        </p:spPr>
      </p:pic>
      <p:sp>
        <p:nvSpPr>
          <p:cNvPr id="6" name="矩形 5">
            <a:extLst>
              <a:ext uri="{FF2B5EF4-FFF2-40B4-BE49-F238E27FC236}">
                <a16:creationId xmlns:a16="http://schemas.microsoft.com/office/drawing/2014/main" id="{D88DA848-3AD9-4C22-93E9-6D3CBD372DCC}"/>
              </a:ext>
            </a:extLst>
          </p:cNvPr>
          <p:cNvSpPr/>
          <p:nvPr/>
        </p:nvSpPr>
        <p:spPr>
          <a:xfrm>
            <a:off x="1840484" y="5560147"/>
            <a:ext cx="7862957" cy="3515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PMingLiU"/>
                <a:ea typeface="PMingLiU"/>
                <a:cs typeface="PMingLiU"/>
              </a:defRPr>
            </a:pPr>
            <a:endParaRPr kumimoji="0" lang="zh-TW" altLang="en-US" sz="1867" b="0" i="0" u="none" strike="noStrike" kern="1200" cap="none" spc="0" normalizeH="0" baseline="0" noProof="0">
              <a:ln>
                <a:noFill/>
              </a:ln>
              <a:solidFill>
                <a:prstClr val="white"/>
              </a:solidFill>
              <a:effectLst/>
              <a:uLnTx/>
              <a:uFillTx/>
              <a:latin typeface="PMingLiU" panose="020F0502020204030204"/>
              <a:ea typeface="PMingLiU" panose="02020500000000000000" pitchFamily="18" charset="-120"/>
              <a:cs typeface="PMingLiU"/>
            </a:endParaRPr>
          </a:p>
        </p:txBody>
      </p:sp>
      <p:sp>
        <p:nvSpPr>
          <p:cNvPr id="4" name="投影片編號版面配置區 3">
            <a:extLst>
              <a:ext uri="{FF2B5EF4-FFF2-40B4-BE49-F238E27FC236}">
                <a16:creationId xmlns:a16="http://schemas.microsoft.com/office/drawing/2014/main" id="{F1F0967D-52E5-5D10-FDD1-B8B2D15385A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PMingLiU"/>
                <a:ea typeface="PMingLiU"/>
                <a:cs typeface="PMingLiU"/>
              </a:defRPr>
            </a:pPr>
            <a:endParaRPr kumimoji="0" lang="en-US" altLang="zh-TW" sz="1000" b="0" i="0" u="none" strike="noStrike" kern="1200" cap="none" spc="0" normalizeH="0" baseline="0" noProof="0" dirty="0">
              <a:ln>
                <a:noFill/>
              </a:ln>
              <a:solidFill>
                <a:srgbClr val="6B6B6B"/>
              </a:solidFill>
              <a:effectLst/>
              <a:uLnTx/>
              <a:uFillTx/>
              <a:latin typeface="PMingLiU"/>
              <a:ea typeface="PMingLiU"/>
              <a:cs typeface="PMingLiU"/>
            </a:endParaRPr>
          </a:p>
        </p:txBody>
      </p:sp>
      <p:sp>
        <p:nvSpPr>
          <p:cNvPr id="8" name="矩形 7">
            <a:extLst>
              <a:ext uri="{FF2B5EF4-FFF2-40B4-BE49-F238E27FC236}">
                <a16:creationId xmlns:a16="http://schemas.microsoft.com/office/drawing/2014/main" id="{2FDE55CF-7BAA-4E7F-9979-1104DA01622A}"/>
              </a:ext>
            </a:extLst>
          </p:cNvPr>
          <p:cNvSpPr/>
          <p:nvPr/>
        </p:nvSpPr>
        <p:spPr>
          <a:xfrm>
            <a:off x="1812961" y="4902650"/>
            <a:ext cx="7862957" cy="3515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PMingLiU"/>
                <a:ea typeface="PMingLiU"/>
                <a:cs typeface="PMingLiU"/>
              </a:defRPr>
            </a:pPr>
            <a:endParaRPr kumimoji="0" lang="zh-TW" altLang="en-US" sz="1867" b="0" i="0" u="none" strike="noStrike" kern="1200" cap="none" spc="0" normalizeH="0" baseline="0" noProof="0">
              <a:ln>
                <a:noFill/>
              </a:ln>
              <a:solidFill>
                <a:prstClr val="white"/>
              </a:solidFill>
              <a:effectLst/>
              <a:uLnTx/>
              <a:uFillTx/>
              <a:latin typeface="PMingLiU" panose="020F0502020204030204"/>
              <a:ea typeface="PMingLiU" panose="02020500000000000000" pitchFamily="18" charset="-120"/>
              <a:cs typeface="PMingLiU"/>
            </a:endParaRPr>
          </a:p>
        </p:txBody>
      </p:sp>
      <p:pic>
        <p:nvPicPr>
          <p:cNvPr id="9" name="圖片 8">
            <a:extLst>
              <a:ext uri="{FF2B5EF4-FFF2-40B4-BE49-F238E27FC236}">
                <a16:creationId xmlns:a16="http://schemas.microsoft.com/office/drawing/2014/main" id="{D257ABA9-1DFB-48CF-9428-9FD9B614F37D}"/>
              </a:ext>
            </a:extLst>
          </p:cNvPr>
          <p:cNvPicPr>
            <a:picLocks noChangeAspect="1"/>
          </p:cNvPicPr>
          <p:nvPr/>
        </p:nvPicPr>
        <p:blipFill>
          <a:blip r:embed="rId3"/>
          <a:stretch>
            <a:fillRect/>
          </a:stretch>
        </p:blipFill>
        <p:spPr>
          <a:xfrm>
            <a:off x="4331159" y="67115"/>
            <a:ext cx="4992555" cy="6866288"/>
          </a:xfrm>
          <a:prstGeom prst="rect">
            <a:avLst/>
          </a:prstGeom>
        </p:spPr>
      </p:pic>
    </p:spTree>
    <p:extLst>
      <p:ext uri="{BB962C8B-B14F-4D97-AF65-F5344CB8AC3E}">
        <p14:creationId xmlns:p14="http://schemas.microsoft.com/office/powerpoint/2010/main" val="223819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fld id="{00000000-1234-1234-1234-123412341234}" type="slidenum">
              <a:rPr kumimoji="1" lang="en" sz="1200" b="0" i="0" u="none" strike="noStrike" kern="1200" cap="none" spc="0" normalizeH="0" baseline="0" noProof="0" smtClean="0">
                <a:ln>
                  <a:noFill/>
                </a:ln>
                <a:solidFill>
                  <a:prstClr val="black">
                    <a:tint val="75000"/>
                  </a:prstClr>
                </a:solidFill>
                <a:effectLst/>
                <a:uLnTx/>
                <a:uFillTx/>
                <a:latin typeface="PMingLiU" panose="020B0604020202020204" pitchFamily="34" charset="0"/>
                <a:ea typeface="PMingLiU" panose="02020500000000000000" pitchFamily="18" charset="-120"/>
                <a:cs typeface="PMingLiU"/>
              </a:rPr>
              <a:pPr marL="0" marR="0" lvl="0" indent="0" algn="r"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t>12</a:t>
            </a:fld>
            <a:endParaRPr kumimoji="1" lang="en" sz="1200" b="0" i="0" u="none" strike="noStrike" kern="1200" cap="none" spc="0" normalizeH="0" baseline="0" noProof="0" dirty="0">
              <a:ln>
                <a:noFill/>
              </a:ln>
              <a:solidFill>
                <a:prstClr val="black">
                  <a:tint val="75000"/>
                </a:prstClr>
              </a:solidFill>
              <a:effectLst/>
              <a:uLnTx/>
              <a:uFillTx/>
              <a:latin typeface="PMingLiU" panose="020B0604020202020204" pitchFamily="34" charset="0"/>
              <a:ea typeface="PMingLiU" panose="02020500000000000000" pitchFamily="18" charset="-120"/>
              <a:cs typeface="PMingLiU"/>
            </a:endParaRPr>
          </a:p>
        </p:txBody>
      </p:sp>
      <p:pic>
        <p:nvPicPr>
          <p:cNvPr id="12" name="圖片 11"/>
          <p:cNvPicPr>
            <a:picLocks noChangeAspect="1"/>
          </p:cNvPicPr>
          <p:nvPr/>
        </p:nvPicPr>
        <p:blipFill>
          <a:blip r:embed="rId2"/>
          <a:stretch>
            <a:fillRect/>
          </a:stretch>
        </p:blipFill>
        <p:spPr>
          <a:xfrm>
            <a:off x="243477" y="976589"/>
            <a:ext cx="10496500" cy="4472825"/>
          </a:xfrm>
          <a:prstGeom prst="rect">
            <a:avLst/>
          </a:prstGeom>
        </p:spPr>
      </p:pic>
      <p:sp>
        <p:nvSpPr>
          <p:cNvPr id="13" name="矩形 12"/>
          <p:cNvSpPr/>
          <p:nvPr/>
        </p:nvSpPr>
        <p:spPr>
          <a:xfrm>
            <a:off x="7469599" y="1314899"/>
            <a:ext cx="864096" cy="432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endParaRPr kumimoji="1" lang="zh-TW" altLang="en-US" sz="1400" b="0" i="0" u="none" strike="noStrike" kern="1200" cap="none" spc="0" normalizeH="0" baseline="0" noProof="0">
              <a:ln>
                <a:noFill/>
              </a:ln>
              <a:solidFill>
                <a:prstClr val="white"/>
              </a:solidFill>
              <a:effectLst/>
              <a:uLnTx/>
              <a:uFillTx/>
              <a:latin typeface="PMingLiU" panose="020F0502020204030204"/>
              <a:ea typeface="PMingLiU" panose="02020500000000000000" pitchFamily="18" charset="-120"/>
              <a:cs typeface="PMingLiU"/>
            </a:endParaRPr>
          </a:p>
        </p:txBody>
      </p:sp>
      <p:sp>
        <p:nvSpPr>
          <p:cNvPr id="14" name="矩形 13"/>
          <p:cNvSpPr/>
          <p:nvPr/>
        </p:nvSpPr>
        <p:spPr>
          <a:xfrm>
            <a:off x="1019975" y="2127351"/>
            <a:ext cx="864096" cy="3191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endParaRPr kumimoji="1" lang="zh-TW" altLang="en-US" sz="1400" b="0" i="0" u="none" strike="noStrike" kern="1200" cap="none" spc="0" normalizeH="0" baseline="0" noProof="0">
              <a:ln>
                <a:noFill/>
              </a:ln>
              <a:solidFill>
                <a:prstClr val="white"/>
              </a:solidFill>
              <a:effectLst/>
              <a:uLnTx/>
              <a:uFillTx/>
              <a:latin typeface="PMingLiU" panose="020F0502020204030204"/>
              <a:ea typeface="PMingLiU" panose="02020500000000000000" pitchFamily="18" charset="-120"/>
              <a:cs typeface="PMingLiU"/>
            </a:endParaRPr>
          </a:p>
        </p:txBody>
      </p:sp>
      <p:sp>
        <p:nvSpPr>
          <p:cNvPr id="16" name="Google Shape;977;p38">
            <a:extLst>
              <a:ext uri="{FF2B5EF4-FFF2-40B4-BE49-F238E27FC236}">
                <a16:creationId xmlns:a16="http://schemas.microsoft.com/office/drawing/2014/main" id="{5D829F9D-3133-4797-8F90-52BFD2EA854B}"/>
              </a:ext>
            </a:extLst>
          </p:cNvPr>
          <p:cNvSpPr/>
          <p:nvPr/>
        </p:nvSpPr>
        <p:spPr>
          <a:xfrm>
            <a:off x="10366760" y="3429000"/>
            <a:ext cx="1555229" cy="1961239"/>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endParaRPr kumimoji="1" sz="1400" b="0" i="0" u="none" strike="noStrike" kern="1200" cap="none" spc="0" normalizeH="0" baseline="0" noProof="0">
              <a:ln>
                <a:noFill/>
              </a:ln>
              <a:solidFill>
                <a:srgbClr val="273F68"/>
              </a:solidFill>
              <a:effectLst/>
              <a:uLnTx/>
              <a:uFillTx/>
              <a:latin typeface="PMingLiU" panose="020B0604020202020204" pitchFamily="34" charset="0"/>
              <a:ea typeface="PMingLiU" panose="02020500000000000000" pitchFamily="18" charset="-120"/>
              <a:cs typeface="PMingLiU"/>
            </a:endParaRPr>
          </a:p>
        </p:txBody>
      </p:sp>
      <p:sp>
        <p:nvSpPr>
          <p:cNvPr id="17" name="Google Shape;978;p38">
            <a:extLst>
              <a:ext uri="{FF2B5EF4-FFF2-40B4-BE49-F238E27FC236}">
                <a16:creationId xmlns:a16="http://schemas.microsoft.com/office/drawing/2014/main" id="{B37F846C-9F89-4494-B6CE-10DD98A54D16}"/>
              </a:ext>
            </a:extLst>
          </p:cNvPr>
          <p:cNvSpPr/>
          <p:nvPr/>
        </p:nvSpPr>
        <p:spPr>
          <a:xfrm>
            <a:off x="10643729" y="3532152"/>
            <a:ext cx="1001289" cy="1346463"/>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endParaRPr kumimoji="1" sz="1400" b="0" i="0" u="none" strike="noStrike" kern="1200" cap="none" spc="0" normalizeH="0" baseline="0" noProof="0">
              <a:ln>
                <a:noFill/>
              </a:ln>
              <a:solidFill>
                <a:srgbClr val="273F68"/>
              </a:solidFill>
              <a:effectLst/>
              <a:uLnTx/>
              <a:uFillTx/>
              <a:latin typeface="PMingLiU" panose="020B0604020202020204" pitchFamily="34" charset="0"/>
              <a:ea typeface="PMingLiU" panose="02020500000000000000" pitchFamily="18" charset="-120"/>
              <a:cs typeface="PMingLiU"/>
            </a:endParaRPr>
          </a:p>
        </p:txBody>
      </p:sp>
    </p:spTree>
    <p:extLst>
      <p:ext uri="{BB962C8B-B14F-4D97-AF65-F5344CB8AC3E}">
        <p14:creationId xmlns:p14="http://schemas.microsoft.com/office/powerpoint/2010/main" val="791063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D77A4D8-E0A8-46DE-90EA-F5A08BC0FF87}"/>
              </a:ext>
            </a:extLst>
          </p:cNvPr>
          <p:cNvPicPr>
            <a:picLocks noChangeAspect="1"/>
          </p:cNvPicPr>
          <p:nvPr/>
        </p:nvPicPr>
        <p:blipFill>
          <a:blip r:embed="rId2"/>
          <a:stretch>
            <a:fillRect/>
          </a:stretch>
        </p:blipFill>
        <p:spPr>
          <a:xfrm>
            <a:off x="913019" y="632332"/>
            <a:ext cx="8910293" cy="5722149"/>
          </a:xfrm>
          <a:prstGeom prst="rect">
            <a:avLst/>
          </a:prstGeom>
        </p:spPr>
      </p:pic>
      <p:sp>
        <p:nvSpPr>
          <p:cNvPr id="5" name="標題 4">
            <a:extLst>
              <a:ext uri="{FF2B5EF4-FFF2-40B4-BE49-F238E27FC236}">
                <a16:creationId xmlns:a16="http://schemas.microsoft.com/office/drawing/2014/main" id="{89F24A96-3894-47E4-A75E-ED5270963435}"/>
              </a:ext>
            </a:extLst>
          </p:cNvPr>
          <p:cNvSpPr>
            <a:spLocks noGrp="1"/>
          </p:cNvSpPr>
          <p:nvPr>
            <p:ph type="title"/>
          </p:nvPr>
        </p:nvSpPr>
        <p:spPr>
          <a:xfrm>
            <a:off x="4223792" y="18923"/>
            <a:ext cx="6420925" cy="590931"/>
          </a:xfrm>
          <a:prstGeom prst="rect">
            <a:avLst/>
          </a:prstGeom>
        </p:spPr>
        <p:txBody>
          <a:bodyPr wrap="none">
            <a:spAutoFit/>
          </a:bodyPr>
          <a:lstStyle/>
          <a:p>
            <a:pPr algn="ctr"/>
            <a:r>
              <a:rPr lang="en-US" altLang="zh-TW" sz="3600" dirty="0">
                <a:solidFill>
                  <a:schemeClr val="bg1"/>
                </a:solidFill>
                <a:latin typeface="PMingLiU" panose="020B0304030504040204" pitchFamily="34" charset="-120"/>
                <a:ea typeface="PMingLiU" panose="020B0304030504040204" pitchFamily="34" charset="-120"/>
                <a:cs typeface="PMingLiU"/>
                <a:hlinkClick r:id="rId3">
                  <a:extLst>
                    <a:ext uri="{A12FA001-AC4F-418D-AE19-62706E023703}">
                      <ahyp:hlinkClr xmlns:ahyp="http://schemas.microsoft.com/office/drawing/2018/hyperlinkcolor" val="tx"/>
                    </a:ext>
                  </a:extLst>
                </a:hlinkClick>
              </a:rPr>
              <a:t>https://webpacx.lib.pu.edu.tw</a:t>
            </a:r>
            <a:r>
              <a:rPr lang="zh-TW" altLang="en-US" sz="3600" dirty="0">
                <a:solidFill>
                  <a:schemeClr val="bg1"/>
                </a:solidFill>
                <a:latin typeface="PMingLiU" panose="020B0304030504040204" pitchFamily="34" charset="-120"/>
                <a:ea typeface="PMingLiU" panose="020B0304030504040204" pitchFamily="34" charset="-120"/>
                <a:cs typeface="PMingLiU"/>
              </a:rPr>
              <a:t> </a:t>
            </a:r>
          </a:p>
        </p:txBody>
      </p:sp>
      <p:pic>
        <p:nvPicPr>
          <p:cNvPr id="6" name="圖片 5">
            <a:extLst>
              <a:ext uri="{FF2B5EF4-FFF2-40B4-BE49-F238E27FC236}">
                <a16:creationId xmlns:a16="http://schemas.microsoft.com/office/drawing/2014/main" id="{169FD08D-4860-4AC4-B6B7-58E021FAD57E}"/>
              </a:ext>
            </a:extLst>
          </p:cNvPr>
          <p:cNvPicPr>
            <a:picLocks noChangeAspect="1"/>
          </p:cNvPicPr>
          <p:nvPr/>
        </p:nvPicPr>
        <p:blipFill>
          <a:blip r:embed="rId4"/>
          <a:stretch>
            <a:fillRect/>
          </a:stretch>
        </p:blipFill>
        <p:spPr>
          <a:xfrm>
            <a:off x="1283906" y="2687735"/>
            <a:ext cx="1389367" cy="2661320"/>
          </a:xfrm>
          <a:prstGeom prst="rect">
            <a:avLst/>
          </a:prstGeom>
          <a:ln>
            <a:solidFill>
              <a:srgbClr val="FFC000"/>
            </a:solidFill>
          </a:ln>
        </p:spPr>
      </p:pic>
      <p:pic>
        <p:nvPicPr>
          <p:cNvPr id="7" name="圖片 6">
            <a:extLst>
              <a:ext uri="{FF2B5EF4-FFF2-40B4-BE49-F238E27FC236}">
                <a16:creationId xmlns:a16="http://schemas.microsoft.com/office/drawing/2014/main" id="{4763B151-C322-40FF-BBFD-0B5C1C6A2E36}"/>
              </a:ext>
            </a:extLst>
          </p:cNvPr>
          <p:cNvPicPr>
            <a:picLocks noChangeAspect="1"/>
          </p:cNvPicPr>
          <p:nvPr/>
        </p:nvPicPr>
        <p:blipFill>
          <a:blip r:embed="rId5"/>
          <a:stretch>
            <a:fillRect/>
          </a:stretch>
        </p:blipFill>
        <p:spPr>
          <a:xfrm>
            <a:off x="2774873" y="2708845"/>
            <a:ext cx="1125075" cy="1455043"/>
          </a:xfrm>
          <a:prstGeom prst="rect">
            <a:avLst/>
          </a:prstGeom>
          <a:ln>
            <a:solidFill>
              <a:srgbClr val="FFCC66"/>
            </a:solidFill>
          </a:ln>
        </p:spPr>
      </p:pic>
      <p:sp>
        <p:nvSpPr>
          <p:cNvPr id="8" name="矩形圖說文字 5">
            <a:extLst>
              <a:ext uri="{FF2B5EF4-FFF2-40B4-BE49-F238E27FC236}">
                <a16:creationId xmlns:a16="http://schemas.microsoft.com/office/drawing/2014/main" id="{80A4BAAD-960B-48FB-B127-4C387086FF07}"/>
              </a:ext>
            </a:extLst>
          </p:cNvPr>
          <p:cNvSpPr/>
          <p:nvPr/>
        </p:nvSpPr>
        <p:spPr>
          <a:xfrm>
            <a:off x="8547407" y="1178307"/>
            <a:ext cx="1186929" cy="432048"/>
          </a:xfrm>
          <a:prstGeom prst="wedgeRectCallout">
            <a:avLst>
              <a:gd name="adj1" fmla="val 18919"/>
              <a:gd name="adj2" fmla="val -112335"/>
            </a:avLst>
          </a:prstGeom>
          <a:solidFill>
            <a:srgbClr val="CC99F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r>
              <a:rPr kumimoji="1" lang="zh-TW" altLang="en-US" sz="1400" b="0" i="0" u="none" strike="noStrike" kern="1200" cap="none" spc="0" normalizeH="0" baseline="0" noProof="0" dirty="0">
                <a:ln>
                  <a:noFill/>
                </a:ln>
                <a:solidFill>
                  <a:prstClr val="white"/>
                </a:solidFill>
                <a:effectLst/>
                <a:uLnTx/>
                <a:uFillTx/>
                <a:latin typeface="PMingLiU" panose="020B0700000000000000" pitchFamily="34" charset="-120"/>
                <a:ea typeface="PMingLiU" panose="020B0700000000000000" pitchFamily="34" charset="-120"/>
                <a:cs typeface="PMingLiU"/>
              </a:rPr>
              <a:t>個人書房</a:t>
            </a:r>
          </a:p>
        </p:txBody>
      </p:sp>
      <p:sp>
        <p:nvSpPr>
          <p:cNvPr id="9" name="矩形 8">
            <a:extLst>
              <a:ext uri="{FF2B5EF4-FFF2-40B4-BE49-F238E27FC236}">
                <a16:creationId xmlns:a16="http://schemas.microsoft.com/office/drawing/2014/main" id="{7910974F-5857-4FD7-9784-FDD34EDCB26E}"/>
              </a:ext>
            </a:extLst>
          </p:cNvPr>
          <p:cNvSpPr/>
          <p:nvPr/>
        </p:nvSpPr>
        <p:spPr>
          <a:xfrm>
            <a:off x="2261705" y="2456070"/>
            <a:ext cx="411568" cy="2316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endParaRPr kumimoji="1" lang="zh-TW" altLang="en-US" sz="1800" b="0" i="0" u="none" strike="noStrike" kern="1200" cap="none" spc="0" normalizeH="0" baseline="0" noProof="0" dirty="0">
              <a:ln>
                <a:noFill/>
              </a:ln>
              <a:solidFill>
                <a:prstClr val="white"/>
              </a:solidFill>
              <a:effectLst/>
              <a:uLnTx/>
              <a:uFillTx/>
              <a:latin typeface="PMingLiU" panose="020F0502020204030204"/>
              <a:ea typeface="PMingLiU" panose="02020500000000000000" pitchFamily="18" charset="-120"/>
              <a:cs typeface="PMingLiU"/>
            </a:endParaRPr>
          </a:p>
        </p:txBody>
      </p:sp>
      <p:sp>
        <p:nvSpPr>
          <p:cNvPr id="10" name="矩形 9">
            <a:extLst>
              <a:ext uri="{FF2B5EF4-FFF2-40B4-BE49-F238E27FC236}">
                <a16:creationId xmlns:a16="http://schemas.microsoft.com/office/drawing/2014/main" id="{0C716050-C2C8-4074-8E31-2AEA136A0369}"/>
              </a:ext>
            </a:extLst>
          </p:cNvPr>
          <p:cNvSpPr/>
          <p:nvPr/>
        </p:nvSpPr>
        <p:spPr>
          <a:xfrm>
            <a:off x="2774873" y="2462448"/>
            <a:ext cx="608849" cy="2316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latin typeface="PMingLiU"/>
                <a:ea typeface="PMingLiU"/>
                <a:cs typeface="PMingLiU"/>
              </a:defRPr>
            </a:pPr>
            <a:endParaRPr kumimoji="1" lang="zh-TW" altLang="en-US" sz="1800" b="0" i="0" u="none" strike="noStrike" kern="1200" cap="none" spc="0" normalizeH="0" baseline="0" noProof="0" dirty="0">
              <a:ln>
                <a:noFill/>
              </a:ln>
              <a:solidFill>
                <a:prstClr val="white"/>
              </a:solidFill>
              <a:effectLst/>
              <a:uLnTx/>
              <a:uFillTx/>
              <a:latin typeface="PMingLiU" panose="020F0502020204030204"/>
              <a:ea typeface="PMingLiU" panose="02020500000000000000" pitchFamily="18" charset="-120"/>
              <a:cs typeface="PMingLiU"/>
            </a:endParaRPr>
          </a:p>
        </p:txBody>
      </p:sp>
      <p:pic>
        <p:nvPicPr>
          <p:cNvPr id="12" name="圖片 11">
            <a:extLst>
              <a:ext uri="{FF2B5EF4-FFF2-40B4-BE49-F238E27FC236}">
                <a16:creationId xmlns:a16="http://schemas.microsoft.com/office/drawing/2014/main" id="{913B209D-87FE-4C70-A63C-266F7771DCEE}"/>
              </a:ext>
            </a:extLst>
          </p:cNvPr>
          <p:cNvPicPr>
            <a:picLocks noChangeAspect="1"/>
          </p:cNvPicPr>
          <p:nvPr/>
        </p:nvPicPr>
        <p:blipFill>
          <a:blip r:embed="rId6"/>
          <a:stretch>
            <a:fillRect/>
          </a:stretch>
        </p:blipFill>
        <p:spPr>
          <a:xfrm>
            <a:off x="5368166" y="1846470"/>
            <a:ext cx="6648145" cy="4050019"/>
          </a:xfrm>
          <a:prstGeom prst="rect">
            <a:avLst/>
          </a:prstGeom>
        </p:spPr>
      </p:pic>
      <p:sp>
        <p:nvSpPr>
          <p:cNvPr id="2" name="投影片編號版面配置區 1">
            <a:extLst>
              <a:ext uri="{FF2B5EF4-FFF2-40B4-BE49-F238E27FC236}">
                <a16:creationId xmlns:a16="http://schemas.microsoft.com/office/drawing/2014/main" id="{B9D1EDE2-F906-C958-CA87-2713E288BDE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PMingLiU"/>
                <a:ea typeface="PMingLiU"/>
                <a:cs typeface="PMingLiU"/>
              </a:defRPr>
            </a:pPr>
            <a:fld id="{A975D844-D493-4007-9899-B56B7AE88A8D}" type="slidenum">
              <a:rPr kumimoji="0" lang="en-US" altLang="zh-TW" sz="1000" b="0" i="0" u="none" strike="noStrike" kern="1200" cap="none" spc="0" normalizeH="0" baseline="0" noProof="0" smtClean="0">
                <a:ln>
                  <a:noFill/>
                </a:ln>
                <a:solidFill>
                  <a:srgbClr val="6B6B6B"/>
                </a:solidFill>
                <a:effectLst/>
                <a:uLnTx/>
                <a:uFillTx/>
                <a:latin typeface="PMingLiU"/>
                <a:ea typeface="PMingLiU"/>
                <a:cs typeface="PMingLiU"/>
              </a:rPr>
              <a:pPr marL="0" marR="0" lvl="0" indent="0" algn="l" defTabSz="914400" rtl="0" eaLnBrk="1" fontAlgn="auto" latinLnBrk="0" hangingPunct="1">
                <a:lnSpc>
                  <a:spcPct val="100000"/>
                </a:lnSpc>
                <a:spcBef>
                  <a:spcPts val="0"/>
                </a:spcBef>
                <a:spcAft>
                  <a:spcPts val="0"/>
                </a:spcAft>
                <a:buClrTx/>
                <a:buSzTx/>
                <a:buFontTx/>
                <a:buNone/>
                <a:tabLst/>
                <a:defRPr>
                  <a:latin typeface="PMingLiU"/>
                  <a:ea typeface="PMingLiU"/>
                  <a:cs typeface="PMingLiU"/>
                </a:defRPr>
              </a:pPr>
              <a:t>13</a:t>
            </a:fld>
            <a:endParaRPr kumimoji="0" lang="en-US" altLang="zh-TW" sz="1000" b="0" i="0" u="none" strike="noStrike" kern="1200" cap="none" spc="0" normalizeH="0" baseline="0" noProof="0">
              <a:ln>
                <a:noFill/>
              </a:ln>
              <a:solidFill>
                <a:srgbClr val="6B6B6B"/>
              </a:solidFill>
              <a:effectLst/>
              <a:uLnTx/>
              <a:uFillTx/>
              <a:latin typeface="PMingLiU"/>
              <a:ea typeface="PMingLiU"/>
              <a:cs typeface="PMingLiU"/>
            </a:endParaRPr>
          </a:p>
        </p:txBody>
      </p:sp>
    </p:spTree>
    <p:extLst>
      <p:ext uri="{BB962C8B-B14F-4D97-AF65-F5344CB8AC3E}">
        <p14:creationId xmlns:p14="http://schemas.microsoft.com/office/powerpoint/2010/main" val="340773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par>
                                <p:cTn id="18" presetID="16" presetClass="entr" presetSubtype="21"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⑥ Jumper 電子資源探索服務：一個搜尋框查遍電子資源</a:t>
            </a:r>
            <a:endParaRPr lang="en-US" sz="3000" dirty="0"/>
          </a:p>
        </p:txBody>
      </p:sp>
      <p:sp>
        <p:nvSpPr>
          <p:cNvPr id="3" name="Shape 1"/>
          <p:cNvSpPr/>
          <p:nvPr/>
        </p:nvSpPr>
        <p:spPr>
          <a:xfrm>
            <a:off x="548640" y="1234440"/>
            <a:ext cx="512064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475488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https://jumper.lib.pu.edu.tw/</a:t>
            </a:r>
            <a:endParaRPr lang="en-US" sz="1300" dirty="0"/>
          </a:p>
        </p:txBody>
      </p:sp>
      <p:sp>
        <p:nvSpPr>
          <p:cNvPr id="5" name="Text 3"/>
          <p:cNvSpPr txBox="1"/>
          <p:nvPr/>
        </p:nvSpPr>
        <p:spPr>
          <a:xfrm>
            <a:off x="5943600" y="1280160"/>
            <a:ext cx="5669280" cy="365760"/>
          </a:xfrm>
          <a:prstGeom prst="rect">
            <a:avLst/>
          </a:prstGeom>
          <a:noFill/>
          <a:ln/>
        </p:spPr>
        <p:txBody>
          <a:bodyPr wrap="square" lIns="0" tIns="0" rIns="0" bIns="0" rtlCol="0" anchor="ctr"/>
          <a:lstStyle/>
          <a:p>
            <a:pPr marL="0" indent="0">
              <a:buNone/>
            </a:pPr>
            <a:r>
              <a:rPr lang="en-US" sz="1400" dirty="0">
                <a:solidFill>
                  <a:srgbClr val="6B6B6B"/>
                </a:solidFill>
                <a:latin typeface="新細明體" pitchFamily="34" charset="0"/>
                <a:ea typeface="新細明體" pitchFamily="34" charset="-122"/>
                <a:cs typeface="新細明體" pitchFamily="34" charset="-120"/>
              </a:rPr>
              <a:t>路徑：首頁 ＞ 資源查詢 ＞ 查詢系統 ＞ Jumper</a:t>
            </a:r>
            <a:endParaRPr lang="en-US" sz="1400" dirty="0"/>
          </a:p>
        </p:txBody>
      </p:sp>
      <p:sp>
        <p:nvSpPr>
          <p:cNvPr id="6" name="jp0"/>
          <p:cNvSpPr/>
          <p:nvPr/>
        </p:nvSpPr>
        <p:spPr>
          <a:xfrm>
            <a:off x="548640" y="1965960"/>
            <a:ext cx="3520440" cy="3108960"/>
          </a:xfrm>
          <a:prstGeom prst="roundRect">
            <a:avLst>
              <a:gd name="adj" fmla="val 2941"/>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7" name="Shape 5"/>
          <p:cNvSpPr/>
          <p:nvPr/>
        </p:nvSpPr>
        <p:spPr>
          <a:xfrm>
            <a:off x="1874520" y="2194560"/>
            <a:ext cx="868680" cy="868680"/>
          </a:xfrm>
          <a:prstGeom prst="ellipse">
            <a:avLst/>
          </a:prstGeom>
          <a:solidFill>
            <a:srgbClr val="9E1B22"/>
          </a:solidFill>
          <a:ln w="12700">
            <a:solidFill>
              <a:srgbClr val="9E1B22"/>
            </a:solidFill>
            <a:prstDash val="solid"/>
          </a:ln>
        </p:spPr>
      </p:sp>
      <p:pic>
        <p:nvPicPr>
          <p:cNvPr id="8" name="Image 0" descr="preencoded.png"/>
          <p:cNvPicPr>
            <a:picLocks noChangeAspect="1"/>
          </p:cNvPicPr>
          <p:nvPr/>
        </p:nvPicPr>
        <p:blipFill>
          <a:blip r:embed="rId4"/>
          <a:stretch>
            <a:fillRect/>
          </a:stretch>
        </p:blipFill>
        <p:spPr>
          <a:xfrm>
            <a:off x="2091690" y="2411730"/>
            <a:ext cx="434340" cy="434340"/>
          </a:xfrm>
          <a:prstGeom prst="rect">
            <a:avLst/>
          </a:prstGeom>
        </p:spPr>
      </p:pic>
      <p:sp>
        <p:nvSpPr>
          <p:cNvPr id="9" name="Text 6"/>
          <p:cNvSpPr txBox="1"/>
          <p:nvPr/>
        </p:nvSpPr>
        <p:spPr>
          <a:xfrm>
            <a:off x="731520" y="3200400"/>
            <a:ext cx="3154680" cy="457200"/>
          </a:xfrm>
          <a:prstGeom prst="rect">
            <a:avLst/>
          </a:prstGeom>
          <a:noFill/>
          <a:ln/>
        </p:spPr>
        <p:txBody>
          <a:bodyPr wrap="square" lIns="0" tIns="0" rIns="0" bIns="0" rtlCol="0" anchor="t"/>
          <a:lstStyle/>
          <a:p>
            <a:pPr marL="0" indent="0" algn="ctr">
              <a:buNone/>
            </a:pPr>
            <a:r>
              <a:rPr lang="en-US" sz="1900" b="1" dirty="0">
                <a:solidFill>
                  <a:srgbClr val="2B2B2B"/>
                </a:solidFill>
                <a:latin typeface="新細明體" pitchFamily="34" charset="0"/>
                <a:ea typeface="新細明體" pitchFamily="34" charset="-122"/>
                <a:cs typeface="新細明體" pitchFamily="34" charset="-120"/>
              </a:rPr>
              <a:t>一站式探索</a:t>
            </a:r>
            <a:endParaRPr lang="en-US" sz="1900" dirty="0"/>
          </a:p>
        </p:txBody>
      </p:sp>
      <p:sp>
        <p:nvSpPr>
          <p:cNvPr id="10" name="Text 7"/>
          <p:cNvSpPr txBox="1"/>
          <p:nvPr/>
        </p:nvSpPr>
        <p:spPr>
          <a:xfrm>
            <a:off x="822960" y="3703320"/>
            <a:ext cx="2971800" cy="1280160"/>
          </a:xfrm>
          <a:prstGeom prst="rect">
            <a:avLst/>
          </a:prstGeom>
          <a:noFill/>
          <a:ln/>
        </p:spPr>
        <p:txBody>
          <a:bodyPr wrap="square" lIns="0" tIns="0" rIns="0" bIns="0" rtlCol="0" anchor="t"/>
          <a:lstStyle/>
          <a:p>
            <a:pPr marL="0" indent="0" algn="ctr">
              <a:buNone/>
            </a:pPr>
            <a:r>
              <a:rPr lang="en-US" sz="1450" dirty="0">
                <a:solidFill>
                  <a:srgbClr val="2B2B2B"/>
                </a:solidFill>
                <a:latin typeface="新細明體" pitchFamily="34" charset="0"/>
                <a:ea typeface="新細明體" pitchFamily="34" charset="-122"/>
                <a:cs typeface="新細明體" pitchFamily="34" charset="-120"/>
              </a:rPr>
              <a:t>同時檢索本館訂購的電子期刊、電子書與資料庫內容</a:t>
            </a:r>
            <a:endParaRPr lang="en-US" sz="1450" dirty="0"/>
          </a:p>
        </p:txBody>
      </p:sp>
      <p:sp>
        <p:nvSpPr>
          <p:cNvPr id="11" name="jp1"/>
          <p:cNvSpPr/>
          <p:nvPr/>
        </p:nvSpPr>
        <p:spPr>
          <a:xfrm>
            <a:off x="4297680" y="1965960"/>
            <a:ext cx="3520440" cy="3108960"/>
          </a:xfrm>
          <a:prstGeom prst="roundRect">
            <a:avLst>
              <a:gd name="adj" fmla="val 2941"/>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2" name="Shape 9"/>
          <p:cNvSpPr/>
          <p:nvPr/>
        </p:nvSpPr>
        <p:spPr>
          <a:xfrm>
            <a:off x="5623560" y="2194560"/>
            <a:ext cx="868680" cy="868680"/>
          </a:xfrm>
          <a:prstGeom prst="ellipse">
            <a:avLst/>
          </a:prstGeom>
          <a:solidFill>
            <a:srgbClr val="1D4E89"/>
          </a:solidFill>
          <a:ln w="12700">
            <a:solidFill>
              <a:srgbClr val="1D4E89"/>
            </a:solidFill>
            <a:prstDash val="solid"/>
          </a:ln>
        </p:spPr>
      </p:sp>
      <p:pic>
        <p:nvPicPr>
          <p:cNvPr id="13" name="Image 1" descr="preencoded.png"/>
          <p:cNvPicPr>
            <a:picLocks noChangeAspect="1"/>
          </p:cNvPicPr>
          <p:nvPr/>
        </p:nvPicPr>
        <p:blipFill>
          <a:blip r:embed="rId5"/>
          <a:stretch>
            <a:fillRect/>
          </a:stretch>
        </p:blipFill>
        <p:spPr>
          <a:xfrm>
            <a:off x="5840730" y="2411730"/>
            <a:ext cx="434340" cy="434340"/>
          </a:xfrm>
          <a:prstGeom prst="rect">
            <a:avLst/>
          </a:prstGeom>
        </p:spPr>
      </p:pic>
      <p:sp>
        <p:nvSpPr>
          <p:cNvPr id="14" name="Text 10"/>
          <p:cNvSpPr txBox="1"/>
          <p:nvPr/>
        </p:nvSpPr>
        <p:spPr>
          <a:xfrm>
            <a:off x="4480560" y="3200400"/>
            <a:ext cx="3154680" cy="457200"/>
          </a:xfrm>
          <a:prstGeom prst="rect">
            <a:avLst/>
          </a:prstGeom>
          <a:noFill/>
          <a:ln/>
        </p:spPr>
        <p:txBody>
          <a:bodyPr wrap="square" lIns="0" tIns="0" rIns="0" bIns="0" rtlCol="0" anchor="t"/>
          <a:lstStyle/>
          <a:p>
            <a:pPr marL="0" indent="0" algn="ctr">
              <a:buNone/>
            </a:pPr>
            <a:r>
              <a:rPr lang="en-US" sz="1900" b="1" dirty="0">
                <a:solidFill>
                  <a:srgbClr val="2B2B2B"/>
                </a:solidFill>
                <a:latin typeface="新細明體" pitchFamily="34" charset="0"/>
                <a:ea typeface="新細明體" pitchFamily="34" charset="-122"/>
                <a:cs typeface="新細明體" pitchFamily="34" charset="-120"/>
              </a:rPr>
              <a:t>資料庫入口</a:t>
            </a:r>
            <a:endParaRPr lang="en-US" sz="1900" dirty="0"/>
          </a:p>
        </p:txBody>
      </p:sp>
      <p:sp>
        <p:nvSpPr>
          <p:cNvPr id="15" name="Text 11"/>
          <p:cNvSpPr txBox="1"/>
          <p:nvPr/>
        </p:nvSpPr>
        <p:spPr>
          <a:xfrm>
            <a:off x="4572000" y="3703320"/>
            <a:ext cx="2971800" cy="1280160"/>
          </a:xfrm>
          <a:prstGeom prst="rect">
            <a:avLst/>
          </a:prstGeom>
          <a:noFill/>
          <a:ln/>
        </p:spPr>
        <p:txBody>
          <a:bodyPr wrap="square" lIns="0" tIns="0" rIns="0" bIns="0" rtlCol="0" anchor="t"/>
          <a:lstStyle/>
          <a:p>
            <a:pPr marL="0" indent="0" algn="ctr">
              <a:buNone/>
            </a:pPr>
            <a:r>
              <a:rPr lang="en-US" sz="1450" dirty="0">
                <a:solidFill>
                  <a:srgbClr val="2B2B2B"/>
                </a:solidFill>
                <a:latin typeface="新細明體" pitchFamily="34" charset="0"/>
                <a:ea typeface="新細明體" pitchFamily="34" charset="-122"/>
                <a:cs typeface="新細明體" pitchFamily="34" charset="-120"/>
              </a:rPr>
              <a:t>各資料庫的介紹頁與連結都在這裡（後續 EBSCOhost、ProQuest、Journal 皆由此進入）</a:t>
            </a:r>
            <a:endParaRPr lang="en-US" sz="1450" dirty="0"/>
          </a:p>
        </p:txBody>
      </p:sp>
      <p:sp>
        <p:nvSpPr>
          <p:cNvPr id="16" name="jp2"/>
          <p:cNvSpPr/>
          <p:nvPr/>
        </p:nvSpPr>
        <p:spPr>
          <a:xfrm>
            <a:off x="8046720" y="1965960"/>
            <a:ext cx="3520440" cy="3108960"/>
          </a:xfrm>
          <a:prstGeom prst="roundRect">
            <a:avLst>
              <a:gd name="adj" fmla="val 2941"/>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7" name="Shape 13"/>
          <p:cNvSpPr/>
          <p:nvPr/>
        </p:nvSpPr>
        <p:spPr>
          <a:xfrm>
            <a:off x="9372600" y="2194560"/>
            <a:ext cx="868680" cy="868680"/>
          </a:xfrm>
          <a:prstGeom prst="ellipse">
            <a:avLst/>
          </a:prstGeom>
          <a:solidFill>
            <a:srgbClr val="5E7A2E"/>
          </a:solidFill>
          <a:ln w="12700">
            <a:solidFill>
              <a:srgbClr val="5E7A2E"/>
            </a:solidFill>
            <a:prstDash val="solid"/>
          </a:ln>
        </p:spPr>
      </p:sp>
      <p:pic>
        <p:nvPicPr>
          <p:cNvPr id="18" name="Image 2" descr="preencoded.png"/>
          <p:cNvPicPr>
            <a:picLocks noChangeAspect="1"/>
          </p:cNvPicPr>
          <p:nvPr/>
        </p:nvPicPr>
        <p:blipFill>
          <a:blip r:embed="rId6"/>
          <a:stretch>
            <a:fillRect/>
          </a:stretch>
        </p:blipFill>
        <p:spPr>
          <a:xfrm>
            <a:off x="9589770" y="2411730"/>
            <a:ext cx="434340" cy="434340"/>
          </a:xfrm>
          <a:prstGeom prst="rect">
            <a:avLst/>
          </a:prstGeom>
        </p:spPr>
      </p:pic>
      <p:sp>
        <p:nvSpPr>
          <p:cNvPr id="19" name="Text 14"/>
          <p:cNvSpPr txBox="1"/>
          <p:nvPr/>
        </p:nvSpPr>
        <p:spPr>
          <a:xfrm>
            <a:off x="8229600" y="3200400"/>
            <a:ext cx="3154680" cy="457200"/>
          </a:xfrm>
          <a:prstGeom prst="rect">
            <a:avLst/>
          </a:prstGeom>
          <a:noFill/>
          <a:ln/>
        </p:spPr>
        <p:txBody>
          <a:bodyPr wrap="square" lIns="0" tIns="0" rIns="0" bIns="0" rtlCol="0" anchor="t"/>
          <a:lstStyle/>
          <a:p>
            <a:pPr marL="0" indent="0" algn="ctr">
              <a:buNone/>
            </a:pPr>
            <a:r>
              <a:rPr lang="en-US" sz="1900" b="1" dirty="0">
                <a:solidFill>
                  <a:srgbClr val="2B2B2B"/>
                </a:solidFill>
                <a:latin typeface="新細明體" pitchFamily="34" charset="0"/>
                <a:ea typeface="新細明體" pitchFamily="34" charset="-122"/>
                <a:cs typeface="新細明體" pitchFamily="34" charset="-120"/>
              </a:rPr>
              <a:t>校外也能用</a:t>
            </a:r>
            <a:endParaRPr lang="en-US" sz="1900" dirty="0"/>
          </a:p>
        </p:txBody>
      </p:sp>
      <p:sp>
        <p:nvSpPr>
          <p:cNvPr id="20" name="Text 15"/>
          <p:cNvSpPr txBox="1"/>
          <p:nvPr/>
        </p:nvSpPr>
        <p:spPr>
          <a:xfrm>
            <a:off x="8321040" y="3703320"/>
            <a:ext cx="2971800" cy="1280160"/>
          </a:xfrm>
          <a:prstGeom prst="rect">
            <a:avLst/>
          </a:prstGeom>
          <a:noFill/>
          <a:ln/>
        </p:spPr>
        <p:txBody>
          <a:bodyPr wrap="square" lIns="0" tIns="0" rIns="0" bIns="0" rtlCol="0" anchor="t"/>
          <a:lstStyle/>
          <a:p>
            <a:pPr marL="0" indent="0" algn="ctr">
              <a:buNone/>
            </a:pPr>
            <a:r>
              <a:rPr lang="en-US" sz="1450" dirty="0">
                <a:solidFill>
                  <a:srgbClr val="2B2B2B"/>
                </a:solidFill>
                <a:latin typeface="新細明體" pitchFamily="34" charset="0"/>
                <a:ea typeface="新細明體" pitchFamily="34" charset="-122"/>
                <a:cs typeface="新細明體" pitchFamily="34" charset="-120"/>
              </a:rPr>
              <a:t>在校外使用前，請先完成「校外使用資料庫設定」</a:t>
            </a:r>
            <a:endParaRPr lang="en-US" sz="1450" dirty="0"/>
          </a:p>
        </p:txBody>
      </p:sp>
      <p:sp>
        <p:nvSpPr>
          <p:cNvPr id="21" name="Text 16"/>
          <p:cNvSpPr txBox="1"/>
          <p:nvPr/>
        </p:nvSpPr>
        <p:spPr>
          <a:xfrm>
            <a:off x="548640" y="5349240"/>
            <a:ext cx="4572000" cy="320040"/>
          </a:xfrm>
          <a:prstGeom prst="rect">
            <a:avLst/>
          </a:prstGeom>
          <a:noFill/>
          <a:ln/>
        </p:spPr>
        <p:txBody>
          <a:bodyPr wrap="square" lIns="0" tIns="0" rIns="0" bIns="0" rtlCol="0" anchor="t"/>
          <a:lstStyle/>
          <a:p>
            <a:pPr marL="0" indent="0">
              <a:buNone/>
            </a:pPr>
            <a:r>
              <a:rPr lang="en-US" sz="1300" u="sng" dirty="0">
                <a:solidFill>
                  <a:srgbClr val="1D4E89"/>
                </a:solidFill>
                <a:latin typeface="新細明體" pitchFamily="34" charset="0"/>
                <a:ea typeface="新細明體" pitchFamily="34" charset="-122"/>
                <a:cs typeface="新細明體" pitchFamily="34" charset="-120"/>
                <a:hlinkClick r:id="rId7">
                  <a:extLst>
                    <a:ext uri="{A12FA001-AC4F-418D-AE19-62706E023703}">
                      <ahyp:hlinkClr xmlns:ahyp="http://schemas.microsoft.com/office/drawing/2018/hyperlinkcolor" val="tx"/>
                    </a:ext>
                  </a:extLst>
                </a:hlinkClick>
              </a:rPr>
              <a:t>▶ 校外使用資料庫設定說明</a:t>
            </a:r>
            <a:endParaRPr lang="en-US" sz="1300" dirty="0"/>
          </a:p>
        </p:txBody>
      </p:sp>
      <p:sp>
        <p:nvSpPr>
          <p:cNvPr id="22" name="Text 17"/>
          <p:cNvSpPr txBox="1"/>
          <p:nvPr/>
        </p:nvSpPr>
        <p:spPr>
          <a:xfrm>
            <a:off x="5120640" y="5349240"/>
            <a:ext cx="6492240" cy="365760"/>
          </a:xfrm>
          <a:prstGeom prst="rect">
            <a:avLst/>
          </a:prstGeom>
          <a:noFill/>
          <a:ln/>
        </p:spPr>
        <p:txBody>
          <a:bodyPr wrap="square" lIns="0" tIns="0" rIns="0" bIns="0" rtlCol="0" anchor="t"/>
          <a:lstStyle/>
          <a:p>
            <a:pPr marL="0" indent="0" algn="r">
              <a:buNone/>
            </a:pPr>
            <a:r>
              <a:rPr lang="en-US" sz="1500" b="1" dirty="0">
                <a:solidFill>
                  <a:srgbClr val="5C0F14"/>
                </a:solidFill>
                <a:latin typeface="新細明體" pitchFamily="34" charset="0"/>
                <a:ea typeface="新細明體" pitchFamily="34" charset="-122"/>
                <a:cs typeface="新細明體" pitchFamily="34" charset="-120"/>
              </a:rPr>
              <a:t>先用 Jumper 大範圍撒網，再到專門資料庫精準撈魚 🎣</a:t>
            </a:r>
            <a:endParaRPr lang="en-US" sz="15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731520" y="1737360"/>
            <a:ext cx="7315200" cy="731520"/>
          </a:xfrm>
          <a:prstGeom prst="rect">
            <a:avLst/>
          </a:prstGeom>
          <a:noFill/>
          <a:ln/>
        </p:spPr>
        <p:txBody>
          <a:bodyPr wrap="square" lIns="0" tIns="0" rIns="0" bIns="0" rtlCol="0" anchor="b"/>
          <a:lstStyle/>
          <a:p>
            <a:pPr marL="0" indent="0">
              <a:buNone/>
            </a:pPr>
            <a:r>
              <a:rPr lang="en-US" sz="2800" b="1" dirty="0">
                <a:solidFill>
                  <a:srgbClr val="E8B321"/>
                </a:solidFill>
                <a:latin typeface="新細明體" pitchFamily="34" charset="0"/>
                <a:ea typeface="新細明體" pitchFamily="34" charset="-122"/>
                <a:cs typeface="新細明體" pitchFamily="34" charset="-120"/>
              </a:rPr>
              <a:t>Parte III</a:t>
            </a:r>
            <a:endParaRPr lang="en-US" sz="2800" dirty="0"/>
          </a:p>
        </p:txBody>
      </p:sp>
      <p:sp>
        <p:nvSpPr>
          <p:cNvPr id="3" name="Text 0"/>
          <p:cNvSpPr>
            <a:spLocks noGrp="1"/>
          </p:cNvSpPr>
          <p:nvPr>
            <p:ph type="title" idx="101" hasCustomPrompt="1"/>
          </p:nvPr>
        </p:nvSpPr>
        <p:spPr>
          <a:xfrm>
            <a:off x="731520" y="2651760"/>
            <a:ext cx="7498080" cy="1097280"/>
          </a:xfrm>
          <a:prstGeom prst="rect">
            <a:avLst/>
          </a:prstGeom>
          <a:noFill/>
          <a:ln/>
        </p:spPr>
        <p:txBody>
          <a:bodyPr wrap="square" lIns="0" tIns="0" rIns="0" bIns="0" rtlCol="0" anchor="ctr"/>
          <a:lstStyle/>
          <a:p>
            <a:pPr marL="0" indent="0" algn="l">
              <a:buNone/>
            </a:pPr>
            <a:r>
              <a:rPr lang="en-US" sz="4000" b="1" dirty="0">
                <a:solidFill>
                  <a:srgbClr val="FFFFFF"/>
                </a:solidFill>
                <a:latin typeface="新細明體" pitchFamily="34" charset="0"/>
                <a:ea typeface="新細明體" pitchFamily="34" charset="-122"/>
                <a:cs typeface="新細明體" pitchFamily="34" charset="-120"/>
              </a:rPr>
              <a:t>資料庫實戰</a:t>
            </a:r>
            <a:endParaRPr lang="en-US" sz="4000" dirty="0"/>
          </a:p>
        </p:txBody>
      </p:sp>
      <p:sp>
        <p:nvSpPr>
          <p:cNvPr id="4" name="Text 2"/>
          <p:cNvSpPr txBox="1"/>
          <p:nvPr/>
        </p:nvSpPr>
        <p:spPr>
          <a:xfrm>
            <a:off x="731520" y="3840480"/>
            <a:ext cx="7498080" cy="457200"/>
          </a:xfrm>
          <a:prstGeom prst="rect">
            <a:avLst/>
          </a:prstGeom>
          <a:noFill/>
          <a:ln/>
        </p:spPr>
        <p:txBody>
          <a:bodyPr wrap="square" lIns="0" tIns="0" rIns="0" bIns="0" rtlCol="0" anchor="t"/>
          <a:lstStyle/>
          <a:p>
            <a:pPr marL="0" indent="0">
              <a:buNone/>
            </a:pPr>
            <a:r>
              <a:rPr lang="en-US" sz="1800" i="1" dirty="0">
                <a:solidFill>
                  <a:srgbClr val="F6D9A0"/>
                </a:solidFill>
                <a:latin typeface="新細明體" pitchFamily="34" charset="0"/>
                <a:ea typeface="新細明體" pitchFamily="34" charset="-122"/>
                <a:cs typeface="新細明體" pitchFamily="34" charset="-120"/>
              </a:rPr>
              <a:t>Bases de datos: de lo global a lo local</a:t>
            </a:r>
            <a:endParaRPr lang="en-US" sz="1800" dirty="0"/>
          </a:p>
        </p:txBody>
      </p:sp>
      <p:sp>
        <p:nvSpPr>
          <p:cNvPr id="5" name="Text 3"/>
          <p:cNvSpPr txBox="1"/>
          <p:nvPr/>
        </p:nvSpPr>
        <p:spPr>
          <a:xfrm>
            <a:off x="731520" y="4572000"/>
            <a:ext cx="7498080" cy="1097280"/>
          </a:xfrm>
          <a:prstGeom prst="rect">
            <a:avLst/>
          </a:prstGeom>
          <a:noFill/>
          <a:ln/>
        </p:spPr>
        <p:txBody>
          <a:bodyPr wrap="square" lIns="0" tIns="0" rIns="0" bIns="0" rtlCol="0" anchor="t"/>
          <a:lstStyle/>
          <a:p>
            <a:pPr marL="0" indent="0">
              <a:buNone/>
            </a:pPr>
            <a:r>
              <a:rPr lang="en-US" sz="1500" dirty="0">
                <a:solidFill>
                  <a:srgbClr val="FFFFFF"/>
                </a:solidFill>
                <a:latin typeface="新細明體" pitchFamily="34" charset="0"/>
                <a:ea typeface="新細明體" pitchFamily="34" charset="-122"/>
                <a:cs typeface="新細明體" pitchFamily="34" charset="-120"/>
              </a:rPr>
              <a:t>7 EBSCOhost・8 ProQuest・9 Web of Science・10 Journal・11 臺灣期刊論文索引・12 CNKI・13 臺灣博碩士論文・14 TDX・15 DDC</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⑦ EBSCOhost 系列資料庫：國際期刊跨庫檢索</a:t>
            </a:r>
            <a:endParaRPr lang="en-US" sz="3000" dirty="0"/>
          </a:p>
        </p:txBody>
      </p:sp>
      <p:sp>
        <p:nvSpPr>
          <p:cNvPr id="3" name="Shape 1"/>
          <p:cNvSpPr/>
          <p:nvPr/>
        </p:nvSpPr>
        <p:spPr>
          <a:xfrm>
            <a:off x="548640" y="1234440"/>
            <a:ext cx="822960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786384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https://jumper.lib.pu.edu.tw/resourceDetail?resourceType=databases&amp;id=101100100</a:t>
            </a:r>
            <a:endParaRPr lang="en-US" sz="1300" dirty="0"/>
          </a:p>
        </p:txBody>
      </p:sp>
      <p:sp>
        <p:nvSpPr>
          <p:cNvPr id="5" name="Shape 3"/>
          <p:cNvSpPr/>
          <p:nvPr/>
        </p:nvSpPr>
        <p:spPr>
          <a:xfrm>
            <a:off x="548640" y="1920240"/>
            <a:ext cx="457200" cy="457200"/>
          </a:xfrm>
          <a:prstGeom prst="ellipse">
            <a:avLst/>
          </a:prstGeom>
          <a:solidFill>
            <a:srgbClr val="9E1B22"/>
          </a:solidFill>
          <a:ln w="12700">
            <a:solidFill>
              <a:srgbClr val="9E1B22"/>
            </a:solidFill>
            <a:prstDash val="solid"/>
          </a:ln>
        </p:spPr>
      </p:sp>
      <p:sp>
        <p:nvSpPr>
          <p:cNvPr id="6" name="Text 4"/>
          <p:cNvSpPr txBox="1"/>
          <p:nvPr/>
        </p:nvSpPr>
        <p:spPr>
          <a:xfrm>
            <a:off x="548640" y="192024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1</a:t>
            </a:r>
            <a:endParaRPr lang="en-US" sz="1600" dirty="0"/>
          </a:p>
        </p:txBody>
      </p:sp>
      <p:sp>
        <p:nvSpPr>
          <p:cNvPr id="7" name="Text 5"/>
          <p:cNvSpPr txBox="1"/>
          <p:nvPr/>
        </p:nvSpPr>
        <p:spPr>
          <a:xfrm>
            <a:off x="1188720" y="1920240"/>
            <a:ext cx="5394960" cy="457200"/>
          </a:xfrm>
          <a:prstGeom prst="rect">
            <a:avLst/>
          </a:prstGeom>
          <a:noFill/>
          <a:ln/>
        </p:spPr>
        <p:txBody>
          <a:bodyPr wrap="square" lIns="0" tIns="0" rIns="0" bIns="0" rtlCol="0" anchor="ctr"/>
          <a:lstStyle/>
          <a:p>
            <a:pPr marL="0" indent="0">
              <a:buNone/>
            </a:pPr>
            <a:r>
              <a:rPr lang="en-US" sz="1550" dirty="0">
                <a:solidFill>
                  <a:srgbClr val="2B2B2B"/>
                </a:solidFill>
                <a:latin typeface="新細明體" pitchFamily="34" charset="0"/>
                <a:ea typeface="新細明體" pitchFamily="34" charset="-122"/>
                <a:cs typeface="新細明體" pitchFamily="34" charset="-120"/>
              </a:rPr>
              <a:t>從 Jumper 資料庫頁面進入 EBSCOhost</a:t>
            </a:r>
            <a:endParaRPr lang="en-US" sz="1550" dirty="0"/>
          </a:p>
        </p:txBody>
      </p:sp>
      <p:sp>
        <p:nvSpPr>
          <p:cNvPr id="8" name="Shape 6"/>
          <p:cNvSpPr/>
          <p:nvPr/>
        </p:nvSpPr>
        <p:spPr>
          <a:xfrm>
            <a:off x="548640" y="2560320"/>
            <a:ext cx="457200" cy="457200"/>
          </a:xfrm>
          <a:prstGeom prst="ellipse">
            <a:avLst/>
          </a:prstGeom>
          <a:solidFill>
            <a:srgbClr val="9E1B22"/>
          </a:solidFill>
          <a:ln w="12700">
            <a:solidFill>
              <a:srgbClr val="9E1B22"/>
            </a:solidFill>
            <a:prstDash val="solid"/>
          </a:ln>
        </p:spPr>
      </p:sp>
      <p:sp>
        <p:nvSpPr>
          <p:cNvPr id="9" name="Text 7"/>
          <p:cNvSpPr txBox="1"/>
          <p:nvPr/>
        </p:nvSpPr>
        <p:spPr>
          <a:xfrm>
            <a:off x="548640" y="25603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2</a:t>
            </a:r>
            <a:endParaRPr lang="en-US" sz="1600" dirty="0"/>
          </a:p>
        </p:txBody>
      </p:sp>
      <p:sp>
        <p:nvSpPr>
          <p:cNvPr id="10" name="Text 8"/>
          <p:cNvSpPr txBox="1"/>
          <p:nvPr/>
        </p:nvSpPr>
        <p:spPr>
          <a:xfrm>
            <a:off x="1188720" y="2560320"/>
            <a:ext cx="5394960" cy="457200"/>
          </a:xfrm>
          <a:prstGeom prst="rect">
            <a:avLst/>
          </a:prstGeom>
          <a:noFill/>
          <a:ln/>
        </p:spPr>
        <p:txBody>
          <a:bodyPr wrap="square" lIns="0" tIns="0" rIns="0" bIns="0" rtlCol="0" anchor="ctr"/>
          <a:lstStyle/>
          <a:p>
            <a:pPr marL="0" indent="0">
              <a:buNone/>
            </a:pPr>
            <a:r>
              <a:rPr lang="en-US" sz="1550" dirty="0">
                <a:solidFill>
                  <a:srgbClr val="2B2B2B"/>
                </a:solidFill>
                <a:latin typeface="新細明體" pitchFamily="34" charset="0"/>
                <a:ea typeface="新細明體" pitchFamily="34" charset="-122"/>
                <a:cs typeface="新細明體" pitchFamily="34" charset="-120"/>
              </a:rPr>
              <a:t>勾選要一起檢索的資料庫（可複選）</a:t>
            </a:r>
            <a:endParaRPr lang="en-US" sz="1550" dirty="0"/>
          </a:p>
        </p:txBody>
      </p:sp>
      <p:sp>
        <p:nvSpPr>
          <p:cNvPr id="11" name="Shape 9"/>
          <p:cNvSpPr/>
          <p:nvPr/>
        </p:nvSpPr>
        <p:spPr>
          <a:xfrm>
            <a:off x="548640" y="3200400"/>
            <a:ext cx="457200" cy="457200"/>
          </a:xfrm>
          <a:prstGeom prst="ellipse">
            <a:avLst/>
          </a:prstGeom>
          <a:solidFill>
            <a:srgbClr val="9E1B22"/>
          </a:solidFill>
          <a:ln w="12700">
            <a:solidFill>
              <a:srgbClr val="9E1B22"/>
            </a:solidFill>
            <a:prstDash val="solid"/>
          </a:ln>
        </p:spPr>
      </p:sp>
      <p:sp>
        <p:nvSpPr>
          <p:cNvPr id="12" name="Text 10"/>
          <p:cNvSpPr txBox="1"/>
          <p:nvPr/>
        </p:nvSpPr>
        <p:spPr>
          <a:xfrm>
            <a:off x="548640" y="32004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3</a:t>
            </a:r>
            <a:endParaRPr lang="en-US" sz="1600" dirty="0"/>
          </a:p>
        </p:txBody>
      </p:sp>
      <p:sp>
        <p:nvSpPr>
          <p:cNvPr id="13" name="Text 11"/>
          <p:cNvSpPr txBox="1"/>
          <p:nvPr/>
        </p:nvSpPr>
        <p:spPr>
          <a:xfrm>
            <a:off x="1188720" y="3200400"/>
            <a:ext cx="5394960" cy="457200"/>
          </a:xfrm>
          <a:prstGeom prst="rect">
            <a:avLst/>
          </a:prstGeom>
          <a:noFill/>
          <a:ln/>
        </p:spPr>
        <p:txBody>
          <a:bodyPr wrap="square" lIns="0" tIns="0" rIns="0" bIns="0" rtlCol="0" anchor="ctr"/>
          <a:lstStyle/>
          <a:p>
            <a:pPr marL="0" indent="0">
              <a:buNone/>
            </a:pPr>
            <a:r>
              <a:rPr lang="en-US" sz="1550" dirty="0">
                <a:solidFill>
                  <a:srgbClr val="2B2B2B"/>
                </a:solidFill>
                <a:latin typeface="新細明體" pitchFamily="34" charset="0"/>
                <a:ea typeface="新細明體" pitchFamily="34" charset="-122"/>
                <a:cs typeface="新細明體" pitchFamily="34" charset="-120"/>
              </a:rPr>
              <a:t>進階檢索：分欄輸入布林組合</a:t>
            </a:r>
            <a:endParaRPr lang="en-US" sz="1550" dirty="0"/>
          </a:p>
        </p:txBody>
      </p:sp>
      <p:sp>
        <p:nvSpPr>
          <p:cNvPr id="14" name="Shape 12"/>
          <p:cNvSpPr/>
          <p:nvPr/>
        </p:nvSpPr>
        <p:spPr>
          <a:xfrm>
            <a:off x="548640" y="3840480"/>
            <a:ext cx="457200" cy="457200"/>
          </a:xfrm>
          <a:prstGeom prst="ellipse">
            <a:avLst/>
          </a:prstGeom>
          <a:solidFill>
            <a:srgbClr val="9E1B22"/>
          </a:solidFill>
          <a:ln w="12700">
            <a:solidFill>
              <a:srgbClr val="9E1B22"/>
            </a:solidFill>
            <a:prstDash val="solid"/>
          </a:ln>
        </p:spPr>
      </p:sp>
      <p:sp>
        <p:nvSpPr>
          <p:cNvPr id="15" name="Text 13"/>
          <p:cNvSpPr txBox="1"/>
          <p:nvPr/>
        </p:nvSpPr>
        <p:spPr>
          <a:xfrm>
            <a:off x="548640" y="38404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4</a:t>
            </a:r>
            <a:endParaRPr lang="en-US" sz="1600" dirty="0"/>
          </a:p>
        </p:txBody>
      </p:sp>
      <p:sp>
        <p:nvSpPr>
          <p:cNvPr id="16" name="Text 14"/>
          <p:cNvSpPr txBox="1"/>
          <p:nvPr/>
        </p:nvSpPr>
        <p:spPr>
          <a:xfrm>
            <a:off x="1188720" y="3840480"/>
            <a:ext cx="5394960" cy="457200"/>
          </a:xfrm>
          <a:prstGeom prst="rect">
            <a:avLst/>
          </a:prstGeom>
          <a:noFill/>
          <a:ln/>
        </p:spPr>
        <p:txBody>
          <a:bodyPr wrap="square" lIns="0" tIns="0" rIns="0" bIns="0" rtlCol="0" anchor="ctr"/>
          <a:lstStyle/>
          <a:p>
            <a:pPr marL="0" indent="0">
              <a:buNone/>
            </a:pPr>
            <a:r>
              <a:rPr lang="en-US" sz="1550" dirty="0">
                <a:solidFill>
                  <a:srgbClr val="2B2B2B"/>
                </a:solidFill>
                <a:latin typeface="新細明體" pitchFamily="34" charset="0"/>
                <a:ea typeface="新細明體" pitchFamily="34" charset="-122"/>
                <a:cs typeface="新細明體" pitchFamily="34" charset="-120"/>
              </a:rPr>
              <a:t>左側限縮：全文、學術（同儕評閱）期刊、出版年、語言</a:t>
            </a:r>
            <a:endParaRPr lang="en-US" sz="1550" dirty="0"/>
          </a:p>
        </p:txBody>
      </p:sp>
      <p:sp>
        <p:nvSpPr>
          <p:cNvPr id="17" name="Shape 15"/>
          <p:cNvSpPr/>
          <p:nvPr/>
        </p:nvSpPr>
        <p:spPr>
          <a:xfrm>
            <a:off x="548640" y="4480560"/>
            <a:ext cx="457200" cy="457200"/>
          </a:xfrm>
          <a:prstGeom prst="ellipse">
            <a:avLst/>
          </a:prstGeom>
          <a:solidFill>
            <a:srgbClr val="9E1B22"/>
          </a:solidFill>
          <a:ln w="12700">
            <a:solidFill>
              <a:srgbClr val="9E1B22"/>
            </a:solidFill>
            <a:prstDash val="solid"/>
          </a:ln>
        </p:spPr>
      </p:sp>
      <p:sp>
        <p:nvSpPr>
          <p:cNvPr id="18" name="Text 16"/>
          <p:cNvSpPr txBox="1"/>
          <p:nvPr/>
        </p:nvSpPr>
        <p:spPr>
          <a:xfrm>
            <a:off x="548640" y="44805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5</a:t>
            </a:r>
            <a:endParaRPr lang="en-US" sz="1600" dirty="0"/>
          </a:p>
        </p:txBody>
      </p:sp>
      <p:sp>
        <p:nvSpPr>
          <p:cNvPr id="19" name="Text 17"/>
          <p:cNvSpPr txBox="1"/>
          <p:nvPr/>
        </p:nvSpPr>
        <p:spPr>
          <a:xfrm>
            <a:off x="1188720" y="4480560"/>
            <a:ext cx="5394960" cy="457200"/>
          </a:xfrm>
          <a:prstGeom prst="rect">
            <a:avLst/>
          </a:prstGeom>
          <a:noFill/>
          <a:ln/>
        </p:spPr>
        <p:txBody>
          <a:bodyPr wrap="square" lIns="0" tIns="0" rIns="0" bIns="0" rtlCol="0" anchor="ctr"/>
          <a:lstStyle/>
          <a:p>
            <a:pPr marL="0" indent="0">
              <a:buNone/>
            </a:pPr>
            <a:r>
              <a:rPr lang="en-US" sz="1550" dirty="0">
                <a:solidFill>
                  <a:srgbClr val="2B2B2B"/>
                </a:solidFill>
                <a:latin typeface="新細明體" pitchFamily="34" charset="0"/>
                <a:ea typeface="新細明體" pitchFamily="34" charset="-122"/>
                <a:cs typeface="新細明體" pitchFamily="34" charset="-120"/>
              </a:rPr>
              <a:t>善用 AI Insights 快速掌握重點</a:t>
            </a:r>
            <a:endParaRPr lang="en-US" sz="1550" dirty="0"/>
          </a:p>
        </p:txBody>
      </p:sp>
      <p:sp>
        <p:nvSpPr>
          <p:cNvPr id="20" name="Shape 18"/>
          <p:cNvSpPr/>
          <p:nvPr/>
        </p:nvSpPr>
        <p:spPr>
          <a:xfrm>
            <a:off x="548640" y="5120640"/>
            <a:ext cx="457200" cy="457200"/>
          </a:xfrm>
          <a:prstGeom prst="ellipse">
            <a:avLst/>
          </a:prstGeom>
          <a:solidFill>
            <a:srgbClr val="9E1B22"/>
          </a:solidFill>
          <a:ln w="12700">
            <a:solidFill>
              <a:srgbClr val="9E1B22"/>
            </a:solidFill>
            <a:prstDash val="solid"/>
          </a:ln>
        </p:spPr>
      </p:sp>
      <p:sp>
        <p:nvSpPr>
          <p:cNvPr id="21" name="Text 19"/>
          <p:cNvSpPr txBox="1"/>
          <p:nvPr/>
        </p:nvSpPr>
        <p:spPr>
          <a:xfrm>
            <a:off x="548640" y="512064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6</a:t>
            </a:r>
            <a:endParaRPr lang="en-US" sz="1600" dirty="0"/>
          </a:p>
        </p:txBody>
      </p:sp>
      <p:sp>
        <p:nvSpPr>
          <p:cNvPr id="22" name="Text 20"/>
          <p:cNvSpPr txBox="1"/>
          <p:nvPr/>
        </p:nvSpPr>
        <p:spPr>
          <a:xfrm>
            <a:off x="1188720" y="5120640"/>
            <a:ext cx="5394960" cy="457200"/>
          </a:xfrm>
          <a:prstGeom prst="rect">
            <a:avLst/>
          </a:prstGeom>
          <a:noFill/>
          <a:ln/>
        </p:spPr>
        <p:txBody>
          <a:bodyPr wrap="square" lIns="0" tIns="0" rIns="0" bIns="0" rtlCol="0" anchor="ctr"/>
          <a:lstStyle/>
          <a:p>
            <a:pPr marL="0" indent="0">
              <a:buNone/>
            </a:pPr>
            <a:r>
              <a:rPr lang="en-US" sz="1550" dirty="0">
                <a:solidFill>
                  <a:srgbClr val="2B2B2B"/>
                </a:solidFill>
                <a:latin typeface="新細明體" pitchFamily="34" charset="0"/>
                <a:ea typeface="新細明體" pitchFamily="34" charset="-122"/>
                <a:cs typeface="新細明體" pitchFamily="34" charset="-120"/>
              </a:rPr>
              <a:t>勾選文章 → 匯出至 EndNote</a:t>
            </a:r>
            <a:endParaRPr lang="en-US" sz="1550" dirty="0"/>
          </a:p>
        </p:txBody>
      </p:sp>
      <p:sp>
        <p:nvSpPr>
          <p:cNvPr id="23" name="aiins"/>
          <p:cNvSpPr/>
          <p:nvPr/>
        </p:nvSpPr>
        <p:spPr>
          <a:xfrm>
            <a:off x="6949440" y="1920240"/>
            <a:ext cx="4663440" cy="3611880"/>
          </a:xfrm>
          <a:prstGeom prst="roundRect">
            <a:avLst>
              <a:gd name="adj" fmla="val 2532"/>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24" name="Shape 22"/>
          <p:cNvSpPr/>
          <p:nvPr/>
        </p:nvSpPr>
        <p:spPr>
          <a:xfrm>
            <a:off x="7178040" y="2148840"/>
            <a:ext cx="731520" cy="731520"/>
          </a:xfrm>
          <a:prstGeom prst="ellipse">
            <a:avLst/>
          </a:prstGeom>
          <a:solidFill>
            <a:srgbClr val="1D4E89"/>
          </a:solidFill>
          <a:ln w="12700">
            <a:solidFill>
              <a:srgbClr val="1D4E89"/>
            </a:solidFill>
            <a:prstDash val="solid"/>
          </a:ln>
        </p:spPr>
      </p:sp>
      <p:pic>
        <p:nvPicPr>
          <p:cNvPr id="25" name="Image 0" descr="preencoded.png"/>
          <p:cNvPicPr>
            <a:picLocks noChangeAspect="1"/>
          </p:cNvPicPr>
          <p:nvPr/>
        </p:nvPicPr>
        <p:blipFill>
          <a:blip r:embed="rId4"/>
          <a:stretch>
            <a:fillRect/>
          </a:stretch>
        </p:blipFill>
        <p:spPr>
          <a:xfrm>
            <a:off x="7360920" y="2331720"/>
            <a:ext cx="365760" cy="365760"/>
          </a:xfrm>
          <a:prstGeom prst="rect">
            <a:avLst/>
          </a:prstGeom>
        </p:spPr>
      </p:pic>
      <p:sp>
        <p:nvSpPr>
          <p:cNvPr id="26" name="Text 23"/>
          <p:cNvSpPr txBox="1"/>
          <p:nvPr/>
        </p:nvSpPr>
        <p:spPr>
          <a:xfrm>
            <a:off x="8046720" y="2194560"/>
            <a:ext cx="3383280" cy="640080"/>
          </a:xfrm>
          <a:prstGeom prst="rect">
            <a:avLst/>
          </a:prstGeom>
          <a:noFill/>
          <a:ln/>
        </p:spPr>
        <p:txBody>
          <a:bodyPr wrap="square" lIns="0" tIns="0" rIns="0" bIns="0" rtlCol="0" anchor="ctr"/>
          <a:lstStyle/>
          <a:p>
            <a:pPr marL="0" indent="0">
              <a:buNone/>
            </a:pPr>
            <a:r>
              <a:rPr lang="en-US" sz="2000" b="1" dirty="0">
                <a:solidFill>
                  <a:srgbClr val="1D4E89"/>
                </a:solidFill>
                <a:latin typeface="新細明體" pitchFamily="34" charset="0"/>
                <a:ea typeface="新細明體" pitchFamily="34" charset="-122"/>
                <a:cs typeface="新細明體" pitchFamily="34" charset="-120"/>
              </a:rPr>
              <a:t>AI Insights</a:t>
            </a:r>
            <a:endParaRPr lang="en-US" sz="2000" dirty="0"/>
          </a:p>
        </p:txBody>
      </p:sp>
      <p:sp>
        <p:nvSpPr>
          <p:cNvPr id="27" name="Text 24"/>
          <p:cNvSpPr txBox="1"/>
          <p:nvPr/>
        </p:nvSpPr>
        <p:spPr>
          <a:xfrm>
            <a:off x="7178040" y="3063240"/>
            <a:ext cx="4206240" cy="237744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rgbClr val="2B2B2B"/>
                </a:solidFill>
                <a:latin typeface="新細明體" pitchFamily="34" charset="0"/>
                <a:ea typeface="新細明體" pitchFamily="34" charset="-122"/>
                <a:cs typeface="新細明體" pitchFamily="34" charset="-120"/>
              </a:rPr>
              <a:t>支援中文自然語言提問</a:t>
            </a:r>
            <a:endParaRPr lang="en-US" sz="1500" dirty="0"/>
          </a:p>
          <a:p>
            <a:pPr marL="342900" indent="-342900">
              <a:spcAft>
                <a:spcPts val="1000"/>
              </a:spcAft>
              <a:buSzPct val="100000"/>
              <a:buChar char="•"/>
            </a:pPr>
            <a:r>
              <a:rPr lang="en-US" sz="1500" dirty="0">
                <a:solidFill>
                  <a:srgbClr val="2B2B2B"/>
                </a:solidFill>
                <a:latin typeface="新細明體" pitchFamily="34" charset="0"/>
                <a:ea typeface="新細明體" pitchFamily="34" charset="-122"/>
                <a:cs typeface="新細明體" pitchFamily="34" charset="-120"/>
              </a:rPr>
              <a:t>總結文章 3–5 個關鍵點，補充摘要與主題詞</a:t>
            </a:r>
            <a:endParaRPr lang="en-US" sz="1500" dirty="0"/>
          </a:p>
          <a:p>
            <a:pPr marL="342900" indent="-342900">
              <a:spcAft>
                <a:spcPts val="1000"/>
              </a:spcAft>
              <a:buSzPct val="100000"/>
              <a:buChar char="•"/>
            </a:pPr>
            <a:r>
              <a:rPr lang="en-US" sz="1500" dirty="0">
                <a:solidFill>
                  <a:srgbClr val="2B2B2B"/>
                </a:solidFill>
                <a:latin typeface="新細明體" pitchFamily="34" charset="0"/>
                <a:ea typeface="新細明體" pitchFamily="34" charset="-122"/>
                <a:cs typeface="新細明體" pitchFamily="34" charset="-120"/>
              </a:rPr>
              <a:t>AI 生成內容會明確標示並附免責聲明——使用前務必驗證</a:t>
            </a:r>
            <a:endParaRPr lang="en-US" sz="1500" dirty="0"/>
          </a:p>
        </p:txBody>
      </p:sp>
      <p:sp>
        <p:nvSpPr>
          <p:cNvPr id="28" name="Text 25"/>
          <p:cNvSpPr txBox="1"/>
          <p:nvPr/>
        </p:nvSpPr>
        <p:spPr>
          <a:xfrm>
            <a:off x="548640" y="5989320"/>
            <a:ext cx="11064240" cy="320040"/>
          </a:xfrm>
          <a:prstGeom prst="rect">
            <a:avLst/>
          </a:prstGeom>
          <a:noFill/>
          <a:ln/>
        </p:spPr>
        <p:txBody>
          <a:bodyPr wrap="square" lIns="0" tIns="0" rIns="0" bIns="0" rtlCol="0" anchor="t"/>
          <a:lstStyle/>
          <a:p>
            <a:pPr marL="0" indent="0">
              <a:buNone/>
            </a:pPr>
            <a:r>
              <a:rPr lang="en-US" sz="1000" dirty="0">
                <a:solidFill>
                  <a:srgbClr val="6B6B6B"/>
                </a:solidFill>
                <a:latin typeface="新細明體" pitchFamily="34" charset="0"/>
                <a:ea typeface="新細明體" pitchFamily="34" charset="-122"/>
                <a:cs typeface="新細明體" pitchFamily="34" charset="-120"/>
              </a:rPr>
              <a:t>資料來源：蓋夏圖書館「生成式AI學術應用工具選介」（EBSCOhost AI Insights）</a:t>
            </a:r>
            <a:endParaRPr lang="en-US" sz="1000" dirty="0"/>
          </a:p>
        </p:txBody>
      </p:sp>
      <p:sp>
        <p:nvSpPr>
          <p:cNvPr id="29"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⑧ ProQuest 系列資料庫：一個平台，多庫同查</a:t>
            </a:r>
            <a:endParaRPr lang="en-US" sz="3000" dirty="0"/>
          </a:p>
        </p:txBody>
      </p:sp>
      <p:sp>
        <p:nvSpPr>
          <p:cNvPr id="3" name="Shape 1"/>
          <p:cNvSpPr/>
          <p:nvPr/>
        </p:nvSpPr>
        <p:spPr>
          <a:xfrm>
            <a:off x="548640" y="1234440"/>
            <a:ext cx="822960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786384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https://jumper.lib.pu.edu.tw/resourceDetail?resourceType=databases&amp;id=102100100</a:t>
            </a:r>
            <a:endParaRPr lang="en-US" sz="1300" dirty="0"/>
          </a:p>
        </p:txBody>
      </p:sp>
      <p:sp>
        <p:nvSpPr>
          <p:cNvPr id="5" name="pq0"/>
          <p:cNvSpPr/>
          <p:nvPr/>
        </p:nvSpPr>
        <p:spPr>
          <a:xfrm>
            <a:off x="548640" y="1920240"/>
            <a:ext cx="69494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6" name="Shape 4"/>
          <p:cNvSpPr/>
          <p:nvPr/>
        </p:nvSpPr>
        <p:spPr>
          <a:xfrm>
            <a:off x="777240" y="2103120"/>
            <a:ext cx="731520" cy="731520"/>
          </a:xfrm>
          <a:prstGeom prst="ellipse">
            <a:avLst/>
          </a:prstGeom>
          <a:solidFill>
            <a:srgbClr val="9E1B22"/>
          </a:solidFill>
          <a:ln w="12700">
            <a:solidFill>
              <a:srgbClr val="9E1B22"/>
            </a:solidFill>
            <a:prstDash val="solid"/>
          </a:ln>
        </p:spPr>
      </p:sp>
      <p:pic>
        <p:nvPicPr>
          <p:cNvPr id="7" name="Image 0" descr="preencoded.png"/>
          <p:cNvPicPr>
            <a:picLocks noChangeAspect="1"/>
          </p:cNvPicPr>
          <p:nvPr/>
        </p:nvPicPr>
        <p:blipFill>
          <a:blip r:embed="rId4"/>
          <a:stretch>
            <a:fillRect/>
          </a:stretch>
        </p:blipFill>
        <p:spPr>
          <a:xfrm>
            <a:off x="960120" y="2286000"/>
            <a:ext cx="365760" cy="365760"/>
          </a:xfrm>
          <a:prstGeom prst="rect">
            <a:avLst/>
          </a:prstGeom>
        </p:spPr>
      </p:pic>
      <p:sp>
        <p:nvSpPr>
          <p:cNvPr id="8" name="Text 5"/>
          <p:cNvSpPr txBox="1"/>
          <p:nvPr/>
        </p:nvSpPr>
        <p:spPr>
          <a:xfrm>
            <a:off x="1737360" y="2011680"/>
            <a:ext cx="5577840" cy="914400"/>
          </a:xfrm>
          <a:prstGeom prst="rect">
            <a:avLst/>
          </a:prstGeom>
          <a:noFill/>
          <a:ln/>
        </p:spPr>
        <p:txBody>
          <a:bodyPr wrap="square" lIns="0" tIns="0" rIns="0" bIns="0" rtlCol="0" anchor="ctr"/>
          <a:lstStyle/>
          <a:p>
            <a:pPr marL="0" indent="0">
              <a:spcAft>
                <a:spcPts val="300"/>
              </a:spcAft>
              <a:buNone/>
            </a:pPr>
            <a:r>
              <a:rPr lang="en-US" sz="1700" b="1" dirty="0">
                <a:solidFill>
                  <a:srgbClr val="2B2B2B"/>
                </a:solidFill>
                <a:latin typeface="新細明體" pitchFamily="34" charset="0"/>
                <a:ea typeface="新細明體" pitchFamily="34" charset="-122"/>
                <a:cs typeface="新細明體" pitchFamily="34" charset="-120"/>
              </a:rPr>
              <a:t>多庫整合</a:t>
            </a:r>
            <a:endParaRPr lang="en-US" sz="1500" dirty="0"/>
          </a:p>
          <a:p>
            <a:pPr marL="0" indent="0">
              <a:spcAft>
                <a:spcPts val="300"/>
              </a:spcAft>
              <a:buNone/>
            </a:pPr>
            <a:r>
              <a:rPr lang="en-US" sz="1400" dirty="0">
                <a:solidFill>
                  <a:srgbClr val="2B2B2B"/>
                </a:solidFill>
                <a:latin typeface="新細明體" pitchFamily="34" charset="0"/>
                <a:ea typeface="新細明體" pitchFamily="34" charset="-122"/>
                <a:cs typeface="新細明體" pitchFamily="34" charset="-120"/>
              </a:rPr>
              <a:t>同一平台可勾選本館訂購的多個 ProQuest 資料庫一起檢索</a:t>
            </a:r>
            <a:endParaRPr lang="en-US" sz="1500" dirty="0"/>
          </a:p>
        </p:txBody>
      </p:sp>
      <p:sp>
        <p:nvSpPr>
          <p:cNvPr id="9" name="pq1"/>
          <p:cNvSpPr/>
          <p:nvPr/>
        </p:nvSpPr>
        <p:spPr>
          <a:xfrm>
            <a:off x="548640" y="3200400"/>
            <a:ext cx="69494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0" name="Shape 7"/>
          <p:cNvSpPr/>
          <p:nvPr/>
        </p:nvSpPr>
        <p:spPr>
          <a:xfrm>
            <a:off x="777240" y="3383280"/>
            <a:ext cx="731520" cy="731520"/>
          </a:xfrm>
          <a:prstGeom prst="ellipse">
            <a:avLst/>
          </a:prstGeom>
          <a:solidFill>
            <a:srgbClr val="1D4E89"/>
          </a:solidFill>
          <a:ln w="12700">
            <a:solidFill>
              <a:srgbClr val="1D4E89"/>
            </a:solidFill>
            <a:prstDash val="solid"/>
          </a:ln>
        </p:spPr>
      </p:sp>
      <p:pic>
        <p:nvPicPr>
          <p:cNvPr id="11" name="Image 1" descr="preencoded.png"/>
          <p:cNvPicPr>
            <a:picLocks noChangeAspect="1"/>
          </p:cNvPicPr>
          <p:nvPr/>
        </p:nvPicPr>
        <p:blipFill>
          <a:blip r:embed="rId5"/>
          <a:stretch>
            <a:fillRect/>
          </a:stretch>
        </p:blipFill>
        <p:spPr>
          <a:xfrm>
            <a:off x="960120" y="3566160"/>
            <a:ext cx="365760" cy="365760"/>
          </a:xfrm>
          <a:prstGeom prst="rect">
            <a:avLst/>
          </a:prstGeom>
        </p:spPr>
      </p:pic>
      <p:sp>
        <p:nvSpPr>
          <p:cNvPr id="12" name="Text 8"/>
          <p:cNvSpPr txBox="1"/>
          <p:nvPr/>
        </p:nvSpPr>
        <p:spPr>
          <a:xfrm>
            <a:off x="1737360" y="3291840"/>
            <a:ext cx="5577840" cy="914400"/>
          </a:xfrm>
          <a:prstGeom prst="rect">
            <a:avLst/>
          </a:prstGeom>
          <a:noFill/>
          <a:ln/>
        </p:spPr>
        <p:txBody>
          <a:bodyPr wrap="square" lIns="0" tIns="0" rIns="0" bIns="0" rtlCol="0" anchor="ctr"/>
          <a:lstStyle/>
          <a:p>
            <a:pPr marL="0" indent="0">
              <a:spcAft>
                <a:spcPts val="300"/>
              </a:spcAft>
              <a:buNone/>
            </a:pPr>
            <a:r>
              <a:rPr lang="en-US" sz="1700" b="1" dirty="0">
                <a:solidFill>
                  <a:srgbClr val="2B2B2B"/>
                </a:solidFill>
                <a:latin typeface="新細明體" pitchFamily="34" charset="0"/>
                <a:ea typeface="新細明體" pitchFamily="34" charset="-122"/>
                <a:cs typeface="新細明體" pitchFamily="34" charset="-120"/>
              </a:rPr>
              <a:t>精準限縮</a:t>
            </a:r>
            <a:endParaRPr lang="en-US" sz="1500" dirty="0"/>
          </a:p>
          <a:p>
            <a:pPr marL="0" indent="0">
              <a:spcAft>
                <a:spcPts val="300"/>
              </a:spcAft>
              <a:buNone/>
            </a:pPr>
            <a:r>
              <a:rPr lang="en-US" sz="1400" dirty="0">
                <a:solidFill>
                  <a:srgbClr val="2B2B2B"/>
                </a:solidFill>
                <a:latin typeface="新細明體" pitchFamily="34" charset="0"/>
                <a:ea typeface="新細明體" pitchFamily="34" charset="-122"/>
                <a:cs typeface="新細明體" pitchFamily="34" charset="-120"/>
              </a:rPr>
              <a:t>進階檢索分欄輸入；結果可依全文、同儕審查、來源類型、出版日期、語言篩選</a:t>
            </a:r>
            <a:endParaRPr lang="en-US" sz="1500" dirty="0"/>
          </a:p>
        </p:txBody>
      </p:sp>
      <p:sp>
        <p:nvSpPr>
          <p:cNvPr id="13" name="pq2"/>
          <p:cNvSpPr/>
          <p:nvPr/>
        </p:nvSpPr>
        <p:spPr>
          <a:xfrm>
            <a:off x="548640" y="4480560"/>
            <a:ext cx="69494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4" name="Shape 10"/>
          <p:cNvSpPr/>
          <p:nvPr/>
        </p:nvSpPr>
        <p:spPr>
          <a:xfrm>
            <a:off x="777240" y="4663440"/>
            <a:ext cx="731520" cy="731520"/>
          </a:xfrm>
          <a:prstGeom prst="ellipse">
            <a:avLst/>
          </a:prstGeom>
          <a:solidFill>
            <a:srgbClr val="5E7A2E"/>
          </a:solidFill>
          <a:ln w="12700">
            <a:solidFill>
              <a:srgbClr val="5E7A2E"/>
            </a:solidFill>
            <a:prstDash val="solid"/>
          </a:ln>
        </p:spPr>
      </p:sp>
      <p:pic>
        <p:nvPicPr>
          <p:cNvPr id="15" name="Image 2" descr="preencoded.png"/>
          <p:cNvPicPr>
            <a:picLocks noChangeAspect="1"/>
          </p:cNvPicPr>
          <p:nvPr/>
        </p:nvPicPr>
        <p:blipFill>
          <a:blip r:embed="rId6"/>
          <a:stretch>
            <a:fillRect/>
          </a:stretch>
        </p:blipFill>
        <p:spPr>
          <a:xfrm>
            <a:off x="960120" y="4846320"/>
            <a:ext cx="365760" cy="365760"/>
          </a:xfrm>
          <a:prstGeom prst="rect">
            <a:avLst/>
          </a:prstGeom>
        </p:spPr>
      </p:pic>
      <p:sp>
        <p:nvSpPr>
          <p:cNvPr id="16" name="Text 11"/>
          <p:cNvSpPr txBox="1"/>
          <p:nvPr/>
        </p:nvSpPr>
        <p:spPr>
          <a:xfrm>
            <a:off x="1737360" y="4572000"/>
            <a:ext cx="5577840" cy="914400"/>
          </a:xfrm>
          <a:prstGeom prst="rect">
            <a:avLst/>
          </a:prstGeom>
          <a:noFill/>
          <a:ln/>
        </p:spPr>
        <p:txBody>
          <a:bodyPr wrap="square" lIns="0" tIns="0" rIns="0" bIns="0" rtlCol="0" anchor="ctr"/>
          <a:lstStyle/>
          <a:p>
            <a:pPr marL="0" indent="0">
              <a:spcAft>
                <a:spcPts val="300"/>
              </a:spcAft>
              <a:buNone/>
            </a:pPr>
            <a:r>
              <a:rPr lang="en-US" sz="1700" b="1" dirty="0">
                <a:solidFill>
                  <a:srgbClr val="2B2B2B"/>
                </a:solidFill>
                <a:latin typeface="新細明體" pitchFamily="34" charset="0"/>
                <a:ea typeface="新細明體" pitchFamily="34" charset="-122"/>
                <a:cs typeface="新細明體" pitchFamily="34" charset="-120"/>
              </a:rPr>
              <a:t>引用與匯出</a:t>
            </a:r>
            <a:endParaRPr lang="en-US" sz="1500" dirty="0"/>
          </a:p>
          <a:p>
            <a:pPr marL="0" indent="0">
              <a:spcAft>
                <a:spcPts val="300"/>
              </a:spcAft>
              <a:buNone/>
            </a:pPr>
            <a:r>
              <a:rPr lang="en-US" sz="1400" dirty="0">
                <a:solidFill>
                  <a:srgbClr val="2B2B2B"/>
                </a:solidFill>
                <a:latin typeface="新細明體" pitchFamily="34" charset="0"/>
                <a:ea typeface="新細明體" pitchFamily="34" charset="-122"/>
                <a:cs typeface="新細明體" pitchFamily="34" charset="-120"/>
              </a:rPr>
              <a:t>引用（Cite）產生書目格式，或匯出至 EndNote（RIS）</a:t>
            </a:r>
            <a:endParaRPr lang="en-US" sz="1500" dirty="0"/>
          </a:p>
        </p:txBody>
      </p:sp>
      <p:sp>
        <p:nvSpPr>
          <p:cNvPr id="17" name="pqtip"/>
          <p:cNvSpPr/>
          <p:nvPr/>
        </p:nvSpPr>
        <p:spPr>
          <a:xfrm>
            <a:off x="7772400" y="1920240"/>
            <a:ext cx="3840480" cy="3657600"/>
          </a:xfrm>
          <a:prstGeom prst="roundRect">
            <a:avLst>
              <a:gd name="adj" fmla="val 2500"/>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sp>
      <p:sp>
        <p:nvSpPr>
          <p:cNvPr id="18" name="Shape 13"/>
          <p:cNvSpPr/>
          <p:nvPr/>
        </p:nvSpPr>
        <p:spPr>
          <a:xfrm>
            <a:off x="9281160" y="2103120"/>
            <a:ext cx="822960" cy="822960"/>
          </a:xfrm>
          <a:prstGeom prst="ellipse">
            <a:avLst/>
          </a:prstGeom>
          <a:solidFill>
            <a:srgbClr val="E8B321"/>
          </a:solidFill>
          <a:ln w="12700">
            <a:solidFill>
              <a:srgbClr val="E8B321"/>
            </a:solidFill>
            <a:prstDash val="solid"/>
          </a:ln>
        </p:spPr>
      </p:sp>
      <p:pic>
        <p:nvPicPr>
          <p:cNvPr id="19" name="Image 3" descr="preencoded.png"/>
          <p:cNvPicPr>
            <a:picLocks noChangeAspect="1"/>
          </p:cNvPicPr>
          <p:nvPr/>
        </p:nvPicPr>
        <p:blipFill>
          <a:blip r:embed="rId7"/>
          <a:stretch>
            <a:fillRect/>
          </a:stretch>
        </p:blipFill>
        <p:spPr>
          <a:xfrm>
            <a:off x="9486900" y="2308860"/>
            <a:ext cx="411480" cy="411480"/>
          </a:xfrm>
          <a:prstGeom prst="rect">
            <a:avLst/>
          </a:prstGeom>
        </p:spPr>
      </p:pic>
      <p:sp>
        <p:nvSpPr>
          <p:cNvPr id="20" name="Text 14"/>
          <p:cNvSpPr txBox="1"/>
          <p:nvPr/>
        </p:nvSpPr>
        <p:spPr>
          <a:xfrm>
            <a:off x="7955280" y="3063240"/>
            <a:ext cx="3474720" cy="457200"/>
          </a:xfrm>
          <a:prstGeom prst="rect">
            <a:avLst/>
          </a:prstGeom>
          <a:noFill/>
          <a:ln/>
        </p:spPr>
        <p:txBody>
          <a:bodyPr wrap="square" lIns="0" tIns="0" rIns="0" bIns="0" rtlCol="0" anchor="t"/>
          <a:lstStyle/>
          <a:p>
            <a:pPr marL="0" indent="0" algn="ctr">
              <a:buNone/>
            </a:pPr>
            <a:r>
              <a:rPr lang="en-US" sz="1700" b="1" dirty="0">
                <a:solidFill>
                  <a:srgbClr val="2B2B2B"/>
                </a:solidFill>
                <a:latin typeface="新細明體" pitchFamily="34" charset="0"/>
                <a:ea typeface="新細明體" pitchFamily="34" charset="-122"/>
                <a:cs typeface="新細明體" pitchFamily="34" charset="-120"/>
              </a:rPr>
              <a:t>EBSCOhost vs. ProQuest</a:t>
            </a:r>
            <a:endParaRPr lang="en-US" sz="1700" dirty="0"/>
          </a:p>
        </p:txBody>
      </p:sp>
      <p:sp>
        <p:nvSpPr>
          <p:cNvPr id="21" name="Text 15"/>
          <p:cNvSpPr txBox="1"/>
          <p:nvPr/>
        </p:nvSpPr>
        <p:spPr>
          <a:xfrm>
            <a:off x="8046720" y="3611880"/>
            <a:ext cx="3291840" cy="1828800"/>
          </a:xfrm>
          <a:prstGeom prst="rect">
            <a:avLst/>
          </a:prstGeom>
          <a:noFill/>
          <a:ln/>
        </p:spPr>
        <p:txBody>
          <a:bodyPr wrap="square" lIns="0" tIns="0" rIns="0" bIns="0" rtlCol="0" anchor="t"/>
          <a:lstStyle/>
          <a:p>
            <a:pPr marL="0" indent="0">
              <a:buNone/>
            </a:pPr>
            <a:r>
              <a:rPr lang="en-US" sz="1400" dirty="0">
                <a:solidFill>
                  <a:srgbClr val="2B2B2B"/>
                </a:solidFill>
                <a:latin typeface="新細明體" pitchFamily="34" charset="0"/>
                <a:ea typeface="新細明體" pitchFamily="34" charset="-122"/>
                <a:cs typeface="新細明體" pitchFamily="34" charset="-120"/>
              </a:rPr>
              <a:t>兩大平台收錄的期刊與資料庫不同，同一組檢索式兩邊都跑一次，結果常常互補。就像找 paella，換一家餐廳就有不同驚喜 🥘</a:t>
            </a:r>
            <a:endParaRPr lang="en-US" sz="14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⑨ Web of Science：順著引用網絡「滾雪球」</a:t>
            </a:r>
            <a:endParaRPr lang="en-US" sz="3000" dirty="0"/>
          </a:p>
        </p:txBody>
      </p:sp>
      <p:sp>
        <p:nvSpPr>
          <p:cNvPr id="3" name="Shape 1"/>
          <p:cNvSpPr/>
          <p:nvPr/>
        </p:nvSpPr>
        <p:spPr>
          <a:xfrm>
            <a:off x="548640" y="1234440"/>
            <a:ext cx="411480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374904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https://webofscience.com</a:t>
            </a:r>
            <a:endParaRPr lang="en-US" sz="1300" dirty="0"/>
          </a:p>
        </p:txBody>
      </p:sp>
      <p:sp>
        <p:nvSpPr>
          <p:cNvPr id="5" name="Shape 3"/>
          <p:cNvSpPr/>
          <p:nvPr/>
        </p:nvSpPr>
        <p:spPr>
          <a:xfrm>
            <a:off x="548640" y="2377440"/>
            <a:ext cx="2377440" cy="1005840"/>
          </a:xfrm>
          <a:prstGeom prst="roundRect">
            <a:avLst>
              <a:gd name="adj" fmla="val 10909"/>
            </a:avLst>
          </a:prstGeom>
          <a:solidFill>
            <a:srgbClr val="1D4E89"/>
          </a:solidFill>
          <a:ln w="12700">
            <a:solidFill>
              <a:srgbClr val="1D4E89"/>
            </a:solidFill>
            <a:prstDash val="solid"/>
          </a:ln>
        </p:spPr>
      </p:sp>
      <p:sp>
        <p:nvSpPr>
          <p:cNvPr id="6" name="Text 4"/>
          <p:cNvSpPr txBox="1"/>
          <p:nvPr/>
        </p:nvSpPr>
        <p:spPr>
          <a:xfrm>
            <a:off x="640080" y="2377440"/>
            <a:ext cx="2194560" cy="100584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參考文獻</a:t>
            </a:r>
            <a:endParaRPr lang="en-US" sz="1500" dirty="0"/>
          </a:p>
          <a:p>
            <a:pPr marL="0" indent="0" algn="ctr">
              <a:buNone/>
            </a:pPr>
            <a:r>
              <a:rPr lang="en-US" sz="1200" dirty="0">
                <a:solidFill>
                  <a:srgbClr val="FFFFFF"/>
                </a:solidFill>
                <a:latin typeface="新細明體" pitchFamily="34" charset="0"/>
                <a:ea typeface="新細明體" pitchFamily="34" charset="-122"/>
                <a:cs typeface="新細明體" pitchFamily="34" charset="-120"/>
              </a:rPr>
              <a:t>Cited References</a:t>
            </a:r>
            <a:endParaRPr lang="en-US" sz="1500" dirty="0"/>
          </a:p>
          <a:p>
            <a:pPr marL="0" indent="0" algn="ctr">
              <a:buNone/>
            </a:pPr>
            <a:r>
              <a:rPr lang="en-US" sz="1200" dirty="0">
                <a:solidFill>
                  <a:srgbClr val="FFFFFF"/>
                </a:solidFill>
                <a:latin typeface="新細明體" pitchFamily="34" charset="0"/>
                <a:ea typeface="新細明體" pitchFamily="34" charset="-122"/>
                <a:cs typeface="新細明體" pitchFamily="34" charset="-120"/>
              </a:rPr>
              <a:t>（往過去追）</a:t>
            </a:r>
            <a:endParaRPr lang="en-US" sz="1500" dirty="0"/>
          </a:p>
        </p:txBody>
      </p:sp>
      <p:sp>
        <p:nvSpPr>
          <p:cNvPr id="7" name="Shape 5"/>
          <p:cNvSpPr/>
          <p:nvPr/>
        </p:nvSpPr>
        <p:spPr>
          <a:xfrm>
            <a:off x="3840480" y="2377440"/>
            <a:ext cx="2377440" cy="1005840"/>
          </a:xfrm>
          <a:prstGeom prst="roundRect">
            <a:avLst>
              <a:gd name="adj" fmla="val 10909"/>
            </a:avLst>
          </a:prstGeom>
          <a:solidFill>
            <a:srgbClr val="9E1B22"/>
          </a:solidFill>
          <a:ln w="12700">
            <a:solidFill>
              <a:srgbClr val="9E1B22"/>
            </a:solidFill>
            <a:prstDash val="solid"/>
          </a:ln>
        </p:spPr>
      </p:sp>
      <p:sp>
        <p:nvSpPr>
          <p:cNvPr id="8" name="Text 6"/>
          <p:cNvSpPr txBox="1"/>
          <p:nvPr/>
        </p:nvSpPr>
        <p:spPr>
          <a:xfrm>
            <a:off x="3931920" y="2377440"/>
            <a:ext cx="2194560" cy="100584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你找到的好文章</a:t>
            </a:r>
            <a:endParaRPr lang="en-US" sz="1500" dirty="0"/>
          </a:p>
          <a:p>
            <a:pPr marL="0" indent="0" algn="ctr">
              <a:buNone/>
            </a:pPr>
            <a:r>
              <a:rPr lang="en-US" sz="1200" dirty="0">
                <a:solidFill>
                  <a:srgbClr val="FFFFFF"/>
                </a:solidFill>
                <a:latin typeface="新細明體" pitchFamily="34" charset="0"/>
                <a:ea typeface="新細明體" pitchFamily="34" charset="-122"/>
                <a:cs typeface="新細明體" pitchFamily="34" charset="-120"/>
              </a:rPr>
              <a:t>Key paper</a:t>
            </a:r>
            <a:endParaRPr lang="en-US" sz="1500" dirty="0"/>
          </a:p>
        </p:txBody>
      </p:sp>
      <p:sp>
        <p:nvSpPr>
          <p:cNvPr id="9" name="Shape 7"/>
          <p:cNvSpPr/>
          <p:nvPr/>
        </p:nvSpPr>
        <p:spPr>
          <a:xfrm>
            <a:off x="7132320" y="2377440"/>
            <a:ext cx="2377440" cy="1005840"/>
          </a:xfrm>
          <a:prstGeom prst="roundRect">
            <a:avLst>
              <a:gd name="adj" fmla="val 10909"/>
            </a:avLst>
          </a:prstGeom>
          <a:solidFill>
            <a:srgbClr val="5E7A2E"/>
          </a:solidFill>
          <a:ln w="12700">
            <a:solidFill>
              <a:srgbClr val="5E7A2E"/>
            </a:solidFill>
            <a:prstDash val="solid"/>
          </a:ln>
        </p:spPr>
      </p:sp>
      <p:sp>
        <p:nvSpPr>
          <p:cNvPr id="10" name="Text 8"/>
          <p:cNvSpPr txBox="1"/>
          <p:nvPr/>
        </p:nvSpPr>
        <p:spPr>
          <a:xfrm>
            <a:off x="7223760" y="2377440"/>
            <a:ext cx="2194560" cy="1005840"/>
          </a:xfrm>
          <a:prstGeom prst="rect">
            <a:avLst/>
          </a:prstGeom>
          <a:noFill/>
          <a:ln/>
        </p:spPr>
        <p:txBody>
          <a:bodyPr wrap="square" lIns="0" tIns="0" rIns="0" bIns="0" rtlCol="0" anchor="ctr"/>
          <a:lstStyle/>
          <a:p>
            <a:pPr marL="0" indent="0" algn="ctr">
              <a:buNone/>
            </a:pPr>
            <a:r>
              <a:rPr lang="en-US" sz="1600" b="1" dirty="0">
                <a:solidFill>
                  <a:srgbClr val="FFFFFF"/>
                </a:solidFill>
                <a:latin typeface="新細明體" pitchFamily="34" charset="0"/>
                <a:ea typeface="新細明體" pitchFamily="34" charset="-122"/>
                <a:cs typeface="新細明體" pitchFamily="34" charset="-120"/>
              </a:rPr>
              <a:t>引用文獻</a:t>
            </a:r>
            <a:endParaRPr lang="en-US" sz="1500" dirty="0"/>
          </a:p>
          <a:p>
            <a:pPr marL="0" indent="0" algn="ctr">
              <a:buNone/>
            </a:pPr>
            <a:r>
              <a:rPr lang="en-US" sz="1200" dirty="0">
                <a:solidFill>
                  <a:srgbClr val="FFFFFF"/>
                </a:solidFill>
                <a:latin typeface="新細明體" pitchFamily="34" charset="0"/>
                <a:ea typeface="新細明體" pitchFamily="34" charset="-122"/>
                <a:cs typeface="新細明體" pitchFamily="34" charset="-120"/>
              </a:rPr>
              <a:t>Citing Articles</a:t>
            </a:r>
            <a:endParaRPr lang="en-US" sz="1500" dirty="0"/>
          </a:p>
          <a:p>
            <a:pPr marL="0" indent="0" algn="ctr">
              <a:buNone/>
            </a:pPr>
            <a:r>
              <a:rPr lang="en-US" sz="1200" dirty="0">
                <a:solidFill>
                  <a:srgbClr val="FFFFFF"/>
                </a:solidFill>
                <a:latin typeface="新細明體" pitchFamily="34" charset="0"/>
                <a:ea typeface="新細明體" pitchFamily="34" charset="-122"/>
                <a:cs typeface="新細明體" pitchFamily="34" charset="-120"/>
              </a:rPr>
              <a:t>（往未來追）</a:t>
            </a:r>
            <a:endParaRPr lang="en-US" sz="1500" dirty="0"/>
          </a:p>
        </p:txBody>
      </p:sp>
      <p:sp>
        <p:nvSpPr>
          <p:cNvPr id="11" name="Shape 9"/>
          <p:cNvSpPr/>
          <p:nvPr/>
        </p:nvSpPr>
        <p:spPr>
          <a:xfrm>
            <a:off x="3017520" y="2697480"/>
            <a:ext cx="731520" cy="365760"/>
          </a:xfrm>
          <a:prstGeom prst="leftArrow">
            <a:avLst/>
          </a:prstGeom>
          <a:solidFill>
            <a:srgbClr val="D9D2CC"/>
          </a:solidFill>
          <a:ln w="12700">
            <a:solidFill>
              <a:srgbClr val="D9D2CC"/>
            </a:solidFill>
            <a:prstDash val="solid"/>
          </a:ln>
        </p:spPr>
      </p:sp>
      <p:sp>
        <p:nvSpPr>
          <p:cNvPr id="12" name="Shape 10"/>
          <p:cNvSpPr/>
          <p:nvPr/>
        </p:nvSpPr>
        <p:spPr>
          <a:xfrm>
            <a:off x="6309360" y="2697480"/>
            <a:ext cx="731520" cy="365760"/>
          </a:xfrm>
          <a:prstGeom prst="rightArrow">
            <a:avLst/>
          </a:prstGeom>
          <a:solidFill>
            <a:srgbClr val="D9D2CC"/>
          </a:solidFill>
          <a:ln w="12700">
            <a:solidFill>
              <a:srgbClr val="D9D2CC"/>
            </a:solidFill>
            <a:prstDash val="solid"/>
          </a:ln>
        </p:spPr>
      </p:sp>
      <p:sp>
        <p:nvSpPr>
          <p:cNvPr id="13" name="Text 11"/>
          <p:cNvSpPr txBox="1"/>
          <p:nvPr/>
        </p:nvSpPr>
        <p:spPr>
          <a:xfrm>
            <a:off x="548640" y="3520440"/>
            <a:ext cx="8961120" cy="320040"/>
          </a:xfrm>
          <a:prstGeom prst="rect">
            <a:avLst/>
          </a:prstGeom>
          <a:noFill/>
          <a:ln/>
        </p:spPr>
        <p:txBody>
          <a:bodyPr wrap="square" lIns="0" tIns="0" rIns="0" bIns="0" rtlCol="0" anchor="t"/>
          <a:lstStyle/>
          <a:p>
            <a:pPr marL="0" indent="0" algn="ctr">
              <a:buNone/>
            </a:pPr>
            <a:r>
              <a:rPr lang="en-US" sz="1300" dirty="0">
                <a:solidFill>
                  <a:srgbClr val="6B6B6B"/>
                </a:solidFill>
                <a:latin typeface="新細明體" pitchFamily="34" charset="0"/>
                <a:ea typeface="新細明體" pitchFamily="34" charset="-122"/>
                <a:cs typeface="新細明體" pitchFamily="34" charset="-120"/>
              </a:rPr>
              <a:t>⏳ 時間軸：過去 → 現在 → 未來</a:t>
            </a:r>
            <a:endParaRPr lang="en-US" sz="1300" dirty="0"/>
          </a:p>
        </p:txBody>
      </p:sp>
      <p:sp>
        <p:nvSpPr>
          <p:cNvPr id="14" name="wosai"/>
          <p:cNvSpPr/>
          <p:nvPr/>
        </p:nvSpPr>
        <p:spPr>
          <a:xfrm>
            <a:off x="9784080" y="1234440"/>
            <a:ext cx="1828800" cy="2606040"/>
          </a:xfrm>
          <a:prstGeom prst="roundRect">
            <a:avLst>
              <a:gd name="adj" fmla="val 5000"/>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sp>
      <p:sp>
        <p:nvSpPr>
          <p:cNvPr id="15" name="Shape 13"/>
          <p:cNvSpPr/>
          <p:nvPr/>
        </p:nvSpPr>
        <p:spPr>
          <a:xfrm>
            <a:off x="10332720" y="1417320"/>
            <a:ext cx="731520" cy="731520"/>
          </a:xfrm>
          <a:prstGeom prst="ellipse">
            <a:avLst/>
          </a:prstGeom>
          <a:solidFill>
            <a:srgbClr val="E8B321"/>
          </a:solidFill>
          <a:ln w="12700">
            <a:solidFill>
              <a:srgbClr val="E8B321"/>
            </a:solidFill>
            <a:prstDash val="solid"/>
          </a:ln>
        </p:spPr>
      </p:sp>
      <p:pic>
        <p:nvPicPr>
          <p:cNvPr id="16" name="Image 0" descr="preencoded.png"/>
          <p:cNvPicPr>
            <a:picLocks noChangeAspect="1"/>
          </p:cNvPicPr>
          <p:nvPr/>
        </p:nvPicPr>
        <p:blipFill>
          <a:blip r:embed="rId4"/>
          <a:stretch>
            <a:fillRect/>
          </a:stretch>
        </p:blipFill>
        <p:spPr>
          <a:xfrm>
            <a:off x="10515600" y="1600200"/>
            <a:ext cx="365760" cy="365760"/>
          </a:xfrm>
          <a:prstGeom prst="rect">
            <a:avLst/>
          </a:prstGeom>
        </p:spPr>
      </p:pic>
      <p:sp>
        <p:nvSpPr>
          <p:cNvPr id="17" name="Text 14"/>
          <p:cNvSpPr txBox="1"/>
          <p:nvPr/>
        </p:nvSpPr>
        <p:spPr>
          <a:xfrm>
            <a:off x="9875520" y="2240280"/>
            <a:ext cx="1645920" cy="1463040"/>
          </a:xfrm>
          <a:prstGeom prst="rect">
            <a:avLst/>
          </a:prstGeom>
          <a:noFill/>
          <a:ln/>
        </p:spPr>
        <p:txBody>
          <a:bodyPr wrap="square" lIns="0" tIns="0" rIns="0" bIns="0" rtlCol="0" anchor="t"/>
          <a:lstStyle/>
          <a:p>
            <a:pPr marL="0" indent="0" algn="ctr">
              <a:buNone/>
            </a:pPr>
            <a:r>
              <a:rPr lang="en-US" sz="1250" dirty="0">
                <a:solidFill>
                  <a:srgbClr val="2B2B2B"/>
                </a:solidFill>
                <a:latin typeface="新細明體" pitchFamily="34" charset="0"/>
                <a:ea typeface="新細明體" pitchFamily="34" charset="-122"/>
                <a:cs typeface="新細明體" pitchFamily="34" charset="-120"/>
              </a:rPr>
              <a:t>Research Assistant：AI 對話檢索，生成內容請核對原文</a:t>
            </a:r>
            <a:endParaRPr lang="en-US" sz="1250" dirty="0"/>
          </a:p>
        </p:txBody>
      </p:sp>
      <p:sp>
        <p:nvSpPr>
          <p:cNvPr id="18" name="wt0"/>
          <p:cNvSpPr/>
          <p:nvPr/>
        </p:nvSpPr>
        <p:spPr>
          <a:xfrm>
            <a:off x="548640" y="4114800"/>
            <a:ext cx="3520440" cy="1417320"/>
          </a:xfrm>
          <a:prstGeom prst="roundRect">
            <a:avLst>
              <a:gd name="adj" fmla="val 6452"/>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19" name="Text 16"/>
          <p:cNvSpPr txBox="1"/>
          <p:nvPr/>
        </p:nvSpPr>
        <p:spPr>
          <a:xfrm>
            <a:off x="777240" y="4206240"/>
            <a:ext cx="3108960" cy="1234440"/>
          </a:xfrm>
          <a:prstGeom prst="rect">
            <a:avLst/>
          </a:prstGeom>
          <a:noFill/>
          <a:ln/>
        </p:spPr>
        <p:txBody>
          <a:bodyPr wrap="square" lIns="0" tIns="0" rIns="0" bIns="0" rtlCol="0" anchor="ctr"/>
          <a:lstStyle/>
          <a:p>
            <a:pPr marL="0" indent="0">
              <a:spcAft>
                <a:spcPts val="400"/>
              </a:spcAft>
              <a:buNone/>
            </a:pPr>
            <a:r>
              <a:rPr lang="en-US" sz="1600" b="1" dirty="0">
                <a:solidFill>
                  <a:srgbClr val="2B2B2B"/>
                </a:solidFill>
                <a:latin typeface="新細明體" pitchFamily="34" charset="0"/>
                <a:ea typeface="新細明體" pitchFamily="34" charset="-122"/>
                <a:cs typeface="新細明體" pitchFamily="34" charset="-120"/>
              </a:rPr>
              <a:t>依被引用次數排序</a:t>
            </a:r>
            <a:endParaRPr lang="en-US" sz="1500" dirty="0"/>
          </a:p>
          <a:p>
            <a:pPr marL="0" indent="0">
              <a:spcAft>
                <a:spcPts val="400"/>
              </a:spcAft>
              <a:buNone/>
            </a:pPr>
            <a:r>
              <a:rPr lang="en-US" sz="1400" dirty="0">
                <a:solidFill>
                  <a:srgbClr val="2B2B2B"/>
                </a:solidFill>
                <a:latin typeface="新細明體" pitchFamily="34" charset="0"/>
                <a:ea typeface="新細明體" pitchFamily="34" charset="-122"/>
                <a:cs typeface="新細明體" pitchFamily="34" charset="-120"/>
              </a:rPr>
              <a:t>快速找到領域經典文獻</a:t>
            </a:r>
            <a:endParaRPr lang="en-US" sz="1500" dirty="0"/>
          </a:p>
        </p:txBody>
      </p:sp>
      <p:sp>
        <p:nvSpPr>
          <p:cNvPr id="20" name="wt1"/>
          <p:cNvSpPr/>
          <p:nvPr/>
        </p:nvSpPr>
        <p:spPr>
          <a:xfrm>
            <a:off x="4297680" y="4114800"/>
            <a:ext cx="3520440" cy="1417320"/>
          </a:xfrm>
          <a:prstGeom prst="roundRect">
            <a:avLst>
              <a:gd name="adj" fmla="val 6452"/>
            </a:avLst>
          </a:prstGeom>
          <a:solidFill>
            <a:srgbClr val="FBEDEC"/>
          </a:solidFill>
          <a:ln w="12700">
            <a:solidFill>
              <a:srgbClr val="FBEDEC"/>
            </a:solidFill>
            <a:prstDash val="solid"/>
          </a:ln>
          <a:effectLst>
            <a:outerShdw blurRad="76200" dist="25400" dir="5400000" algn="bl" rotWithShape="0">
              <a:srgbClr val="000000">
                <a:alpha val="12000"/>
              </a:srgbClr>
            </a:outerShdw>
          </a:effectLst>
        </p:spPr>
      </p:sp>
      <p:sp>
        <p:nvSpPr>
          <p:cNvPr id="21" name="Text 18"/>
          <p:cNvSpPr txBox="1"/>
          <p:nvPr/>
        </p:nvSpPr>
        <p:spPr>
          <a:xfrm>
            <a:off x="4526280" y="4206240"/>
            <a:ext cx="3108960" cy="1234440"/>
          </a:xfrm>
          <a:prstGeom prst="rect">
            <a:avLst/>
          </a:prstGeom>
          <a:noFill/>
          <a:ln/>
        </p:spPr>
        <p:txBody>
          <a:bodyPr wrap="square" lIns="0" tIns="0" rIns="0" bIns="0" rtlCol="0" anchor="ctr"/>
          <a:lstStyle/>
          <a:p>
            <a:pPr marL="0" indent="0">
              <a:spcAft>
                <a:spcPts val="400"/>
              </a:spcAft>
              <a:buNone/>
            </a:pPr>
            <a:r>
              <a:rPr lang="en-US" sz="1600" b="1" dirty="0">
                <a:solidFill>
                  <a:srgbClr val="2B2B2B"/>
                </a:solidFill>
                <a:latin typeface="新細明體" pitchFamily="34" charset="0"/>
                <a:ea typeface="新細明體" pitchFamily="34" charset="-122"/>
                <a:cs typeface="新細明體" pitchFamily="34" charset="-120"/>
              </a:rPr>
              <a:t>分析檢索結果</a:t>
            </a:r>
            <a:endParaRPr lang="en-US" sz="1500" dirty="0"/>
          </a:p>
          <a:p>
            <a:pPr marL="0" indent="0">
              <a:spcAft>
                <a:spcPts val="400"/>
              </a:spcAft>
              <a:buNone/>
            </a:pPr>
            <a:r>
              <a:rPr lang="en-US" sz="1400" dirty="0">
                <a:solidFill>
                  <a:srgbClr val="2B2B2B"/>
                </a:solidFill>
                <a:latin typeface="新細明體" pitchFamily="34" charset="0"/>
                <a:ea typeface="新細明體" pitchFamily="34" charset="-122"/>
                <a:cs typeface="新細明體" pitchFamily="34" charset="-120"/>
              </a:rPr>
              <a:t>看出主要作者、期刊、出版趨勢</a:t>
            </a:r>
            <a:endParaRPr lang="en-US" sz="1500" dirty="0"/>
          </a:p>
        </p:txBody>
      </p:sp>
      <p:sp>
        <p:nvSpPr>
          <p:cNvPr id="22" name="wt2"/>
          <p:cNvSpPr/>
          <p:nvPr/>
        </p:nvSpPr>
        <p:spPr>
          <a:xfrm>
            <a:off x="8046720" y="4114800"/>
            <a:ext cx="3520440" cy="1417320"/>
          </a:xfrm>
          <a:prstGeom prst="roundRect">
            <a:avLst>
              <a:gd name="adj" fmla="val 6452"/>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23" name="Text 20"/>
          <p:cNvSpPr txBox="1"/>
          <p:nvPr/>
        </p:nvSpPr>
        <p:spPr>
          <a:xfrm>
            <a:off x="8275320" y="4206240"/>
            <a:ext cx="3108960" cy="1234440"/>
          </a:xfrm>
          <a:prstGeom prst="rect">
            <a:avLst/>
          </a:prstGeom>
          <a:noFill/>
          <a:ln/>
        </p:spPr>
        <p:txBody>
          <a:bodyPr wrap="square" lIns="0" tIns="0" rIns="0" bIns="0" rtlCol="0" anchor="ctr"/>
          <a:lstStyle/>
          <a:p>
            <a:pPr marL="0" indent="0">
              <a:spcAft>
                <a:spcPts val="400"/>
              </a:spcAft>
              <a:buNone/>
            </a:pPr>
            <a:r>
              <a:rPr lang="en-US" sz="1600" b="1" dirty="0">
                <a:solidFill>
                  <a:srgbClr val="2B2B2B"/>
                </a:solidFill>
                <a:latin typeface="新細明體" pitchFamily="34" charset="0"/>
                <a:ea typeface="新細明體" pitchFamily="34" charset="-122"/>
                <a:cs typeface="新細明體" pitchFamily="34" charset="-120"/>
              </a:rPr>
              <a:t>建立追蹤通知</a:t>
            </a:r>
            <a:endParaRPr lang="en-US" sz="1500" dirty="0"/>
          </a:p>
          <a:p>
            <a:pPr marL="0" indent="0">
              <a:spcAft>
                <a:spcPts val="400"/>
              </a:spcAft>
              <a:buNone/>
            </a:pPr>
            <a:r>
              <a:rPr lang="en-US" sz="1400" dirty="0">
                <a:solidFill>
                  <a:srgbClr val="2B2B2B"/>
                </a:solidFill>
                <a:latin typeface="新細明體" pitchFamily="34" charset="0"/>
                <a:ea typeface="新細明體" pitchFamily="34" charset="-122"/>
                <a:cs typeface="新細明體" pitchFamily="34" charset="-120"/>
              </a:rPr>
              <a:t>有新的引用文獻時提醒你</a:t>
            </a:r>
            <a:endParaRPr lang="en-US" sz="15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⑩ Journal 學術期刊資料庫（原華藝 CEPS）</a:t>
            </a:r>
            <a:endParaRPr lang="en-US" sz="3000" dirty="0"/>
          </a:p>
        </p:txBody>
      </p:sp>
      <p:sp>
        <p:nvSpPr>
          <p:cNvPr id="3" name="Shape 1"/>
          <p:cNvSpPr/>
          <p:nvPr/>
        </p:nvSpPr>
        <p:spPr>
          <a:xfrm>
            <a:off x="548640" y="1234440"/>
            <a:ext cx="822960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786384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https://jumper.lib.pu.edu.tw/resourceDetail?resourceType=databases&amp;id=11V202100</a:t>
            </a:r>
            <a:endParaRPr lang="en-US" sz="1300" dirty="0"/>
          </a:p>
        </p:txBody>
      </p:sp>
      <p:sp>
        <p:nvSpPr>
          <p:cNvPr id="5" name="airiti1"/>
          <p:cNvSpPr/>
          <p:nvPr/>
        </p:nvSpPr>
        <p:spPr>
          <a:xfrm>
            <a:off x="548640" y="1920240"/>
            <a:ext cx="5394960" cy="3794760"/>
          </a:xfrm>
          <a:prstGeom prst="roundRect">
            <a:avLst>
              <a:gd name="adj" fmla="val 2410"/>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6" name="Shape 4"/>
          <p:cNvSpPr/>
          <p:nvPr/>
        </p:nvSpPr>
        <p:spPr>
          <a:xfrm>
            <a:off x="777240" y="2148840"/>
            <a:ext cx="731520" cy="731520"/>
          </a:xfrm>
          <a:prstGeom prst="ellipse">
            <a:avLst/>
          </a:prstGeom>
          <a:solidFill>
            <a:srgbClr val="C8553D"/>
          </a:solidFill>
          <a:ln w="12700">
            <a:solidFill>
              <a:srgbClr val="C8553D"/>
            </a:solidFill>
            <a:prstDash val="solid"/>
          </a:ln>
        </p:spPr>
      </p:sp>
      <p:pic>
        <p:nvPicPr>
          <p:cNvPr id="7" name="Image 0" descr="preencoded.png"/>
          <p:cNvPicPr>
            <a:picLocks noChangeAspect="1"/>
          </p:cNvPicPr>
          <p:nvPr/>
        </p:nvPicPr>
        <p:blipFill>
          <a:blip r:embed="rId4"/>
          <a:stretch>
            <a:fillRect/>
          </a:stretch>
        </p:blipFill>
        <p:spPr>
          <a:xfrm>
            <a:off x="960120" y="2331720"/>
            <a:ext cx="365760" cy="365760"/>
          </a:xfrm>
          <a:prstGeom prst="rect">
            <a:avLst/>
          </a:prstGeom>
        </p:spPr>
      </p:pic>
      <p:sp>
        <p:nvSpPr>
          <p:cNvPr id="8" name="Text 5"/>
          <p:cNvSpPr txBox="1"/>
          <p:nvPr/>
        </p:nvSpPr>
        <p:spPr>
          <a:xfrm>
            <a:off x="1645920" y="2194560"/>
            <a:ext cx="4114800" cy="640080"/>
          </a:xfrm>
          <a:prstGeom prst="rect">
            <a:avLst/>
          </a:prstGeom>
          <a:noFill/>
          <a:ln/>
        </p:spPr>
        <p:txBody>
          <a:bodyPr wrap="square" lIns="0" tIns="0" rIns="0" bIns="0" rtlCol="0" anchor="ctr"/>
          <a:lstStyle/>
          <a:p>
            <a:pPr marL="0" indent="0">
              <a:buNone/>
            </a:pPr>
            <a:r>
              <a:rPr lang="en-US" sz="1900" b="1" dirty="0">
                <a:solidFill>
                  <a:srgbClr val="2B2B2B"/>
                </a:solidFill>
                <a:latin typeface="新細明體" pitchFamily="34" charset="0"/>
                <a:ea typeface="新細明體" pitchFamily="34" charset="-122"/>
                <a:cs typeface="新細明體" pitchFamily="34" charset="-120"/>
              </a:rPr>
              <a:t>適合找什麼？</a:t>
            </a:r>
            <a:endParaRPr lang="en-US" sz="1900" dirty="0"/>
          </a:p>
        </p:txBody>
      </p:sp>
      <p:sp>
        <p:nvSpPr>
          <p:cNvPr id="9" name="Text 6"/>
          <p:cNvSpPr txBox="1"/>
          <p:nvPr/>
        </p:nvSpPr>
        <p:spPr>
          <a:xfrm>
            <a:off x="777240" y="3017520"/>
            <a:ext cx="4937760" cy="2560320"/>
          </a:xfrm>
          <a:prstGeom prst="rect">
            <a:avLst/>
          </a:prstGeom>
          <a:noFill/>
          <a:ln/>
        </p:spPr>
        <p:txBody>
          <a:bodyPr wrap="square" lIns="0" tIns="0" rIns="0" bIns="0" rtlCol="0" anchor="t"/>
          <a:lstStyle/>
          <a:p>
            <a:pPr marL="342900" indent="-342900">
              <a:spcAft>
                <a:spcPts val="1000"/>
              </a:spcAft>
              <a:buSzPct val="100000"/>
              <a:buChar char="•"/>
            </a:pPr>
            <a:r>
              <a:rPr lang="en-US" sz="1550" dirty="0">
                <a:solidFill>
                  <a:srgbClr val="2B2B2B"/>
                </a:solidFill>
                <a:latin typeface="新細明體" pitchFamily="34" charset="0"/>
                <a:ea typeface="新細明體" pitchFamily="34" charset="-122"/>
                <a:cs typeface="新細明體" pitchFamily="34" charset="-120"/>
              </a:rPr>
              <a:t>華文學術期刊文章，多數可下載全文（依授權）</a:t>
            </a:r>
            <a:endParaRPr lang="en-US" sz="1550" dirty="0"/>
          </a:p>
          <a:p>
            <a:pPr marL="342900" indent="-342900">
              <a:spcAft>
                <a:spcPts val="1000"/>
              </a:spcAft>
              <a:buSzPct val="100000"/>
              <a:buChar char="•"/>
            </a:pPr>
            <a:r>
              <a:rPr lang="en-US" sz="1550" dirty="0">
                <a:solidFill>
                  <a:srgbClr val="2B2B2B"/>
                </a:solidFill>
                <a:latin typeface="新細明體" pitchFamily="34" charset="0"/>
                <a:ea typeface="新細明體" pitchFamily="34" charset="-122"/>
                <a:cs typeface="新細明體" pitchFamily="34" charset="-120"/>
              </a:rPr>
              <a:t>國內西語教學、翻譯、語言學研究成果</a:t>
            </a:r>
            <a:endParaRPr lang="en-US" sz="1550" dirty="0"/>
          </a:p>
          <a:p>
            <a:pPr marL="342900" indent="-342900">
              <a:spcAft>
                <a:spcPts val="1000"/>
              </a:spcAft>
              <a:buSzPct val="100000"/>
              <a:buChar char="•"/>
            </a:pPr>
            <a:r>
              <a:rPr lang="en-US" sz="1550" dirty="0">
                <a:solidFill>
                  <a:srgbClr val="2B2B2B"/>
                </a:solidFill>
                <a:latin typeface="新細明體" pitchFamily="34" charset="0"/>
                <a:ea typeface="新細明體" pitchFamily="34" charset="-122"/>
                <a:cs typeface="新細明體" pitchFamily="34" charset="-120"/>
              </a:rPr>
              <a:t>了解臺灣學界已做過哪些相關研究</a:t>
            </a:r>
            <a:endParaRPr lang="en-US" sz="1550" dirty="0"/>
          </a:p>
        </p:txBody>
      </p:sp>
      <p:sp>
        <p:nvSpPr>
          <p:cNvPr id="10" name="airiti2"/>
          <p:cNvSpPr/>
          <p:nvPr/>
        </p:nvSpPr>
        <p:spPr>
          <a:xfrm>
            <a:off x="6217920" y="1920240"/>
            <a:ext cx="5394960" cy="3794760"/>
          </a:xfrm>
          <a:prstGeom prst="roundRect">
            <a:avLst>
              <a:gd name="adj" fmla="val 2410"/>
            </a:avLst>
          </a:prstGeom>
          <a:solidFill>
            <a:srgbClr val="FBEDEC"/>
          </a:solidFill>
          <a:ln w="12700">
            <a:solidFill>
              <a:srgbClr val="FBEDEC"/>
            </a:solidFill>
            <a:prstDash val="solid"/>
          </a:ln>
          <a:effectLst>
            <a:outerShdw blurRad="76200" dist="25400" dir="5400000" algn="bl" rotWithShape="0">
              <a:srgbClr val="000000">
                <a:alpha val="12000"/>
              </a:srgbClr>
            </a:outerShdw>
          </a:effectLst>
        </p:spPr>
      </p:sp>
      <p:sp>
        <p:nvSpPr>
          <p:cNvPr id="11" name="Shape 8"/>
          <p:cNvSpPr/>
          <p:nvPr/>
        </p:nvSpPr>
        <p:spPr>
          <a:xfrm>
            <a:off x="6446520" y="2148840"/>
            <a:ext cx="731520" cy="731520"/>
          </a:xfrm>
          <a:prstGeom prst="ellipse">
            <a:avLst/>
          </a:prstGeom>
          <a:solidFill>
            <a:srgbClr val="9E1B22"/>
          </a:solidFill>
          <a:ln w="12700">
            <a:solidFill>
              <a:srgbClr val="9E1B22"/>
            </a:solidFill>
            <a:prstDash val="solid"/>
          </a:ln>
        </p:spPr>
      </p:sp>
      <p:pic>
        <p:nvPicPr>
          <p:cNvPr id="12" name="Image 1" descr="preencoded.png"/>
          <p:cNvPicPr>
            <a:picLocks noChangeAspect="1"/>
          </p:cNvPicPr>
          <p:nvPr/>
        </p:nvPicPr>
        <p:blipFill>
          <a:blip r:embed="rId5"/>
          <a:stretch>
            <a:fillRect/>
          </a:stretch>
        </p:blipFill>
        <p:spPr>
          <a:xfrm>
            <a:off x="6629400" y="2331720"/>
            <a:ext cx="365760" cy="365760"/>
          </a:xfrm>
          <a:prstGeom prst="rect">
            <a:avLst/>
          </a:prstGeom>
        </p:spPr>
      </p:pic>
      <p:sp>
        <p:nvSpPr>
          <p:cNvPr id="13" name="Text 9"/>
          <p:cNvSpPr txBox="1"/>
          <p:nvPr/>
        </p:nvSpPr>
        <p:spPr>
          <a:xfrm>
            <a:off x="7315200" y="2194560"/>
            <a:ext cx="4114800" cy="640080"/>
          </a:xfrm>
          <a:prstGeom prst="rect">
            <a:avLst/>
          </a:prstGeom>
          <a:noFill/>
          <a:ln/>
        </p:spPr>
        <p:txBody>
          <a:bodyPr wrap="square" lIns="0" tIns="0" rIns="0" bIns="0" rtlCol="0" anchor="ctr"/>
          <a:lstStyle/>
          <a:p>
            <a:pPr marL="0" indent="0">
              <a:buNone/>
            </a:pPr>
            <a:r>
              <a:rPr lang="en-US" sz="1900" b="1" dirty="0">
                <a:solidFill>
                  <a:srgbClr val="2B2B2B"/>
                </a:solidFill>
                <a:latin typeface="新細明體" pitchFamily="34" charset="0"/>
                <a:ea typeface="新細明體" pitchFamily="34" charset="-122"/>
                <a:cs typeface="新細明體" pitchFamily="34" charset="-120"/>
              </a:rPr>
              <a:t>試試這些檢索詞</a:t>
            </a:r>
            <a:endParaRPr lang="en-US" sz="1900" dirty="0"/>
          </a:p>
        </p:txBody>
      </p:sp>
      <p:sp>
        <p:nvSpPr>
          <p:cNvPr id="14" name="Text 10"/>
          <p:cNvSpPr txBox="1"/>
          <p:nvPr/>
        </p:nvSpPr>
        <p:spPr>
          <a:xfrm>
            <a:off x="6492240" y="3017520"/>
            <a:ext cx="4937760" cy="2560320"/>
          </a:xfrm>
          <a:prstGeom prst="rect">
            <a:avLst/>
          </a:prstGeom>
          <a:noFill/>
          <a:ln/>
        </p:spPr>
        <p:txBody>
          <a:bodyPr wrap="square" lIns="0" tIns="0" rIns="0" bIns="0" rtlCol="0" anchor="t"/>
          <a:lstStyle/>
          <a:p>
            <a:pPr marL="0" indent="0">
              <a:spcAft>
                <a:spcPts val="1000"/>
              </a:spcAft>
              <a:buNone/>
            </a:pPr>
            <a:r>
              <a:rPr lang="en-US" sz="1600" dirty="0">
                <a:solidFill>
                  <a:srgbClr val="2B2B2B"/>
                </a:solidFill>
                <a:latin typeface="新細明體" pitchFamily="34" charset="0"/>
                <a:ea typeface="新細明體" pitchFamily="34" charset="-122"/>
                <a:cs typeface="新細明體" pitchFamily="34" charset="-120"/>
              </a:rPr>
              <a:t>西班牙語 AND 語料庫</a:t>
            </a:r>
            <a:endParaRPr lang="en-US" sz="1600" dirty="0"/>
          </a:p>
          <a:p>
            <a:pPr marL="0" indent="0">
              <a:spcAft>
                <a:spcPts val="1000"/>
              </a:spcAft>
              <a:buNone/>
            </a:pPr>
            <a:r>
              <a:rPr lang="en-US" sz="1600" dirty="0">
                <a:solidFill>
                  <a:srgbClr val="2B2B2B"/>
                </a:solidFill>
                <a:latin typeface="新細明體" pitchFamily="34" charset="0"/>
                <a:ea typeface="新細明體" pitchFamily="34" charset="-122"/>
                <a:cs typeface="新細明體" pitchFamily="34" charset="-120"/>
              </a:rPr>
              <a:t>西語教學 AND 搭配詞</a:t>
            </a:r>
            <a:endParaRPr lang="en-US" sz="1600" dirty="0"/>
          </a:p>
          <a:p>
            <a:pPr marL="0" indent="0">
              <a:spcAft>
                <a:spcPts val="1000"/>
              </a:spcAft>
              <a:buNone/>
            </a:pPr>
            <a:r>
              <a:rPr lang="en-US" sz="1600" dirty="0">
                <a:solidFill>
                  <a:srgbClr val="2B2B2B"/>
                </a:solidFill>
                <a:latin typeface="新細明體" pitchFamily="34" charset="0"/>
                <a:ea typeface="新細明體" pitchFamily="34" charset="-122"/>
                <a:cs typeface="新細明體" pitchFamily="34" charset="-120"/>
              </a:rPr>
              <a:t>西班牙語 AND (翻譯 OR 口譯)</a:t>
            </a:r>
            <a:endParaRPr lang="en-US" sz="1600" dirty="0"/>
          </a:p>
          <a:p>
            <a:pPr marL="0" indent="0">
              <a:spcAft>
                <a:spcPts val="1000"/>
              </a:spcAft>
              <a:buNone/>
            </a:pPr>
            <a:r>
              <a:rPr lang="en-US" sz="1350" dirty="0">
                <a:solidFill>
                  <a:srgbClr val="6B6B6B"/>
                </a:solidFill>
                <a:latin typeface="新細明體" pitchFamily="34" charset="0"/>
                <a:ea typeface="新細明體" pitchFamily="34" charset="-122"/>
                <a:cs typeface="新細明體" pitchFamily="34" charset="-120"/>
              </a:rPr>
              <a:t>提醒：中文詞彙也有同義詞，如「西語／西班牙文／西班牙語」</a:t>
            </a:r>
            <a:endParaRPr lang="en-US" sz="16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⑪ 臺灣期刊論文索引系統：國家圖書館的期刊文章地圖</a:t>
            </a:r>
            <a:endParaRPr lang="en-US" sz="3000" dirty="0"/>
          </a:p>
        </p:txBody>
      </p:sp>
      <p:sp>
        <p:nvSpPr>
          <p:cNvPr id="3" name="Shape 1"/>
          <p:cNvSpPr/>
          <p:nvPr/>
        </p:nvSpPr>
        <p:spPr>
          <a:xfrm>
            <a:off x="548640" y="1234440"/>
            <a:ext cx="512064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475488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https://tpl.ncl.edu.tw/NclService/</a:t>
            </a:r>
            <a:endParaRPr lang="en-US" sz="1300" dirty="0"/>
          </a:p>
        </p:txBody>
      </p:sp>
      <p:sp>
        <p:nvSpPr>
          <p:cNvPr id="5" name="tpl0"/>
          <p:cNvSpPr/>
          <p:nvPr/>
        </p:nvSpPr>
        <p:spPr>
          <a:xfrm>
            <a:off x="548640" y="1920240"/>
            <a:ext cx="69494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6" name="Shape 4"/>
          <p:cNvSpPr/>
          <p:nvPr/>
        </p:nvSpPr>
        <p:spPr>
          <a:xfrm>
            <a:off x="777240" y="2103120"/>
            <a:ext cx="731520" cy="731520"/>
          </a:xfrm>
          <a:prstGeom prst="ellipse">
            <a:avLst/>
          </a:prstGeom>
          <a:solidFill>
            <a:srgbClr val="1D4E89"/>
          </a:solidFill>
          <a:ln w="12700">
            <a:solidFill>
              <a:srgbClr val="1D4E89"/>
            </a:solidFill>
            <a:prstDash val="solid"/>
          </a:ln>
        </p:spPr>
      </p:sp>
      <p:pic>
        <p:nvPicPr>
          <p:cNvPr id="7" name="Image 0" descr="preencoded.png"/>
          <p:cNvPicPr>
            <a:picLocks noChangeAspect="1"/>
          </p:cNvPicPr>
          <p:nvPr/>
        </p:nvPicPr>
        <p:blipFill>
          <a:blip r:embed="rId4"/>
          <a:stretch>
            <a:fillRect/>
          </a:stretch>
        </p:blipFill>
        <p:spPr>
          <a:xfrm>
            <a:off x="960120" y="2286000"/>
            <a:ext cx="365760" cy="365760"/>
          </a:xfrm>
          <a:prstGeom prst="rect">
            <a:avLst/>
          </a:prstGeom>
        </p:spPr>
      </p:pic>
      <p:sp>
        <p:nvSpPr>
          <p:cNvPr id="8" name="Text 5"/>
          <p:cNvSpPr txBox="1"/>
          <p:nvPr/>
        </p:nvSpPr>
        <p:spPr>
          <a:xfrm>
            <a:off x="1737360" y="2011680"/>
            <a:ext cx="5577840" cy="914400"/>
          </a:xfrm>
          <a:prstGeom prst="rect">
            <a:avLst/>
          </a:prstGeom>
          <a:noFill/>
          <a:ln/>
        </p:spPr>
        <p:txBody>
          <a:bodyPr wrap="square" lIns="0" tIns="0" rIns="0" bIns="0" rtlCol="0" anchor="ctr"/>
          <a:lstStyle/>
          <a:p>
            <a:pPr marL="0" indent="0">
              <a:spcAft>
                <a:spcPts val="300"/>
              </a:spcAft>
              <a:buNone/>
            </a:pPr>
            <a:r>
              <a:rPr lang="en-US" sz="1700" b="1" dirty="0">
                <a:solidFill>
                  <a:srgbClr val="2B2B2B"/>
                </a:solidFill>
                <a:latin typeface="新細明體" pitchFamily="34" charset="0"/>
                <a:ea typeface="新細明體" pitchFamily="34" charset="-122"/>
                <a:cs typeface="新細明體" pitchFamily="34" charset="-120"/>
              </a:rPr>
              <a:t>索引為主</a:t>
            </a:r>
            <a:endParaRPr lang="en-US" sz="1500" dirty="0"/>
          </a:p>
          <a:p>
            <a:pPr marL="0" indent="0">
              <a:spcAft>
                <a:spcPts val="300"/>
              </a:spcAft>
              <a:buNone/>
            </a:pPr>
            <a:r>
              <a:rPr lang="en-US" sz="1400" dirty="0">
                <a:solidFill>
                  <a:srgbClr val="2B2B2B"/>
                </a:solidFill>
                <a:latin typeface="新細明體" pitchFamily="34" charset="0"/>
                <a:ea typeface="新細明體" pitchFamily="34" charset="-122"/>
                <a:cs typeface="新細明體" pitchFamily="34" charset="-120"/>
              </a:rPr>
              <a:t>收錄臺灣出版之期刊文章書目資訊，是查國內期刊文獻的重要索引</a:t>
            </a:r>
            <a:endParaRPr lang="en-US" sz="1500" dirty="0"/>
          </a:p>
        </p:txBody>
      </p:sp>
      <p:sp>
        <p:nvSpPr>
          <p:cNvPr id="9" name="tpl1"/>
          <p:cNvSpPr/>
          <p:nvPr/>
        </p:nvSpPr>
        <p:spPr>
          <a:xfrm>
            <a:off x="548640" y="3200400"/>
            <a:ext cx="69494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0" name="Shape 7"/>
          <p:cNvSpPr/>
          <p:nvPr/>
        </p:nvSpPr>
        <p:spPr>
          <a:xfrm>
            <a:off x="777240" y="3383280"/>
            <a:ext cx="731520" cy="731520"/>
          </a:xfrm>
          <a:prstGeom prst="ellipse">
            <a:avLst/>
          </a:prstGeom>
          <a:solidFill>
            <a:srgbClr val="5E7A2E"/>
          </a:solidFill>
          <a:ln w="12700">
            <a:solidFill>
              <a:srgbClr val="5E7A2E"/>
            </a:solidFill>
            <a:prstDash val="solid"/>
          </a:ln>
        </p:spPr>
      </p:sp>
      <p:pic>
        <p:nvPicPr>
          <p:cNvPr id="11" name="Image 1" descr="preencoded.png"/>
          <p:cNvPicPr>
            <a:picLocks noChangeAspect="1"/>
          </p:cNvPicPr>
          <p:nvPr/>
        </p:nvPicPr>
        <p:blipFill>
          <a:blip r:embed="rId5"/>
          <a:stretch>
            <a:fillRect/>
          </a:stretch>
        </p:blipFill>
        <p:spPr>
          <a:xfrm>
            <a:off x="960120" y="3566160"/>
            <a:ext cx="365760" cy="365760"/>
          </a:xfrm>
          <a:prstGeom prst="rect">
            <a:avLst/>
          </a:prstGeom>
        </p:spPr>
      </p:pic>
      <p:sp>
        <p:nvSpPr>
          <p:cNvPr id="12" name="Text 8"/>
          <p:cNvSpPr txBox="1"/>
          <p:nvPr/>
        </p:nvSpPr>
        <p:spPr>
          <a:xfrm>
            <a:off x="1737360" y="3291840"/>
            <a:ext cx="5577840" cy="914400"/>
          </a:xfrm>
          <a:prstGeom prst="rect">
            <a:avLst/>
          </a:prstGeom>
          <a:noFill/>
          <a:ln/>
        </p:spPr>
        <p:txBody>
          <a:bodyPr wrap="square" lIns="0" tIns="0" rIns="0" bIns="0" rtlCol="0" anchor="ctr"/>
          <a:lstStyle/>
          <a:p>
            <a:pPr marL="0" indent="0">
              <a:spcAft>
                <a:spcPts val="300"/>
              </a:spcAft>
              <a:buNone/>
            </a:pPr>
            <a:r>
              <a:rPr lang="en-US" sz="1700" b="1" dirty="0">
                <a:solidFill>
                  <a:srgbClr val="2B2B2B"/>
                </a:solidFill>
                <a:latin typeface="新細明體" pitchFamily="34" charset="0"/>
                <a:ea typeface="新細明體" pitchFamily="34" charset="-122"/>
                <a:cs typeface="新細明體" pitchFamily="34" charset="-120"/>
              </a:rPr>
              <a:t>部分有全文</a:t>
            </a:r>
            <a:endParaRPr lang="en-US" sz="1500" dirty="0"/>
          </a:p>
          <a:p>
            <a:pPr marL="0" indent="0">
              <a:spcAft>
                <a:spcPts val="300"/>
              </a:spcAft>
              <a:buNone/>
            </a:pPr>
            <a:r>
              <a:rPr lang="en-US" sz="1400" dirty="0">
                <a:solidFill>
                  <a:srgbClr val="2B2B2B"/>
                </a:solidFill>
                <a:latin typeface="新細明體" pitchFamily="34" charset="0"/>
                <a:ea typeface="新細明體" pitchFamily="34" charset="-122"/>
                <a:cs typeface="新細明體" pitchFamily="34" charset="-120"/>
              </a:rPr>
              <a:t>有電子全文或連結者可直接取用</a:t>
            </a:r>
            <a:endParaRPr lang="en-US" sz="1500" dirty="0"/>
          </a:p>
        </p:txBody>
      </p:sp>
      <p:sp>
        <p:nvSpPr>
          <p:cNvPr id="13" name="tpl2"/>
          <p:cNvSpPr/>
          <p:nvPr/>
        </p:nvSpPr>
        <p:spPr>
          <a:xfrm>
            <a:off x="548640" y="4480560"/>
            <a:ext cx="69494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4" name="Shape 10"/>
          <p:cNvSpPr/>
          <p:nvPr/>
        </p:nvSpPr>
        <p:spPr>
          <a:xfrm>
            <a:off x="777240" y="4663440"/>
            <a:ext cx="731520" cy="731520"/>
          </a:xfrm>
          <a:prstGeom prst="ellipse">
            <a:avLst/>
          </a:prstGeom>
          <a:solidFill>
            <a:srgbClr val="C8553D"/>
          </a:solidFill>
          <a:ln w="12700">
            <a:solidFill>
              <a:srgbClr val="C8553D"/>
            </a:solidFill>
            <a:prstDash val="solid"/>
          </a:ln>
        </p:spPr>
      </p:sp>
      <p:pic>
        <p:nvPicPr>
          <p:cNvPr id="15" name="Image 2" descr="preencoded.png"/>
          <p:cNvPicPr>
            <a:picLocks noChangeAspect="1"/>
          </p:cNvPicPr>
          <p:nvPr/>
        </p:nvPicPr>
        <p:blipFill>
          <a:blip r:embed="rId6"/>
          <a:stretch>
            <a:fillRect/>
          </a:stretch>
        </p:blipFill>
        <p:spPr>
          <a:xfrm>
            <a:off x="960120" y="4846320"/>
            <a:ext cx="365760" cy="365760"/>
          </a:xfrm>
          <a:prstGeom prst="rect">
            <a:avLst/>
          </a:prstGeom>
        </p:spPr>
      </p:pic>
      <p:sp>
        <p:nvSpPr>
          <p:cNvPr id="16" name="Text 11"/>
          <p:cNvSpPr txBox="1"/>
          <p:nvPr/>
        </p:nvSpPr>
        <p:spPr>
          <a:xfrm>
            <a:off x="1737360" y="4572000"/>
            <a:ext cx="5577840" cy="914400"/>
          </a:xfrm>
          <a:prstGeom prst="rect">
            <a:avLst/>
          </a:prstGeom>
          <a:noFill/>
          <a:ln/>
        </p:spPr>
        <p:txBody>
          <a:bodyPr wrap="square" lIns="0" tIns="0" rIns="0" bIns="0" rtlCol="0" anchor="ctr"/>
          <a:lstStyle/>
          <a:p>
            <a:pPr marL="0" indent="0">
              <a:spcAft>
                <a:spcPts val="300"/>
              </a:spcAft>
              <a:buNone/>
            </a:pPr>
            <a:r>
              <a:rPr lang="en-US" sz="1700" b="1" dirty="0">
                <a:solidFill>
                  <a:srgbClr val="2B2B2B"/>
                </a:solidFill>
                <a:latin typeface="新細明體" pitchFamily="34" charset="0"/>
                <a:ea typeface="新細明體" pitchFamily="34" charset="-122"/>
                <a:cs typeface="新細明體" pitchFamily="34" charset="-120"/>
              </a:rPr>
              <a:t>沒有全文？</a:t>
            </a:r>
            <a:endParaRPr lang="en-US" sz="1500" dirty="0"/>
          </a:p>
          <a:p>
            <a:pPr marL="0" indent="0">
              <a:spcAft>
                <a:spcPts val="300"/>
              </a:spcAft>
              <a:buNone/>
            </a:pPr>
            <a:r>
              <a:rPr lang="en-US" sz="1400" dirty="0">
                <a:solidFill>
                  <a:srgbClr val="2B2B2B"/>
                </a:solidFill>
                <a:latin typeface="新細明體" pitchFamily="34" charset="0"/>
                <a:ea typeface="新細明體" pitchFamily="34" charset="-122"/>
                <a:cs typeface="新細明體" pitchFamily="34" charset="-120"/>
              </a:rPr>
              <a:t>記下書目資料 → 查本館館藏 → 申請館際合作（NDDS）</a:t>
            </a:r>
            <a:endParaRPr lang="en-US" sz="1500" dirty="0"/>
          </a:p>
        </p:txBody>
      </p:sp>
      <p:sp>
        <p:nvSpPr>
          <p:cNvPr id="17" name="tplq"/>
          <p:cNvSpPr/>
          <p:nvPr/>
        </p:nvSpPr>
        <p:spPr>
          <a:xfrm>
            <a:off x="7772400" y="1920240"/>
            <a:ext cx="3840480" cy="3657600"/>
          </a:xfrm>
          <a:prstGeom prst="roundRect">
            <a:avLst>
              <a:gd name="adj" fmla="val 2500"/>
            </a:avLst>
          </a:prstGeom>
          <a:solidFill>
            <a:srgbClr val="5C0F14"/>
          </a:solidFill>
          <a:ln w="12700">
            <a:solidFill>
              <a:srgbClr val="5C0F14"/>
            </a:solidFill>
            <a:prstDash val="solid"/>
          </a:ln>
          <a:effectLst>
            <a:outerShdw blurRad="76200" dist="25400" dir="5400000" algn="bl" rotWithShape="0">
              <a:srgbClr val="000000">
                <a:alpha val="12000"/>
              </a:srgbClr>
            </a:outerShdw>
          </a:effectLst>
        </p:spPr>
      </p:sp>
      <p:sp>
        <p:nvSpPr>
          <p:cNvPr id="18" name="Text 13"/>
          <p:cNvSpPr txBox="1"/>
          <p:nvPr/>
        </p:nvSpPr>
        <p:spPr>
          <a:xfrm>
            <a:off x="8001000" y="2103120"/>
            <a:ext cx="3383280" cy="457200"/>
          </a:xfrm>
          <a:prstGeom prst="rect">
            <a:avLst/>
          </a:prstGeom>
          <a:noFill/>
          <a:ln/>
        </p:spPr>
        <p:txBody>
          <a:bodyPr wrap="square" lIns="0" tIns="0" rIns="0" bIns="0" rtlCol="0" anchor="t"/>
          <a:lstStyle/>
          <a:p>
            <a:pPr marL="0" indent="0">
              <a:buNone/>
            </a:pPr>
            <a:r>
              <a:rPr lang="en-US" sz="1700" b="1" dirty="0">
                <a:solidFill>
                  <a:srgbClr val="E8B321"/>
                </a:solidFill>
                <a:latin typeface="新細明體" pitchFamily="34" charset="0"/>
                <a:ea typeface="新細明體" pitchFamily="34" charset="-122"/>
                <a:cs typeface="新細明體" pitchFamily="34" charset="-120"/>
              </a:rPr>
              <a:t>為什麼索引還是很重要？</a:t>
            </a:r>
            <a:endParaRPr lang="en-US" sz="1700" dirty="0"/>
          </a:p>
        </p:txBody>
      </p:sp>
      <p:sp>
        <p:nvSpPr>
          <p:cNvPr id="19" name="Text 14"/>
          <p:cNvSpPr txBox="1"/>
          <p:nvPr/>
        </p:nvSpPr>
        <p:spPr>
          <a:xfrm>
            <a:off x="8001000" y="2697480"/>
            <a:ext cx="3383280" cy="2651760"/>
          </a:xfrm>
          <a:prstGeom prst="rect">
            <a:avLst/>
          </a:prstGeom>
          <a:noFill/>
          <a:ln/>
        </p:spPr>
        <p:txBody>
          <a:bodyPr wrap="square" lIns="0" tIns="0" rIns="0" bIns="0" rtlCol="0" anchor="t"/>
          <a:lstStyle/>
          <a:p>
            <a:pPr marL="0" indent="0">
              <a:buNone/>
            </a:pPr>
            <a:r>
              <a:rPr lang="en-US" sz="1500" dirty="0">
                <a:solidFill>
                  <a:srgbClr val="FFFFFF"/>
                </a:solidFill>
                <a:latin typeface="新細明體" pitchFamily="34" charset="0"/>
                <a:ea typeface="新細明體" pitchFamily="34" charset="-122"/>
                <a:cs typeface="新細明體" pitchFamily="34" charset="-120"/>
              </a:rPr>
              <a:t>全文資料庫只涵蓋有授權的期刊；索引能讓你知道「有這篇文章存在」，避免遺漏重要的國內研究。</a:t>
            </a:r>
            <a:endParaRPr lang="en-US" sz="15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⑫ CNKI 中國期刊全文數據庫：兩個站點，各有所長</a:t>
            </a:r>
            <a:endParaRPr lang="en-US" sz="3000" dirty="0"/>
          </a:p>
        </p:txBody>
      </p:sp>
      <p:sp>
        <p:nvSpPr>
          <p:cNvPr id="3" name="cnkiTaiwan mirror site"/>
          <p:cNvSpPr/>
          <p:nvPr/>
        </p:nvSpPr>
        <p:spPr>
          <a:xfrm>
            <a:off x="548640" y="1234440"/>
            <a:ext cx="5394960" cy="3794760"/>
          </a:xfrm>
          <a:prstGeom prst="roundRect">
            <a:avLst>
              <a:gd name="adj" fmla="val 2410"/>
            </a:avLst>
          </a:prstGeom>
          <a:solidFill>
            <a:srgbClr val="FBEDEC"/>
          </a:solidFill>
          <a:ln w="12700">
            <a:solidFill>
              <a:srgbClr val="FBEDEC"/>
            </a:solidFill>
            <a:prstDash val="solid"/>
          </a:ln>
          <a:effectLst>
            <a:outerShdw blurRad="76200" dist="25400" dir="5400000" algn="bl" rotWithShape="0">
              <a:srgbClr val="000000">
                <a:alpha val="12000"/>
              </a:srgbClr>
            </a:outerShdw>
          </a:effectLst>
        </p:spPr>
      </p:sp>
      <p:sp>
        <p:nvSpPr>
          <p:cNvPr id="4" name="Text 2"/>
          <p:cNvSpPr txBox="1"/>
          <p:nvPr/>
        </p:nvSpPr>
        <p:spPr>
          <a:xfrm>
            <a:off x="822960" y="1371600"/>
            <a:ext cx="4846320" cy="777240"/>
          </a:xfrm>
          <a:prstGeom prst="rect">
            <a:avLst/>
          </a:prstGeom>
          <a:noFill/>
          <a:ln/>
        </p:spPr>
        <p:txBody>
          <a:bodyPr wrap="square" lIns="0" tIns="0" rIns="0" bIns="0" rtlCol="0" anchor="ctr"/>
          <a:lstStyle/>
          <a:p>
            <a:pPr marL="0" indent="0">
              <a:buNone/>
            </a:pPr>
            <a:r>
              <a:rPr lang="en-US" sz="1900" b="1" dirty="0">
                <a:solidFill>
                  <a:srgbClr val="9E1B22"/>
                </a:solidFill>
                <a:latin typeface="新細明體" pitchFamily="34" charset="0"/>
                <a:ea typeface="新細明體" pitchFamily="34" charset="-122"/>
                <a:cs typeface="新細明體" pitchFamily="34" charset="-120"/>
              </a:rPr>
              <a:t>CNKI 台灣鏡站</a:t>
            </a:r>
            <a:endParaRPr lang="en-US" sz="1500" dirty="0"/>
          </a:p>
          <a:p>
            <a:pPr marL="0" indent="0">
              <a:buNone/>
            </a:pPr>
            <a:r>
              <a:rPr lang="en-US" sz="1300" i="1" dirty="0">
                <a:solidFill>
                  <a:srgbClr val="6B6B6B"/>
                </a:solidFill>
                <a:latin typeface="新細明體" pitchFamily="34" charset="0"/>
                <a:ea typeface="新細明體" pitchFamily="34" charset="-122"/>
                <a:cs typeface="新細明體" pitchFamily="34" charset="-120"/>
              </a:rPr>
              <a:t>Taiwan mirror site</a:t>
            </a:r>
            <a:endParaRPr lang="en-US" sz="1500" dirty="0"/>
          </a:p>
        </p:txBody>
      </p:sp>
      <p:sp>
        <p:nvSpPr>
          <p:cNvPr id="5" name="Shape 3"/>
          <p:cNvSpPr/>
          <p:nvPr/>
        </p:nvSpPr>
        <p:spPr>
          <a:xfrm>
            <a:off x="822960" y="2240280"/>
            <a:ext cx="4846320" cy="411480"/>
          </a:xfrm>
          <a:prstGeom prst="roundRect">
            <a:avLst>
              <a:gd name="adj" fmla="val 48889"/>
            </a:avLst>
          </a:prstGeom>
          <a:solidFill>
            <a:srgbClr val="FFFFFF"/>
          </a:solidFill>
          <a:ln w="12700">
            <a:solidFill>
              <a:srgbClr val="9E1B22"/>
            </a:solidFill>
            <a:prstDash val="solid"/>
          </a:ln>
        </p:spPr>
      </p:sp>
      <p:sp>
        <p:nvSpPr>
          <p:cNvPr id="6" name="Text 4"/>
          <p:cNvSpPr txBox="1"/>
          <p:nvPr/>
        </p:nvSpPr>
        <p:spPr>
          <a:xfrm>
            <a:off x="960120" y="2295144"/>
            <a:ext cx="4572000" cy="301752"/>
          </a:xfrm>
          <a:prstGeom prst="rect">
            <a:avLst/>
          </a:prstGeom>
          <a:noFill/>
          <a:ln/>
        </p:spPr>
        <p:txBody>
          <a:bodyPr wrap="square" lIns="0" tIns="0" rIns="0" bIns="0" rtlCol="0" anchor="ctr"/>
          <a:lstStyle/>
          <a:p>
            <a:pPr marL="0" indent="0">
              <a:buNone/>
            </a:pPr>
            <a:r>
              <a:rPr lang="en-US" sz="1200" dirty="0">
                <a:solidFill>
                  <a:srgbClr val="2B2B2B"/>
                </a:solidFill>
                <a:latin typeface="新細明體" pitchFamily="34" charset="0"/>
                <a:ea typeface="新細明體" pitchFamily="34" charset="-122"/>
                <a:cs typeface="新細明體" pitchFamily="34" charset="-120"/>
              </a:rPr>
              <a:t>🔗 </a:t>
            </a:r>
            <a:r>
              <a:rPr lang="en-US" sz="12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cnki.sris.com.tw/kns55/…?dbPrefix=CJFD</a:t>
            </a:r>
            <a:endParaRPr lang="en-US" sz="1200" dirty="0"/>
          </a:p>
        </p:txBody>
      </p:sp>
      <p:sp>
        <p:nvSpPr>
          <p:cNvPr id="7" name="Text 5"/>
          <p:cNvSpPr txBox="1"/>
          <p:nvPr/>
        </p:nvSpPr>
        <p:spPr>
          <a:xfrm>
            <a:off x="822960" y="2834640"/>
            <a:ext cx="4846320" cy="2103120"/>
          </a:xfrm>
          <a:prstGeom prst="rect">
            <a:avLst/>
          </a:prstGeom>
          <a:noFill/>
          <a:ln/>
        </p:spPr>
        <p:txBody>
          <a:bodyPr wrap="square" lIns="0" tIns="0" rIns="0" bIns="0" rtlCol="0" anchor="t"/>
          <a:lstStyle/>
          <a:p>
            <a:pPr marL="342900" indent="-342900">
              <a:spcAft>
                <a:spcPts val="600"/>
              </a:spcAft>
              <a:buSzPct val="100000"/>
              <a:buChar char="•"/>
            </a:pPr>
            <a:r>
              <a:rPr lang="en-US" sz="1450" dirty="0">
                <a:solidFill>
                  <a:srgbClr val="2B2B2B"/>
                </a:solidFill>
                <a:latin typeface="新細明體" pitchFamily="34" charset="0"/>
                <a:ea typeface="新細明體" pitchFamily="34" charset="-122"/>
                <a:cs typeface="新細明體" pitchFamily="34" charset="-120"/>
              </a:rPr>
              <a:t>中國期刊全文數據庫（含輯刊、世紀期刊）</a:t>
            </a:r>
            <a:endParaRPr lang="en-US" sz="1450" dirty="0"/>
          </a:p>
          <a:p>
            <a:pPr marL="342900" indent="-342900">
              <a:spcAft>
                <a:spcPts val="600"/>
              </a:spcAft>
              <a:buSzPct val="100000"/>
              <a:buChar char="•"/>
            </a:pPr>
            <a:r>
              <a:rPr lang="en-US" sz="1450" dirty="0">
                <a:solidFill>
                  <a:srgbClr val="2B2B2B"/>
                </a:solidFill>
                <a:latin typeface="新細明體" pitchFamily="34" charset="0"/>
                <a:ea typeface="新細明體" pitchFamily="34" charset="-122"/>
                <a:cs typeface="新細明體" pitchFamily="34" charset="-120"/>
              </a:rPr>
              <a:t>中國重要報紙全文數據庫</a:t>
            </a:r>
            <a:endParaRPr lang="en-US" sz="1450" dirty="0"/>
          </a:p>
          <a:p>
            <a:pPr marL="342900" indent="-342900">
              <a:spcAft>
                <a:spcPts val="600"/>
              </a:spcAft>
              <a:buSzPct val="100000"/>
              <a:buChar char="•"/>
            </a:pPr>
            <a:r>
              <a:rPr lang="en-US" sz="1450" dirty="0">
                <a:solidFill>
                  <a:srgbClr val="2B2B2B"/>
                </a:solidFill>
                <a:latin typeface="新細明體" pitchFamily="34" charset="0"/>
                <a:ea typeface="新細明體" pitchFamily="34" charset="-122"/>
                <a:cs typeface="新細明體" pitchFamily="34" charset="-120"/>
              </a:rPr>
              <a:t>中國年鑑網絡出版總庫</a:t>
            </a:r>
            <a:endParaRPr lang="en-US" sz="1450" dirty="0"/>
          </a:p>
        </p:txBody>
      </p:sp>
      <p:sp>
        <p:nvSpPr>
          <p:cNvPr id="8" name="cnkiInternational site (Qingdao)"/>
          <p:cNvSpPr/>
          <p:nvPr/>
        </p:nvSpPr>
        <p:spPr>
          <a:xfrm>
            <a:off x="6217920" y="1234440"/>
            <a:ext cx="5394960" cy="3794760"/>
          </a:xfrm>
          <a:prstGeom prst="roundRect">
            <a:avLst>
              <a:gd name="adj" fmla="val 2410"/>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9" name="Text 7"/>
          <p:cNvSpPr txBox="1"/>
          <p:nvPr/>
        </p:nvSpPr>
        <p:spPr>
          <a:xfrm>
            <a:off x="6492240" y="1371600"/>
            <a:ext cx="4846320" cy="777240"/>
          </a:xfrm>
          <a:prstGeom prst="rect">
            <a:avLst/>
          </a:prstGeom>
          <a:noFill/>
          <a:ln/>
        </p:spPr>
        <p:txBody>
          <a:bodyPr wrap="square" lIns="0" tIns="0" rIns="0" bIns="0" rtlCol="0" anchor="ctr"/>
          <a:lstStyle/>
          <a:p>
            <a:pPr marL="0" indent="0">
              <a:buNone/>
            </a:pPr>
            <a:r>
              <a:rPr lang="en-US" sz="1900" b="1" dirty="0">
                <a:solidFill>
                  <a:srgbClr val="1D4E89"/>
                </a:solidFill>
                <a:latin typeface="新細明體" pitchFamily="34" charset="0"/>
                <a:ea typeface="新細明體" pitchFamily="34" charset="-122"/>
                <a:cs typeface="新細明體" pitchFamily="34" charset="-120"/>
              </a:rPr>
              <a:t>CNKI 國際版・青島站點</a:t>
            </a:r>
            <a:endParaRPr lang="en-US" sz="1500" dirty="0"/>
          </a:p>
          <a:p>
            <a:pPr marL="0" indent="0">
              <a:buNone/>
            </a:pPr>
            <a:r>
              <a:rPr lang="en-US" sz="1300" i="1" dirty="0">
                <a:solidFill>
                  <a:srgbClr val="6B6B6B"/>
                </a:solidFill>
                <a:latin typeface="新細明體" pitchFamily="34" charset="0"/>
                <a:ea typeface="新細明體" pitchFamily="34" charset="-122"/>
                <a:cs typeface="新細明體" pitchFamily="34" charset="-120"/>
              </a:rPr>
              <a:t>International site (Qingdao)</a:t>
            </a:r>
            <a:endParaRPr lang="en-US" sz="1500" dirty="0"/>
          </a:p>
        </p:txBody>
      </p:sp>
      <p:sp>
        <p:nvSpPr>
          <p:cNvPr id="10" name="Shape 8"/>
          <p:cNvSpPr/>
          <p:nvPr/>
        </p:nvSpPr>
        <p:spPr>
          <a:xfrm>
            <a:off x="6492240" y="2240280"/>
            <a:ext cx="4846320" cy="411480"/>
          </a:xfrm>
          <a:prstGeom prst="roundRect">
            <a:avLst>
              <a:gd name="adj" fmla="val 48889"/>
            </a:avLst>
          </a:prstGeom>
          <a:solidFill>
            <a:srgbClr val="FFFFFF"/>
          </a:solidFill>
          <a:ln w="12700">
            <a:solidFill>
              <a:srgbClr val="1D4E89"/>
            </a:solidFill>
            <a:prstDash val="solid"/>
          </a:ln>
        </p:spPr>
      </p:sp>
      <p:sp>
        <p:nvSpPr>
          <p:cNvPr id="11" name="Text 9"/>
          <p:cNvSpPr txBox="1"/>
          <p:nvPr/>
        </p:nvSpPr>
        <p:spPr>
          <a:xfrm>
            <a:off x="6629400" y="2295144"/>
            <a:ext cx="4572000" cy="301752"/>
          </a:xfrm>
          <a:prstGeom prst="rect">
            <a:avLst/>
          </a:prstGeom>
          <a:noFill/>
          <a:ln/>
        </p:spPr>
        <p:txBody>
          <a:bodyPr wrap="square" lIns="0" tIns="0" rIns="0" bIns="0" rtlCol="0" anchor="ctr"/>
          <a:lstStyle/>
          <a:p>
            <a:pPr marL="0" indent="0">
              <a:buNone/>
            </a:pPr>
            <a:r>
              <a:rPr lang="en-US" sz="1200" dirty="0">
                <a:solidFill>
                  <a:srgbClr val="2B2B2B"/>
                </a:solidFill>
                <a:latin typeface="新細明體" pitchFamily="34" charset="0"/>
                <a:ea typeface="新細明體" pitchFamily="34" charset="-122"/>
                <a:cs typeface="新細明體" pitchFamily="34" charset="-120"/>
              </a:rPr>
              <a:t>🔗 </a:t>
            </a:r>
            <a:r>
              <a:rPr lang="en-US" sz="1200" u="sng" dirty="0">
                <a:solidFill>
                  <a:srgbClr val="1D4E89"/>
                </a:solidFill>
                <a:latin typeface="新細明體" pitchFamily="34" charset="0"/>
                <a:ea typeface="新細明體" pitchFamily="34" charset="-122"/>
                <a:cs typeface="新細明體" pitchFamily="34" charset="-120"/>
                <a:hlinkClick r:id="rId4">
                  <a:extLst>
                    <a:ext uri="{A12FA001-AC4F-418D-AE19-62706E023703}">
                      <ahyp:hlinkClr xmlns:ahyp="http://schemas.microsoft.com/office/drawing/2018/hyperlinkcolor" val="tx"/>
                    </a:ext>
                  </a:extLst>
                </a:hlinkClick>
              </a:rPr>
              <a:t>oversea.cnki.net/tra</a:t>
            </a:r>
            <a:endParaRPr lang="en-US" sz="1200" dirty="0"/>
          </a:p>
        </p:txBody>
      </p:sp>
      <p:sp>
        <p:nvSpPr>
          <p:cNvPr id="12" name="Text 10"/>
          <p:cNvSpPr txBox="1"/>
          <p:nvPr/>
        </p:nvSpPr>
        <p:spPr>
          <a:xfrm>
            <a:off x="6492240" y="2834640"/>
            <a:ext cx="4846320" cy="2103120"/>
          </a:xfrm>
          <a:prstGeom prst="rect">
            <a:avLst/>
          </a:prstGeom>
          <a:noFill/>
          <a:ln/>
        </p:spPr>
        <p:txBody>
          <a:bodyPr wrap="square" lIns="0" tIns="0" rIns="0" bIns="0" rtlCol="0" anchor="t"/>
          <a:lstStyle/>
          <a:p>
            <a:pPr marL="342900" indent="-342900">
              <a:spcAft>
                <a:spcPts val="600"/>
              </a:spcAft>
              <a:buSzPct val="100000"/>
              <a:buChar char="•"/>
            </a:pPr>
            <a:r>
              <a:rPr lang="en-US" sz="1450" dirty="0">
                <a:solidFill>
                  <a:srgbClr val="2B2B2B"/>
                </a:solidFill>
                <a:latin typeface="新細明體" pitchFamily="34" charset="0"/>
                <a:ea typeface="新細明體" pitchFamily="34" charset="-122"/>
                <a:cs typeface="新細明體" pitchFamily="34" charset="-120"/>
              </a:rPr>
              <a:t>中國期刊全文數據庫（含世紀期刊）</a:t>
            </a:r>
            <a:endParaRPr lang="en-US" sz="1450" dirty="0"/>
          </a:p>
          <a:p>
            <a:pPr marL="342900" indent="-342900">
              <a:spcAft>
                <a:spcPts val="600"/>
              </a:spcAft>
              <a:buSzPct val="100000"/>
              <a:buChar char="•"/>
            </a:pPr>
            <a:r>
              <a:rPr lang="en-US" sz="1450" dirty="0">
                <a:solidFill>
                  <a:srgbClr val="2B2B2B"/>
                </a:solidFill>
                <a:latin typeface="新細明體" pitchFamily="34" charset="0"/>
                <a:ea typeface="新細明體" pitchFamily="34" charset="-122"/>
                <a:cs typeface="新細明體" pitchFamily="34" charset="-120"/>
              </a:rPr>
              <a:t>中國學術輯刊全文數據庫</a:t>
            </a:r>
            <a:endParaRPr lang="en-US" sz="1450" dirty="0"/>
          </a:p>
          <a:p>
            <a:pPr marL="342900" indent="-342900">
              <a:spcAft>
                <a:spcPts val="600"/>
              </a:spcAft>
              <a:buSzPct val="100000"/>
              <a:buChar char="•"/>
            </a:pPr>
            <a:r>
              <a:rPr lang="en-US" sz="1450" dirty="0">
                <a:solidFill>
                  <a:srgbClr val="2B2B2B"/>
                </a:solidFill>
                <a:latin typeface="新細明體" pitchFamily="34" charset="0"/>
                <a:ea typeface="新細明體" pitchFamily="34" charset="-122"/>
                <a:cs typeface="新細明體" pitchFamily="34" charset="-120"/>
              </a:rPr>
              <a:t>中國博士／優秀碩士學位論文全文數據庫</a:t>
            </a:r>
            <a:endParaRPr lang="en-US" sz="1450" dirty="0"/>
          </a:p>
          <a:p>
            <a:pPr marL="342900" indent="-342900">
              <a:spcAft>
                <a:spcPts val="600"/>
              </a:spcAft>
              <a:buSzPct val="100000"/>
              <a:buChar char="•"/>
            </a:pPr>
            <a:r>
              <a:rPr lang="en-US" sz="1450" dirty="0">
                <a:solidFill>
                  <a:srgbClr val="2B2B2B"/>
                </a:solidFill>
                <a:latin typeface="新細明體" pitchFamily="34" charset="0"/>
                <a:ea typeface="新細明體" pitchFamily="34" charset="-122"/>
                <a:cs typeface="新細明體" pitchFamily="34" charset="-120"/>
              </a:rPr>
              <a:t>中國重要會議／國際會議論文全文數據庫</a:t>
            </a:r>
            <a:endParaRPr lang="en-US" sz="1450" dirty="0"/>
          </a:p>
          <a:p>
            <a:pPr marL="342900" indent="-342900">
              <a:spcAft>
                <a:spcPts val="600"/>
              </a:spcAft>
              <a:buSzPct val="100000"/>
              <a:buChar char="•"/>
            </a:pPr>
            <a:r>
              <a:rPr lang="en-US" sz="1450" dirty="0">
                <a:solidFill>
                  <a:srgbClr val="2B2B2B"/>
                </a:solidFill>
                <a:latin typeface="新細明體" pitchFamily="34" charset="0"/>
                <a:ea typeface="新細明體" pitchFamily="34" charset="-122"/>
                <a:cs typeface="新細明體" pitchFamily="34" charset="-120"/>
              </a:rPr>
              <a:t>重要報紙、年鑑</a:t>
            </a:r>
            <a:endParaRPr lang="en-US" sz="1450" dirty="0"/>
          </a:p>
        </p:txBody>
      </p:sp>
      <p:sp>
        <p:nvSpPr>
          <p:cNvPr id="13" name="cnkitip"/>
          <p:cNvSpPr/>
          <p:nvPr/>
        </p:nvSpPr>
        <p:spPr>
          <a:xfrm>
            <a:off x="548640" y="5212080"/>
            <a:ext cx="11064240" cy="685800"/>
          </a:xfrm>
          <a:prstGeom prst="roundRect">
            <a:avLst>
              <a:gd name="adj" fmla="val 13333"/>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sp>
      <p:sp>
        <p:nvSpPr>
          <p:cNvPr id="14" name="Text 12"/>
          <p:cNvSpPr txBox="1"/>
          <p:nvPr/>
        </p:nvSpPr>
        <p:spPr>
          <a:xfrm>
            <a:off x="777240" y="5212080"/>
            <a:ext cx="10607040" cy="685800"/>
          </a:xfrm>
          <a:prstGeom prst="rect">
            <a:avLst/>
          </a:prstGeom>
          <a:noFill/>
          <a:ln/>
        </p:spPr>
        <p:txBody>
          <a:bodyPr wrap="square" lIns="0" tIns="0" rIns="0" bIns="0" rtlCol="0" anchor="ctr"/>
          <a:lstStyle/>
          <a:p>
            <a:pPr marL="0" indent="0">
              <a:buNone/>
            </a:pPr>
            <a:r>
              <a:rPr lang="en-US" sz="1350" dirty="0">
                <a:solidFill>
                  <a:srgbClr val="2B2B2B"/>
                </a:solidFill>
                <a:latin typeface="新細明體" pitchFamily="34" charset="0"/>
                <a:ea typeface="新細明體" pitchFamily="34" charset="-122"/>
                <a:cs typeface="新細明體" pitchFamily="34" charset="-120"/>
              </a:rPr>
              <a:t>💡 試試：西班牙語 AND 語料庫、西語教學。大陸用語不同，也試試「西語」「外語教學」「語料庫語言學」；可用帳號與子庫依本館訂購為準。</a:t>
            </a:r>
            <a:endParaRPr lang="en-US" sz="1350" dirty="0"/>
          </a:p>
        </p:txBody>
      </p:sp>
      <p:sp>
        <p:nvSpPr>
          <p:cNvPr id="15" name="Text 13"/>
          <p:cNvSpPr txBox="1"/>
          <p:nvPr/>
        </p:nvSpPr>
        <p:spPr>
          <a:xfrm>
            <a:off x="548640" y="5989320"/>
            <a:ext cx="11064240" cy="320040"/>
          </a:xfrm>
          <a:prstGeom prst="rect">
            <a:avLst/>
          </a:prstGeom>
          <a:noFill/>
          <a:ln/>
        </p:spPr>
        <p:txBody>
          <a:bodyPr wrap="square" lIns="0" tIns="0" rIns="0" bIns="0" rtlCol="0" anchor="t"/>
          <a:lstStyle/>
          <a:p>
            <a:pPr marL="0" indent="0">
              <a:buNone/>
            </a:pPr>
            <a:r>
              <a:rPr lang="en-US" sz="1000" dirty="0">
                <a:solidFill>
                  <a:srgbClr val="6B6B6B"/>
                </a:solidFill>
                <a:latin typeface="新細明體" pitchFamily="34" charset="0"/>
                <a:ea typeface="新細明體" pitchFamily="34" charset="-122"/>
                <a:cs typeface="新細明體" pitchFamily="34" charset="-120"/>
              </a:rPr>
              <a:t>資料來源：中研院文哲所圖書館 CNKI 台灣鏡站與青島站點說明；中研院人社中心圖書館 CNKI 中國知網說明</a:t>
            </a:r>
            <a:endParaRPr lang="en-US" sz="10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757AD2E-97A9-4DD9-AA44-0D05BF74B1D9}"/>
              </a:ext>
            </a:extLst>
          </p:cNvPr>
          <p:cNvSpPr>
            <a:spLocks noGrp="1"/>
          </p:cNvSpPr>
          <p:nvPr>
            <p:ph type="title" idx="102"/>
          </p:nvPr>
        </p:nvSpPr>
        <p:spPr>
          <a:xfrm>
            <a:off x="548640" y="320040"/>
            <a:ext cx="10424160" cy="1953378"/>
          </a:xfrm>
        </p:spPr>
        <p:txBody>
          <a:bodyPr/>
          <a:lstStyle/>
          <a:p>
            <a:pPr algn="l"/>
            <a:r>
              <a:rPr lang="zh-TW" altLang="en-US" dirty="0"/>
              <a:t>中國期刊全文數據庫</a:t>
            </a:r>
            <a:r>
              <a:rPr lang="en-US" altLang="zh-TW" dirty="0"/>
              <a:t>-CNKI </a:t>
            </a:r>
            <a:r>
              <a:rPr lang="zh-TW" altLang="en-US" dirty="0"/>
              <a:t>台灣鏡站 </a:t>
            </a:r>
            <a:br>
              <a:rPr lang="zh-TW" altLang="en-US" dirty="0"/>
            </a:br>
            <a:r>
              <a:rPr lang="en-US" altLang="zh-TW" dirty="0">
                <a:hlinkClick r:id="rId2"/>
              </a:rPr>
              <a:t>https://cnki.sris.com.tw/kns55/brief/result.aspx?dbPrefix=CJFD</a:t>
            </a:r>
            <a:r>
              <a:rPr lang="zh-TW" altLang="en-US" dirty="0"/>
              <a:t> </a:t>
            </a:r>
            <a:br>
              <a:rPr lang="zh-TW" altLang="en-US" dirty="0"/>
            </a:br>
            <a:r>
              <a:rPr lang="zh-TW" altLang="en-US" dirty="0"/>
              <a:t>中國期刊全文數據庫</a:t>
            </a:r>
            <a:r>
              <a:rPr lang="en-US" altLang="zh-TW" dirty="0"/>
              <a:t>-CNKI </a:t>
            </a:r>
            <a:r>
              <a:rPr lang="zh-TW" altLang="en-US" dirty="0"/>
              <a:t>國際版</a:t>
            </a:r>
            <a:r>
              <a:rPr lang="en-US" altLang="zh-TW" dirty="0"/>
              <a:t>-</a:t>
            </a:r>
            <a:r>
              <a:rPr lang="zh-TW" altLang="en-US" dirty="0"/>
              <a:t>青島站點</a:t>
            </a:r>
            <a:br>
              <a:rPr lang="zh-TW" altLang="en-US" dirty="0"/>
            </a:br>
            <a:r>
              <a:rPr lang="en-US" altLang="zh-TW" dirty="0">
                <a:hlinkClick r:id="rId3"/>
              </a:rPr>
              <a:t>https://oversea.cnki.net/tra</a:t>
            </a:r>
            <a:r>
              <a:rPr lang="zh-TW" altLang="en-US" dirty="0"/>
              <a:t> </a:t>
            </a:r>
          </a:p>
        </p:txBody>
      </p:sp>
      <p:pic>
        <p:nvPicPr>
          <p:cNvPr id="4" name="圖片 3">
            <a:extLst>
              <a:ext uri="{FF2B5EF4-FFF2-40B4-BE49-F238E27FC236}">
                <a16:creationId xmlns:a16="http://schemas.microsoft.com/office/drawing/2014/main" id="{D14DA7F6-6361-44E1-B840-3BFF2FE2E7C5}"/>
              </a:ext>
            </a:extLst>
          </p:cNvPr>
          <p:cNvPicPr>
            <a:picLocks noChangeAspect="1"/>
          </p:cNvPicPr>
          <p:nvPr/>
        </p:nvPicPr>
        <p:blipFill rotWithShape="1">
          <a:blip r:embed="rId4"/>
          <a:srcRect l="23394" t="13211" r="24105" b="4667"/>
          <a:stretch/>
        </p:blipFill>
        <p:spPr>
          <a:xfrm>
            <a:off x="409310" y="2284531"/>
            <a:ext cx="5228092" cy="4600104"/>
          </a:xfrm>
          <a:prstGeom prst="rect">
            <a:avLst/>
          </a:prstGeom>
        </p:spPr>
      </p:pic>
      <p:pic>
        <p:nvPicPr>
          <p:cNvPr id="6" name="圖片 5">
            <a:extLst>
              <a:ext uri="{FF2B5EF4-FFF2-40B4-BE49-F238E27FC236}">
                <a16:creationId xmlns:a16="http://schemas.microsoft.com/office/drawing/2014/main" id="{C46BA954-8E09-4A91-8DE1-6F2CB0EC5166}"/>
              </a:ext>
            </a:extLst>
          </p:cNvPr>
          <p:cNvPicPr>
            <a:picLocks noChangeAspect="1"/>
          </p:cNvPicPr>
          <p:nvPr/>
        </p:nvPicPr>
        <p:blipFill rotWithShape="1">
          <a:blip r:embed="rId5"/>
          <a:srcRect l="17063" t="11253" r="17638" b="8012"/>
          <a:stretch/>
        </p:blipFill>
        <p:spPr>
          <a:xfrm>
            <a:off x="5760720" y="2193720"/>
            <a:ext cx="6875539" cy="4781725"/>
          </a:xfrm>
          <a:prstGeom prst="rect">
            <a:avLst/>
          </a:prstGeom>
        </p:spPr>
      </p:pic>
    </p:spTree>
    <p:extLst>
      <p:ext uri="{BB962C8B-B14F-4D97-AF65-F5344CB8AC3E}">
        <p14:creationId xmlns:p14="http://schemas.microsoft.com/office/powerpoint/2010/main" val="3737717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⑬ 臺灣博碩士論文知識加值系統：看學長姐怎麼寫</a:t>
            </a:r>
            <a:endParaRPr lang="en-US" sz="3000" dirty="0"/>
          </a:p>
        </p:txBody>
      </p:sp>
      <p:sp>
        <p:nvSpPr>
          <p:cNvPr id="3" name="Shape 1"/>
          <p:cNvSpPr/>
          <p:nvPr/>
        </p:nvSpPr>
        <p:spPr>
          <a:xfrm>
            <a:off x="548640" y="1234440"/>
            <a:ext cx="512064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475488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https://ndltd.ncl.edu.tw/</a:t>
            </a:r>
            <a:endParaRPr lang="en-US" sz="1300" dirty="0"/>
          </a:p>
        </p:txBody>
      </p:sp>
      <p:sp>
        <p:nvSpPr>
          <p:cNvPr id="5" name="nd0"/>
          <p:cNvSpPr/>
          <p:nvPr/>
        </p:nvSpPr>
        <p:spPr>
          <a:xfrm>
            <a:off x="548640" y="1965960"/>
            <a:ext cx="2606040" cy="2651760"/>
          </a:xfrm>
          <a:prstGeom prst="roundRect">
            <a:avLst>
              <a:gd name="adj" fmla="val 3509"/>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6" name="Shape 4"/>
          <p:cNvSpPr/>
          <p:nvPr/>
        </p:nvSpPr>
        <p:spPr>
          <a:xfrm>
            <a:off x="1435608" y="2194560"/>
            <a:ext cx="822960" cy="822960"/>
          </a:xfrm>
          <a:prstGeom prst="ellipse">
            <a:avLst/>
          </a:prstGeom>
          <a:solidFill>
            <a:srgbClr val="9E1B22"/>
          </a:solidFill>
          <a:ln w="12700">
            <a:solidFill>
              <a:srgbClr val="9E1B22"/>
            </a:solidFill>
            <a:prstDash val="solid"/>
          </a:ln>
        </p:spPr>
      </p:sp>
      <p:pic>
        <p:nvPicPr>
          <p:cNvPr id="7" name="Image 0" descr="preencoded.png"/>
          <p:cNvPicPr>
            <a:picLocks noChangeAspect="1"/>
          </p:cNvPicPr>
          <p:nvPr/>
        </p:nvPicPr>
        <p:blipFill>
          <a:blip r:embed="rId4"/>
          <a:stretch>
            <a:fillRect/>
          </a:stretch>
        </p:blipFill>
        <p:spPr>
          <a:xfrm>
            <a:off x="1641348" y="2400300"/>
            <a:ext cx="411480" cy="411480"/>
          </a:xfrm>
          <a:prstGeom prst="rect">
            <a:avLst/>
          </a:prstGeom>
        </p:spPr>
      </p:pic>
      <p:sp>
        <p:nvSpPr>
          <p:cNvPr id="8" name="Text 5"/>
          <p:cNvSpPr txBox="1"/>
          <p:nvPr/>
        </p:nvSpPr>
        <p:spPr>
          <a:xfrm>
            <a:off x="685800" y="3154680"/>
            <a:ext cx="2331720" cy="45720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避免撞題</a:t>
            </a:r>
            <a:endParaRPr lang="en-US" sz="1800" dirty="0"/>
          </a:p>
        </p:txBody>
      </p:sp>
      <p:sp>
        <p:nvSpPr>
          <p:cNvPr id="9" name="Text 6"/>
          <p:cNvSpPr txBox="1"/>
          <p:nvPr/>
        </p:nvSpPr>
        <p:spPr>
          <a:xfrm>
            <a:off x="777240" y="3611880"/>
            <a:ext cx="2148840" cy="91440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查看主題是否已有人研究、研究到哪裡</a:t>
            </a:r>
            <a:endParaRPr lang="en-US" sz="1400" dirty="0"/>
          </a:p>
        </p:txBody>
      </p:sp>
      <p:sp>
        <p:nvSpPr>
          <p:cNvPr id="10" name="nd1"/>
          <p:cNvSpPr/>
          <p:nvPr/>
        </p:nvSpPr>
        <p:spPr>
          <a:xfrm>
            <a:off x="3364992" y="1965960"/>
            <a:ext cx="2606040" cy="2651760"/>
          </a:xfrm>
          <a:prstGeom prst="roundRect">
            <a:avLst>
              <a:gd name="adj" fmla="val 3509"/>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1" name="Shape 8"/>
          <p:cNvSpPr/>
          <p:nvPr/>
        </p:nvSpPr>
        <p:spPr>
          <a:xfrm>
            <a:off x="4251960" y="2194560"/>
            <a:ext cx="822960" cy="822960"/>
          </a:xfrm>
          <a:prstGeom prst="ellipse">
            <a:avLst/>
          </a:prstGeom>
          <a:solidFill>
            <a:srgbClr val="1D4E89"/>
          </a:solidFill>
          <a:ln w="12700">
            <a:solidFill>
              <a:srgbClr val="1D4E89"/>
            </a:solidFill>
            <a:prstDash val="solid"/>
          </a:ln>
        </p:spPr>
      </p:sp>
      <p:pic>
        <p:nvPicPr>
          <p:cNvPr id="12" name="Image 1" descr="preencoded.png"/>
          <p:cNvPicPr>
            <a:picLocks noChangeAspect="1"/>
          </p:cNvPicPr>
          <p:nvPr/>
        </p:nvPicPr>
        <p:blipFill>
          <a:blip r:embed="rId5"/>
          <a:stretch>
            <a:fillRect/>
          </a:stretch>
        </p:blipFill>
        <p:spPr>
          <a:xfrm>
            <a:off x="4457700" y="2400300"/>
            <a:ext cx="411480" cy="411480"/>
          </a:xfrm>
          <a:prstGeom prst="rect">
            <a:avLst/>
          </a:prstGeom>
        </p:spPr>
      </p:pic>
      <p:sp>
        <p:nvSpPr>
          <p:cNvPr id="13" name="Text 9"/>
          <p:cNvSpPr txBox="1"/>
          <p:nvPr/>
        </p:nvSpPr>
        <p:spPr>
          <a:xfrm>
            <a:off x="3502152" y="3154680"/>
            <a:ext cx="2331720" cy="45720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學習架構</a:t>
            </a:r>
            <a:endParaRPr lang="en-US" sz="1800" dirty="0"/>
          </a:p>
        </p:txBody>
      </p:sp>
      <p:sp>
        <p:nvSpPr>
          <p:cNvPr id="14" name="Text 10"/>
          <p:cNvSpPr txBox="1"/>
          <p:nvPr/>
        </p:nvSpPr>
        <p:spPr>
          <a:xfrm>
            <a:off x="3593592" y="3611880"/>
            <a:ext cx="2148840" cy="91440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參考章節安排、研究方法與分析方式</a:t>
            </a:r>
            <a:endParaRPr lang="en-US" sz="1400" dirty="0"/>
          </a:p>
        </p:txBody>
      </p:sp>
      <p:sp>
        <p:nvSpPr>
          <p:cNvPr id="15" name="nd2"/>
          <p:cNvSpPr/>
          <p:nvPr/>
        </p:nvSpPr>
        <p:spPr>
          <a:xfrm>
            <a:off x="6181344" y="1965960"/>
            <a:ext cx="2606040" cy="2651760"/>
          </a:xfrm>
          <a:prstGeom prst="roundRect">
            <a:avLst>
              <a:gd name="adj" fmla="val 3509"/>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6" name="Shape 12"/>
          <p:cNvSpPr/>
          <p:nvPr/>
        </p:nvSpPr>
        <p:spPr>
          <a:xfrm>
            <a:off x="7068312" y="2194560"/>
            <a:ext cx="822960" cy="822960"/>
          </a:xfrm>
          <a:prstGeom prst="ellipse">
            <a:avLst/>
          </a:prstGeom>
          <a:solidFill>
            <a:srgbClr val="E8B321"/>
          </a:solidFill>
          <a:ln w="12700">
            <a:solidFill>
              <a:srgbClr val="E8B321"/>
            </a:solidFill>
            <a:prstDash val="solid"/>
          </a:ln>
        </p:spPr>
      </p:sp>
      <p:pic>
        <p:nvPicPr>
          <p:cNvPr id="17" name="Image 2" descr="preencoded.png"/>
          <p:cNvPicPr>
            <a:picLocks noChangeAspect="1"/>
          </p:cNvPicPr>
          <p:nvPr/>
        </p:nvPicPr>
        <p:blipFill>
          <a:blip r:embed="rId6"/>
          <a:stretch>
            <a:fillRect/>
          </a:stretch>
        </p:blipFill>
        <p:spPr>
          <a:xfrm>
            <a:off x="7274052" y="2400300"/>
            <a:ext cx="411480" cy="411480"/>
          </a:xfrm>
          <a:prstGeom prst="rect">
            <a:avLst/>
          </a:prstGeom>
        </p:spPr>
      </p:pic>
      <p:sp>
        <p:nvSpPr>
          <p:cNvPr id="18" name="Text 13"/>
          <p:cNvSpPr txBox="1"/>
          <p:nvPr/>
        </p:nvSpPr>
        <p:spPr>
          <a:xfrm>
            <a:off x="6318504" y="3154680"/>
            <a:ext cx="2331720" cy="45720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挖參考文獻</a:t>
            </a:r>
            <a:endParaRPr lang="en-US" sz="1800" dirty="0"/>
          </a:p>
        </p:txBody>
      </p:sp>
      <p:sp>
        <p:nvSpPr>
          <p:cNvPr id="19" name="Text 14"/>
          <p:cNvSpPr txBox="1"/>
          <p:nvPr/>
        </p:nvSpPr>
        <p:spPr>
          <a:xfrm>
            <a:off x="6409944" y="3611880"/>
            <a:ext cx="2148840" cy="91440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論文後的參考文獻是現成的文獻清單</a:t>
            </a:r>
            <a:endParaRPr lang="en-US" sz="1400" dirty="0"/>
          </a:p>
        </p:txBody>
      </p:sp>
      <p:sp>
        <p:nvSpPr>
          <p:cNvPr id="20" name="nd3"/>
          <p:cNvSpPr/>
          <p:nvPr/>
        </p:nvSpPr>
        <p:spPr>
          <a:xfrm>
            <a:off x="8997696" y="1965960"/>
            <a:ext cx="2606040" cy="2651760"/>
          </a:xfrm>
          <a:prstGeom prst="roundRect">
            <a:avLst>
              <a:gd name="adj" fmla="val 3509"/>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21" name="Shape 16"/>
          <p:cNvSpPr/>
          <p:nvPr/>
        </p:nvSpPr>
        <p:spPr>
          <a:xfrm>
            <a:off x="9884664" y="2194560"/>
            <a:ext cx="822960" cy="822960"/>
          </a:xfrm>
          <a:prstGeom prst="ellipse">
            <a:avLst/>
          </a:prstGeom>
          <a:solidFill>
            <a:srgbClr val="5E7A2E"/>
          </a:solidFill>
          <a:ln w="12700">
            <a:solidFill>
              <a:srgbClr val="5E7A2E"/>
            </a:solidFill>
            <a:prstDash val="solid"/>
          </a:ln>
        </p:spPr>
      </p:sp>
      <p:pic>
        <p:nvPicPr>
          <p:cNvPr id="22" name="Image 3" descr="preencoded.png"/>
          <p:cNvPicPr>
            <a:picLocks noChangeAspect="1"/>
          </p:cNvPicPr>
          <p:nvPr/>
        </p:nvPicPr>
        <p:blipFill>
          <a:blip r:embed="rId7"/>
          <a:stretch>
            <a:fillRect/>
          </a:stretch>
        </p:blipFill>
        <p:spPr>
          <a:xfrm>
            <a:off x="10090404" y="2400300"/>
            <a:ext cx="411480" cy="411480"/>
          </a:xfrm>
          <a:prstGeom prst="rect">
            <a:avLst/>
          </a:prstGeom>
        </p:spPr>
      </p:pic>
      <p:sp>
        <p:nvSpPr>
          <p:cNvPr id="23" name="Text 17"/>
          <p:cNvSpPr txBox="1"/>
          <p:nvPr/>
        </p:nvSpPr>
        <p:spPr>
          <a:xfrm>
            <a:off x="9134856" y="3154680"/>
            <a:ext cx="2331720" cy="457200"/>
          </a:xfrm>
          <a:prstGeom prst="rect">
            <a:avLst/>
          </a:prstGeom>
          <a:noFill/>
          <a:ln/>
        </p:spPr>
        <p:txBody>
          <a:bodyPr wrap="square" lIns="0" tIns="0" rIns="0" bIns="0" rtlCol="0" anchor="t"/>
          <a:lstStyle/>
          <a:p>
            <a:pPr marL="0" indent="0" algn="ctr">
              <a:buNone/>
            </a:pPr>
            <a:r>
              <a:rPr lang="en-US" sz="1800" b="1" dirty="0">
                <a:solidFill>
                  <a:srgbClr val="2B2B2B"/>
                </a:solidFill>
                <a:latin typeface="新細明體" pitchFamily="34" charset="0"/>
                <a:ea typeface="新細明體" pitchFamily="34" charset="-122"/>
                <a:cs typeface="新細明體" pitchFamily="34" charset="-120"/>
              </a:rPr>
              <a:t>下載全文</a:t>
            </a:r>
            <a:endParaRPr lang="en-US" sz="1800" dirty="0"/>
          </a:p>
        </p:txBody>
      </p:sp>
      <p:sp>
        <p:nvSpPr>
          <p:cNvPr id="24" name="Text 18"/>
          <p:cNvSpPr txBox="1"/>
          <p:nvPr/>
        </p:nvSpPr>
        <p:spPr>
          <a:xfrm>
            <a:off x="9226296" y="3611880"/>
            <a:ext cx="2148840" cy="91440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作者授權者可線上瀏覽或下載</a:t>
            </a:r>
            <a:endParaRPr lang="en-US" sz="1400" dirty="0"/>
          </a:p>
        </p:txBody>
      </p:sp>
      <p:sp>
        <p:nvSpPr>
          <p:cNvPr id="25" name="ndtip"/>
          <p:cNvSpPr/>
          <p:nvPr/>
        </p:nvSpPr>
        <p:spPr>
          <a:xfrm>
            <a:off x="548640" y="4846320"/>
            <a:ext cx="11064240" cy="868680"/>
          </a:xfrm>
          <a:prstGeom prst="roundRect">
            <a:avLst>
              <a:gd name="adj" fmla="val 10526"/>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sp>
      <p:sp>
        <p:nvSpPr>
          <p:cNvPr id="26" name="Text 20"/>
          <p:cNvSpPr txBox="1"/>
          <p:nvPr/>
        </p:nvSpPr>
        <p:spPr>
          <a:xfrm>
            <a:off x="777240" y="4846320"/>
            <a:ext cx="10607040" cy="868680"/>
          </a:xfrm>
          <a:prstGeom prst="rect">
            <a:avLst/>
          </a:prstGeom>
          <a:noFill/>
          <a:ln/>
        </p:spPr>
        <p:txBody>
          <a:bodyPr wrap="square" lIns="0" tIns="0" rIns="0" bIns="0" rtlCol="0" anchor="ctr"/>
          <a:lstStyle/>
          <a:p>
            <a:pPr marL="0" indent="0">
              <a:buNone/>
            </a:pPr>
            <a:r>
              <a:rPr lang="en-US" sz="1500" dirty="0">
                <a:solidFill>
                  <a:srgbClr val="2B2B2B"/>
                </a:solidFill>
                <a:latin typeface="新細明體" pitchFamily="34" charset="0"/>
                <a:ea typeface="新細明體" pitchFamily="34" charset="-122"/>
                <a:cs typeface="新細明體" pitchFamily="34" charset="-120"/>
              </a:rPr>
              <a:t>小撇步：進階查詢可限定「系所名稱」（如：西班牙語文學系）、學位類別與畢業年度，快速找到同領域論文。</a:t>
            </a:r>
            <a:endParaRPr lang="en-US" sz="1500" dirty="0"/>
          </a:p>
        </p:txBody>
      </p:sp>
      <p:sp>
        <p:nvSpPr>
          <p:cNvPr id="27"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⑭ TDX：西班牙博士論文寶庫</a:t>
            </a:r>
            <a:endParaRPr lang="en-US" sz="3000" dirty="0"/>
          </a:p>
        </p:txBody>
      </p:sp>
      <p:sp>
        <p:nvSpPr>
          <p:cNvPr id="3" name="Shape 1"/>
          <p:cNvSpPr/>
          <p:nvPr/>
        </p:nvSpPr>
        <p:spPr>
          <a:xfrm>
            <a:off x="548640" y="1234440"/>
            <a:ext cx="411480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374904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https://www.tdx.cat/</a:t>
            </a:r>
            <a:endParaRPr lang="en-US" sz="1300" dirty="0"/>
          </a:p>
        </p:txBody>
      </p:sp>
      <p:sp>
        <p:nvSpPr>
          <p:cNvPr id="5" name="tdxs0"/>
          <p:cNvSpPr/>
          <p:nvPr/>
        </p:nvSpPr>
        <p:spPr>
          <a:xfrm>
            <a:off x="548640" y="1920240"/>
            <a:ext cx="2148840" cy="1737360"/>
          </a:xfrm>
          <a:prstGeom prst="roundRect">
            <a:avLst>
              <a:gd name="adj" fmla="val 526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6" name="Text 4"/>
          <p:cNvSpPr txBox="1"/>
          <p:nvPr/>
        </p:nvSpPr>
        <p:spPr>
          <a:xfrm>
            <a:off x="640080" y="2011680"/>
            <a:ext cx="1965960" cy="914400"/>
          </a:xfrm>
          <a:prstGeom prst="rect">
            <a:avLst/>
          </a:prstGeom>
          <a:noFill/>
          <a:ln/>
        </p:spPr>
        <p:txBody>
          <a:bodyPr wrap="square" lIns="0" tIns="0" rIns="0" bIns="0" rtlCol="0" anchor="ctr"/>
          <a:lstStyle/>
          <a:p>
            <a:pPr marL="0" indent="0" algn="ctr">
              <a:buNone/>
            </a:pPr>
            <a:r>
              <a:rPr lang="en-US" sz="3400" b="1" dirty="0">
                <a:solidFill>
                  <a:srgbClr val="9E1B22"/>
                </a:solidFill>
                <a:latin typeface="新細明體" pitchFamily="34" charset="0"/>
                <a:ea typeface="新細明體" pitchFamily="34" charset="-122"/>
                <a:cs typeface="新細明體" pitchFamily="34" charset="-120"/>
              </a:rPr>
              <a:t>2001</a:t>
            </a:r>
            <a:endParaRPr lang="en-US" sz="3400" dirty="0"/>
          </a:p>
        </p:txBody>
      </p:sp>
      <p:sp>
        <p:nvSpPr>
          <p:cNvPr id="7" name="Text 5"/>
          <p:cNvSpPr txBox="1"/>
          <p:nvPr/>
        </p:nvSpPr>
        <p:spPr>
          <a:xfrm>
            <a:off x="640080" y="2926080"/>
            <a:ext cx="1965960" cy="594360"/>
          </a:xfrm>
          <a:prstGeom prst="rect">
            <a:avLst/>
          </a:prstGeom>
          <a:noFill/>
          <a:ln/>
        </p:spPr>
        <p:txBody>
          <a:bodyPr wrap="square" lIns="0" tIns="0" rIns="0" bIns="0" rtlCol="0" anchor="t"/>
          <a:lstStyle/>
          <a:p>
            <a:pPr marL="0" indent="0" algn="ctr">
              <a:buNone/>
            </a:pPr>
            <a:r>
              <a:rPr lang="en-US" sz="1350" dirty="0">
                <a:solidFill>
                  <a:srgbClr val="2B2B2B"/>
                </a:solidFill>
                <a:latin typeface="新細明體" pitchFamily="34" charset="0"/>
                <a:ea typeface="新細明體" pitchFamily="34" charset="-122"/>
                <a:cs typeface="新細明體" pitchFamily="34" charset="-120"/>
              </a:rPr>
              <a:t>年建置至今</a:t>
            </a:r>
            <a:endParaRPr lang="en-US" sz="1350" dirty="0"/>
          </a:p>
        </p:txBody>
      </p:sp>
      <p:sp>
        <p:nvSpPr>
          <p:cNvPr id="8" name="tdxs1"/>
          <p:cNvSpPr/>
          <p:nvPr/>
        </p:nvSpPr>
        <p:spPr>
          <a:xfrm>
            <a:off x="2880360" y="1920240"/>
            <a:ext cx="2148840" cy="1737360"/>
          </a:xfrm>
          <a:prstGeom prst="roundRect">
            <a:avLst>
              <a:gd name="adj" fmla="val 5263"/>
            </a:avLst>
          </a:prstGeom>
          <a:solidFill>
            <a:srgbClr val="FBEDEC"/>
          </a:solidFill>
          <a:ln w="12700">
            <a:solidFill>
              <a:srgbClr val="FBEDEC"/>
            </a:solidFill>
            <a:prstDash val="solid"/>
          </a:ln>
          <a:effectLst>
            <a:outerShdw blurRad="76200" dist="25400" dir="5400000" algn="bl" rotWithShape="0">
              <a:srgbClr val="000000">
                <a:alpha val="12000"/>
              </a:srgbClr>
            </a:outerShdw>
          </a:effectLst>
        </p:spPr>
      </p:sp>
      <p:sp>
        <p:nvSpPr>
          <p:cNvPr id="9" name="Text 7"/>
          <p:cNvSpPr txBox="1"/>
          <p:nvPr/>
        </p:nvSpPr>
        <p:spPr>
          <a:xfrm>
            <a:off x="2971800" y="2011680"/>
            <a:ext cx="1965960" cy="914400"/>
          </a:xfrm>
          <a:prstGeom prst="rect">
            <a:avLst/>
          </a:prstGeom>
          <a:noFill/>
          <a:ln/>
        </p:spPr>
        <p:txBody>
          <a:bodyPr wrap="square" lIns="0" tIns="0" rIns="0" bIns="0" rtlCol="0" anchor="ctr"/>
          <a:lstStyle/>
          <a:p>
            <a:pPr marL="0" indent="0" algn="ctr">
              <a:buNone/>
            </a:pPr>
            <a:r>
              <a:rPr lang="en-US" sz="3400" b="1" dirty="0">
                <a:solidFill>
                  <a:srgbClr val="9E1B22"/>
                </a:solidFill>
                <a:latin typeface="新細明體" pitchFamily="34" charset="0"/>
                <a:ea typeface="新細明體" pitchFamily="34" charset="-122"/>
                <a:cs typeface="新細明體" pitchFamily="34" charset="-120"/>
              </a:rPr>
              <a:t>38,000+</a:t>
            </a:r>
            <a:endParaRPr lang="en-US" sz="3400" dirty="0"/>
          </a:p>
        </p:txBody>
      </p:sp>
      <p:sp>
        <p:nvSpPr>
          <p:cNvPr id="10" name="Text 8"/>
          <p:cNvSpPr txBox="1"/>
          <p:nvPr/>
        </p:nvSpPr>
        <p:spPr>
          <a:xfrm>
            <a:off x="2971800" y="2926080"/>
            <a:ext cx="1965960" cy="594360"/>
          </a:xfrm>
          <a:prstGeom prst="rect">
            <a:avLst/>
          </a:prstGeom>
          <a:noFill/>
          <a:ln/>
        </p:spPr>
        <p:txBody>
          <a:bodyPr wrap="square" lIns="0" tIns="0" rIns="0" bIns="0" rtlCol="0" anchor="t"/>
          <a:lstStyle/>
          <a:p>
            <a:pPr marL="0" indent="0" algn="ctr">
              <a:buNone/>
            </a:pPr>
            <a:r>
              <a:rPr lang="en-US" sz="1350" dirty="0">
                <a:solidFill>
                  <a:srgbClr val="2B2B2B"/>
                </a:solidFill>
                <a:latin typeface="新細明體" pitchFamily="34" charset="0"/>
                <a:ea typeface="新細明體" pitchFamily="34" charset="-122"/>
                <a:cs typeface="新細明體" pitchFamily="34" charset="-120"/>
              </a:rPr>
              <a:t>篇博士論文可查詢</a:t>
            </a:r>
            <a:endParaRPr lang="en-US" sz="1350" dirty="0"/>
          </a:p>
        </p:txBody>
      </p:sp>
      <p:sp>
        <p:nvSpPr>
          <p:cNvPr id="11" name="tdxs2"/>
          <p:cNvSpPr/>
          <p:nvPr/>
        </p:nvSpPr>
        <p:spPr>
          <a:xfrm>
            <a:off x="5212080" y="1920240"/>
            <a:ext cx="2148840" cy="1737360"/>
          </a:xfrm>
          <a:prstGeom prst="roundRect">
            <a:avLst>
              <a:gd name="adj" fmla="val 526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2" name="Text 10"/>
          <p:cNvSpPr txBox="1"/>
          <p:nvPr/>
        </p:nvSpPr>
        <p:spPr>
          <a:xfrm>
            <a:off x="5303520" y="2011680"/>
            <a:ext cx="1965960" cy="914400"/>
          </a:xfrm>
          <a:prstGeom prst="rect">
            <a:avLst/>
          </a:prstGeom>
          <a:noFill/>
          <a:ln/>
        </p:spPr>
        <p:txBody>
          <a:bodyPr wrap="square" lIns="0" tIns="0" rIns="0" bIns="0" rtlCol="0" anchor="ctr"/>
          <a:lstStyle/>
          <a:p>
            <a:pPr marL="0" indent="0" algn="ctr">
              <a:buNone/>
            </a:pPr>
            <a:r>
              <a:rPr lang="en-US" sz="3400" b="1" dirty="0">
                <a:solidFill>
                  <a:srgbClr val="9E1B22"/>
                </a:solidFill>
                <a:latin typeface="新細明體" pitchFamily="34" charset="0"/>
                <a:ea typeface="新細明體" pitchFamily="34" charset="-122"/>
                <a:cs typeface="新細明體" pitchFamily="34" charset="-120"/>
              </a:rPr>
              <a:t>OA</a:t>
            </a:r>
            <a:endParaRPr lang="en-US" sz="3400" dirty="0"/>
          </a:p>
        </p:txBody>
      </p:sp>
      <p:sp>
        <p:nvSpPr>
          <p:cNvPr id="13" name="Text 11"/>
          <p:cNvSpPr txBox="1"/>
          <p:nvPr/>
        </p:nvSpPr>
        <p:spPr>
          <a:xfrm>
            <a:off x="5303520" y="2926080"/>
            <a:ext cx="1965960" cy="594360"/>
          </a:xfrm>
          <a:prstGeom prst="rect">
            <a:avLst/>
          </a:prstGeom>
          <a:noFill/>
          <a:ln/>
        </p:spPr>
        <p:txBody>
          <a:bodyPr wrap="square" lIns="0" tIns="0" rIns="0" bIns="0" rtlCol="0" anchor="t"/>
          <a:lstStyle/>
          <a:p>
            <a:pPr marL="0" indent="0" algn="ctr">
              <a:buNone/>
            </a:pPr>
            <a:r>
              <a:rPr lang="en-US" sz="1350" dirty="0">
                <a:solidFill>
                  <a:srgbClr val="2B2B2B"/>
                </a:solidFill>
                <a:latin typeface="新細明體" pitchFamily="34" charset="0"/>
                <a:ea typeface="新細明體" pitchFamily="34" charset="-122"/>
                <a:cs typeface="新細明體" pitchFamily="34" charset="-120"/>
              </a:rPr>
              <a:t>開放取用・PDF 全文</a:t>
            </a:r>
            <a:endParaRPr lang="en-US" sz="1350" dirty="0"/>
          </a:p>
        </p:txBody>
      </p:sp>
      <p:sp>
        <p:nvSpPr>
          <p:cNvPr id="14" name="Text 12"/>
          <p:cNvSpPr txBox="1"/>
          <p:nvPr/>
        </p:nvSpPr>
        <p:spPr>
          <a:xfrm>
            <a:off x="548640" y="3931920"/>
            <a:ext cx="6858000" cy="18288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2B2B2B"/>
                </a:solidFill>
                <a:latin typeface="新細明體" pitchFamily="34" charset="0"/>
                <a:ea typeface="新細明體" pitchFamily="34" charset="-122"/>
                <a:cs typeface="新細明體" pitchFamily="34" charset="-120"/>
              </a:rPr>
              <a:t>Tesis Doctorals en Xarxa（網路博士論文）：加泰隆尼亞及西班牙其他自治區大學的博士論文合作典藏庫，由加泰隆尼亞大學服務聯盟（CSUC）管理</a:t>
            </a:r>
            <a:endParaRPr lang="en-US" sz="1500" dirty="0"/>
          </a:p>
          <a:p>
            <a:pPr marL="342900" indent="-342900">
              <a:spcAft>
                <a:spcPts val="800"/>
              </a:spcAft>
              <a:buSzPct val="100000"/>
              <a:buChar char="•"/>
            </a:pPr>
            <a:r>
              <a:rPr lang="en-US" sz="1500" dirty="0">
                <a:solidFill>
                  <a:srgbClr val="2B2B2B"/>
                </a:solidFill>
                <a:latin typeface="新細明體" pitchFamily="34" charset="0"/>
                <a:ea typeface="新細明體" pitchFamily="34" charset="-122"/>
                <a:cs typeface="新細明體" pitchFamily="34" charset="-120"/>
              </a:rPr>
              <a:t>可依作者、指導教授、題名、學科、大學與系所、口試年份檢索</a:t>
            </a:r>
            <a:endParaRPr lang="en-US" sz="1500" dirty="0"/>
          </a:p>
          <a:p>
            <a:pPr marL="342900" indent="-342900">
              <a:spcAft>
                <a:spcPts val="800"/>
              </a:spcAft>
              <a:buSzPct val="100000"/>
              <a:buChar char="•"/>
            </a:pPr>
            <a:r>
              <a:rPr lang="en-US" sz="1500" dirty="0">
                <a:solidFill>
                  <a:srgbClr val="2B2B2B"/>
                </a:solidFill>
                <a:latin typeface="新細明體" pitchFamily="34" charset="0"/>
                <a:ea typeface="新細明體" pitchFamily="34" charset="-122"/>
                <a:cs typeface="新細明體" pitchFamily="34" charset="-120"/>
              </a:rPr>
              <a:t>介面提供加泰隆尼亞語、西班牙語、英語</a:t>
            </a:r>
            <a:endParaRPr lang="en-US" sz="1500" dirty="0"/>
          </a:p>
        </p:txBody>
      </p:sp>
      <p:sp>
        <p:nvSpPr>
          <p:cNvPr id="15" name="tdxtip"/>
          <p:cNvSpPr/>
          <p:nvPr/>
        </p:nvSpPr>
        <p:spPr>
          <a:xfrm>
            <a:off x="7772400" y="1234440"/>
            <a:ext cx="3840480" cy="4526280"/>
          </a:xfrm>
          <a:prstGeom prst="roundRect">
            <a:avLst>
              <a:gd name="adj" fmla="val 2381"/>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16" name="Shape 14"/>
          <p:cNvSpPr/>
          <p:nvPr/>
        </p:nvSpPr>
        <p:spPr>
          <a:xfrm>
            <a:off x="9281160" y="1463040"/>
            <a:ext cx="822960" cy="822960"/>
          </a:xfrm>
          <a:prstGeom prst="ellipse">
            <a:avLst/>
          </a:prstGeom>
          <a:solidFill>
            <a:srgbClr val="1D4E89"/>
          </a:solidFill>
          <a:ln w="12700">
            <a:solidFill>
              <a:srgbClr val="1D4E89"/>
            </a:solidFill>
            <a:prstDash val="solid"/>
          </a:ln>
        </p:spPr>
      </p:sp>
      <p:pic>
        <p:nvPicPr>
          <p:cNvPr id="17" name="Image 0" descr="preencoded.png"/>
          <p:cNvPicPr>
            <a:picLocks noChangeAspect="1"/>
          </p:cNvPicPr>
          <p:nvPr/>
        </p:nvPicPr>
        <p:blipFill>
          <a:blip r:embed="rId4"/>
          <a:stretch>
            <a:fillRect/>
          </a:stretch>
        </p:blipFill>
        <p:spPr>
          <a:xfrm>
            <a:off x="9486900" y="1668780"/>
            <a:ext cx="411480" cy="411480"/>
          </a:xfrm>
          <a:prstGeom prst="rect">
            <a:avLst/>
          </a:prstGeom>
        </p:spPr>
      </p:pic>
      <p:sp>
        <p:nvSpPr>
          <p:cNvPr id="18" name="Text 15"/>
          <p:cNvSpPr txBox="1"/>
          <p:nvPr/>
        </p:nvSpPr>
        <p:spPr>
          <a:xfrm>
            <a:off x="7955280" y="2423160"/>
            <a:ext cx="3474720" cy="457200"/>
          </a:xfrm>
          <a:prstGeom prst="rect">
            <a:avLst/>
          </a:prstGeom>
          <a:noFill/>
          <a:ln/>
        </p:spPr>
        <p:txBody>
          <a:bodyPr wrap="square" lIns="0" tIns="0" rIns="0" bIns="0" rtlCol="0" anchor="t"/>
          <a:lstStyle/>
          <a:p>
            <a:pPr marL="0" indent="0" algn="ctr">
              <a:buNone/>
            </a:pPr>
            <a:r>
              <a:rPr lang="en-US" sz="1700" b="1" dirty="0">
                <a:solidFill>
                  <a:srgbClr val="2B2B2B"/>
                </a:solidFill>
                <a:latin typeface="新細明體" pitchFamily="34" charset="0"/>
                <a:ea typeface="新細明體" pitchFamily="34" charset="-122"/>
                <a:cs typeface="新細明體" pitchFamily="34" charset="-120"/>
              </a:rPr>
              <a:t>西語關鍵字試試看</a:t>
            </a:r>
            <a:endParaRPr lang="en-US" sz="1700" dirty="0"/>
          </a:p>
        </p:txBody>
      </p:sp>
      <p:sp>
        <p:nvSpPr>
          <p:cNvPr id="19" name="Text 16"/>
          <p:cNvSpPr txBox="1"/>
          <p:nvPr/>
        </p:nvSpPr>
        <p:spPr>
          <a:xfrm>
            <a:off x="8046720" y="3017520"/>
            <a:ext cx="3291840" cy="1828800"/>
          </a:xfrm>
          <a:prstGeom prst="rect">
            <a:avLst/>
          </a:prstGeom>
          <a:noFill/>
          <a:ln/>
        </p:spPr>
        <p:txBody>
          <a:bodyPr wrap="square" lIns="0" tIns="0" rIns="0" bIns="0" rtlCol="0" anchor="t"/>
          <a:lstStyle/>
          <a:p>
            <a:pPr marL="0" indent="0" algn="ctr">
              <a:spcAft>
                <a:spcPts val="600"/>
              </a:spcAft>
              <a:buNone/>
            </a:pPr>
            <a:r>
              <a:rPr lang="en-US" sz="1550" i="1" dirty="0">
                <a:solidFill>
                  <a:srgbClr val="1D4E89"/>
                </a:solidFill>
                <a:latin typeface="新細明體" pitchFamily="34" charset="0"/>
                <a:ea typeface="新細明體" pitchFamily="34" charset="-122"/>
                <a:cs typeface="新細明體" pitchFamily="34" charset="-120"/>
              </a:rPr>
              <a:t>lingüística de corpus</a:t>
            </a:r>
            <a:endParaRPr lang="en-US" sz="1550" dirty="0"/>
          </a:p>
          <a:p>
            <a:pPr marL="0" indent="0" algn="ctr">
              <a:spcAft>
                <a:spcPts val="600"/>
              </a:spcAft>
              <a:buNone/>
            </a:pPr>
            <a:r>
              <a:rPr lang="en-US" sz="1550" i="1" dirty="0">
                <a:solidFill>
                  <a:srgbClr val="1D4E89"/>
                </a:solidFill>
                <a:latin typeface="新細明體" pitchFamily="34" charset="0"/>
                <a:ea typeface="新細明體" pitchFamily="34" charset="-122"/>
                <a:cs typeface="新細明體" pitchFamily="34" charset="-120"/>
              </a:rPr>
              <a:t>español como lengua extranjera</a:t>
            </a:r>
            <a:endParaRPr lang="en-US" sz="1550" dirty="0"/>
          </a:p>
          <a:p>
            <a:pPr marL="0" indent="0" algn="ctr">
              <a:spcAft>
                <a:spcPts val="600"/>
              </a:spcAft>
              <a:buNone/>
            </a:pPr>
            <a:r>
              <a:rPr lang="en-US" sz="1550" i="1" dirty="0">
                <a:solidFill>
                  <a:srgbClr val="1D4E89"/>
                </a:solidFill>
                <a:latin typeface="新細明體" pitchFamily="34" charset="0"/>
                <a:ea typeface="新細明體" pitchFamily="34" charset="-122"/>
                <a:cs typeface="新細明體" pitchFamily="34" charset="-120"/>
              </a:rPr>
              <a:t>colocaciones</a:t>
            </a:r>
            <a:endParaRPr lang="en-US" sz="1550" dirty="0"/>
          </a:p>
          <a:p>
            <a:pPr marL="0" indent="0" algn="ctr">
              <a:spcAft>
                <a:spcPts val="600"/>
              </a:spcAft>
              <a:buNone/>
            </a:pPr>
            <a:r>
              <a:rPr lang="en-US" sz="1550" i="1" dirty="0">
                <a:solidFill>
                  <a:srgbClr val="1D4E89"/>
                </a:solidFill>
                <a:latin typeface="新細明體" pitchFamily="34" charset="0"/>
                <a:ea typeface="新細明體" pitchFamily="34" charset="-122"/>
                <a:cs typeface="新細明體" pitchFamily="34" charset="-120"/>
              </a:rPr>
              <a:t>análisis del discurso</a:t>
            </a:r>
            <a:endParaRPr lang="en-US" sz="1550" dirty="0"/>
          </a:p>
        </p:txBody>
      </p:sp>
      <p:sp>
        <p:nvSpPr>
          <p:cNvPr id="20" name="Text 17"/>
          <p:cNvSpPr txBox="1"/>
          <p:nvPr/>
        </p:nvSpPr>
        <p:spPr>
          <a:xfrm>
            <a:off x="8001000" y="4892040"/>
            <a:ext cx="3383280" cy="731520"/>
          </a:xfrm>
          <a:prstGeom prst="rect">
            <a:avLst/>
          </a:prstGeom>
          <a:noFill/>
          <a:ln/>
        </p:spPr>
        <p:txBody>
          <a:bodyPr wrap="square" lIns="0" tIns="0" rIns="0" bIns="0" rtlCol="0" anchor="t"/>
          <a:lstStyle/>
          <a:p>
            <a:pPr marL="0" indent="0" algn="ctr">
              <a:buNone/>
            </a:pPr>
            <a:r>
              <a:rPr lang="en-US" sz="1200" dirty="0">
                <a:solidFill>
                  <a:srgbClr val="6B6B6B"/>
                </a:solidFill>
                <a:latin typeface="新細明體" pitchFamily="34" charset="0"/>
                <a:ea typeface="新細明體" pitchFamily="34" charset="-122"/>
                <a:cs typeface="新細明體" pitchFamily="34" charset="-120"/>
              </a:rPr>
              <a:t>加泰隆尼亞語版 lingüística de corpus 拼法相同，一詞兩用 😉</a:t>
            </a:r>
            <a:endParaRPr lang="en-US" sz="1200" dirty="0"/>
          </a:p>
        </p:txBody>
      </p:sp>
      <p:sp>
        <p:nvSpPr>
          <p:cNvPr id="21" name="Text 18"/>
          <p:cNvSpPr txBox="1"/>
          <p:nvPr/>
        </p:nvSpPr>
        <p:spPr>
          <a:xfrm>
            <a:off x="548640" y="5989320"/>
            <a:ext cx="11064240" cy="320040"/>
          </a:xfrm>
          <a:prstGeom prst="rect">
            <a:avLst/>
          </a:prstGeom>
          <a:noFill/>
          <a:ln/>
        </p:spPr>
        <p:txBody>
          <a:bodyPr wrap="square" lIns="0" tIns="0" rIns="0" bIns="0" rtlCol="0" anchor="t"/>
          <a:lstStyle/>
          <a:p>
            <a:pPr marL="0" indent="0">
              <a:buNone/>
            </a:pPr>
            <a:r>
              <a:rPr lang="en-US" sz="1000" dirty="0">
                <a:solidFill>
                  <a:srgbClr val="6B6B6B"/>
                </a:solidFill>
                <a:latin typeface="新細明體" pitchFamily="34" charset="0"/>
                <a:ea typeface="新細明體" pitchFamily="34" charset="-122"/>
                <a:cs typeface="新細明體" pitchFamily="34" charset="-120"/>
              </a:rPr>
              <a:t>資料來源：UOC Biblioteca TDX 介紹；University of Barcelona〈UB thesis number 10,000 in TDX〉；UdL〈TDX compta amb més de 30.400 tesis〉（CSUC 管理）</a:t>
            </a:r>
            <a:endParaRPr lang="en-US" sz="10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⑮ DDC 國際博碩士論文全文資料庫</a:t>
            </a:r>
            <a:endParaRPr lang="en-US" sz="3000" dirty="0"/>
          </a:p>
        </p:txBody>
      </p:sp>
      <p:sp>
        <p:nvSpPr>
          <p:cNvPr id="3" name="Shape 1"/>
          <p:cNvSpPr/>
          <p:nvPr/>
        </p:nvSpPr>
        <p:spPr>
          <a:xfrm>
            <a:off x="548640" y="1234440"/>
            <a:ext cx="411480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374904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https://pqdd.sinica.edu.tw/</a:t>
            </a:r>
            <a:endParaRPr lang="en-US" sz="1300" dirty="0"/>
          </a:p>
        </p:txBody>
      </p:sp>
      <p:sp>
        <p:nvSpPr>
          <p:cNvPr id="5" name="Text 3"/>
          <p:cNvSpPr txBox="1"/>
          <p:nvPr/>
        </p:nvSpPr>
        <p:spPr>
          <a:xfrm>
            <a:off x="4846320" y="1280160"/>
            <a:ext cx="2743200" cy="365760"/>
          </a:xfrm>
          <a:prstGeom prst="rect">
            <a:avLst/>
          </a:prstGeom>
          <a:noFill/>
          <a:ln/>
        </p:spPr>
        <p:txBody>
          <a:bodyPr wrap="square" lIns="0" tIns="0" rIns="0" bIns="0" rtlCol="0" anchor="ctr"/>
          <a:lstStyle/>
          <a:p>
            <a:pPr marL="0" indent="0">
              <a:buNone/>
            </a:pPr>
            <a:r>
              <a:rPr lang="en-US" sz="1500" i="1" dirty="0">
                <a:solidFill>
                  <a:srgbClr val="6B6B6B"/>
                </a:solidFill>
                <a:latin typeface="新細明體" pitchFamily="34" charset="0"/>
                <a:ea typeface="新細明體" pitchFamily="34" charset="-122"/>
                <a:cs typeface="新細明體" pitchFamily="34" charset="-120"/>
              </a:rPr>
              <a:t>Digital Dissertation Consortium</a:t>
            </a:r>
            <a:endParaRPr lang="en-US" sz="1500" dirty="0"/>
          </a:p>
        </p:txBody>
      </p:sp>
      <p:sp>
        <p:nvSpPr>
          <p:cNvPr id="6" name="dds0"/>
          <p:cNvSpPr/>
          <p:nvPr/>
        </p:nvSpPr>
        <p:spPr>
          <a:xfrm>
            <a:off x="548640" y="1920240"/>
            <a:ext cx="2148840" cy="1737360"/>
          </a:xfrm>
          <a:prstGeom prst="roundRect">
            <a:avLst>
              <a:gd name="adj" fmla="val 5263"/>
            </a:avLst>
          </a:prstGeom>
          <a:solidFill>
            <a:srgbClr val="FBEDEC"/>
          </a:solidFill>
          <a:ln w="12700">
            <a:solidFill>
              <a:srgbClr val="FBEDEC"/>
            </a:solidFill>
            <a:prstDash val="solid"/>
          </a:ln>
          <a:effectLst>
            <a:outerShdw blurRad="76200" dist="25400" dir="5400000" algn="bl" rotWithShape="0">
              <a:srgbClr val="000000">
                <a:alpha val="12000"/>
              </a:srgbClr>
            </a:outerShdw>
          </a:effectLst>
        </p:spPr>
      </p:sp>
      <p:sp>
        <p:nvSpPr>
          <p:cNvPr id="7" name="Text 5"/>
          <p:cNvSpPr txBox="1"/>
          <p:nvPr/>
        </p:nvSpPr>
        <p:spPr>
          <a:xfrm>
            <a:off x="640080" y="2011680"/>
            <a:ext cx="1965960" cy="914400"/>
          </a:xfrm>
          <a:prstGeom prst="rect">
            <a:avLst/>
          </a:prstGeom>
          <a:noFill/>
          <a:ln/>
        </p:spPr>
        <p:txBody>
          <a:bodyPr wrap="square" lIns="0" tIns="0" rIns="0" bIns="0" rtlCol="0" anchor="ctr"/>
          <a:lstStyle/>
          <a:p>
            <a:pPr marL="0" indent="0" algn="ctr">
              <a:buNone/>
            </a:pPr>
            <a:r>
              <a:rPr lang="en-US" sz="3400" b="1" dirty="0">
                <a:solidFill>
                  <a:srgbClr val="9E1B22"/>
                </a:solidFill>
                <a:latin typeface="新細明體" pitchFamily="34" charset="0"/>
                <a:ea typeface="新細明體" pitchFamily="34" charset="-122"/>
                <a:cs typeface="新細明體" pitchFamily="34" charset="-120"/>
              </a:rPr>
              <a:t>31 萬+</a:t>
            </a:r>
            <a:endParaRPr lang="en-US" sz="3400" dirty="0"/>
          </a:p>
        </p:txBody>
      </p:sp>
      <p:sp>
        <p:nvSpPr>
          <p:cNvPr id="8" name="Text 6"/>
          <p:cNvSpPr txBox="1"/>
          <p:nvPr/>
        </p:nvSpPr>
        <p:spPr>
          <a:xfrm>
            <a:off x="640080" y="2926080"/>
            <a:ext cx="1965960" cy="594360"/>
          </a:xfrm>
          <a:prstGeom prst="rect">
            <a:avLst/>
          </a:prstGeom>
          <a:noFill/>
          <a:ln/>
        </p:spPr>
        <p:txBody>
          <a:bodyPr wrap="square" lIns="0" tIns="0" rIns="0" bIns="0" rtlCol="0" anchor="t"/>
          <a:lstStyle/>
          <a:p>
            <a:pPr marL="0" indent="0" algn="ctr">
              <a:buNone/>
            </a:pPr>
            <a:r>
              <a:rPr lang="en-US" sz="1350" dirty="0">
                <a:solidFill>
                  <a:srgbClr val="2B2B2B"/>
                </a:solidFill>
                <a:latin typeface="新細明體" pitchFamily="34" charset="0"/>
                <a:ea typeface="新細明體" pitchFamily="34" charset="-122"/>
                <a:cs typeface="新細明體" pitchFamily="34" charset="-120"/>
              </a:rPr>
              <a:t>篇西文博碩士論文全文</a:t>
            </a:r>
            <a:endParaRPr lang="en-US" sz="1350" dirty="0"/>
          </a:p>
        </p:txBody>
      </p:sp>
      <p:sp>
        <p:nvSpPr>
          <p:cNvPr id="9" name="dds1"/>
          <p:cNvSpPr/>
          <p:nvPr/>
        </p:nvSpPr>
        <p:spPr>
          <a:xfrm>
            <a:off x="2880360" y="1920240"/>
            <a:ext cx="2148840" cy="1737360"/>
          </a:xfrm>
          <a:prstGeom prst="roundRect">
            <a:avLst>
              <a:gd name="adj" fmla="val 526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0" name="Text 8"/>
          <p:cNvSpPr txBox="1"/>
          <p:nvPr/>
        </p:nvSpPr>
        <p:spPr>
          <a:xfrm>
            <a:off x="2971800" y="2011680"/>
            <a:ext cx="1965960" cy="914400"/>
          </a:xfrm>
          <a:prstGeom prst="rect">
            <a:avLst/>
          </a:prstGeom>
          <a:noFill/>
          <a:ln/>
        </p:spPr>
        <p:txBody>
          <a:bodyPr wrap="square" lIns="0" tIns="0" rIns="0" bIns="0" rtlCol="0" anchor="ctr"/>
          <a:lstStyle/>
          <a:p>
            <a:pPr marL="0" indent="0" algn="ctr">
              <a:buNone/>
            </a:pPr>
            <a:r>
              <a:rPr lang="en-US" sz="3400" b="1" dirty="0">
                <a:solidFill>
                  <a:srgbClr val="9E1B22"/>
                </a:solidFill>
                <a:latin typeface="新細明體" pitchFamily="34" charset="0"/>
                <a:ea typeface="新細明體" pitchFamily="34" charset="-122"/>
                <a:cs typeface="新細明體" pitchFamily="34" charset="-120"/>
              </a:rPr>
              <a:t>1 萬</a:t>
            </a:r>
            <a:endParaRPr lang="en-US" sz="3400" dirty="0"/>
          </a:p>
        </p:txBody>
      </p:sp>
      <p:sp>
        <p:nvSpPr>
          <p:cNvPr id="11" name="Text 9"/>
          <p:cNvSpPr txBox="1"/>
          <p:nvPr/>
        </p:nvSpPr>
        <p:spPr>
          <a:xfrm>
            <a:off x="2971800" y="2926080"/>
            <a:ext cx="1965960" cy="594360"/>
          </a:xfrm>
          <a:prstGeom prst="rect">
            <a:avLst/>
          </a:prstGeom>
          <a:noFill/>
          <a:ln/>
        </p:spPr>
        <p:txBody>
          <a:bodyPr wrap="square" lIns="0" tIns="0" rIns="0" bIns="0" rtlCol="0" anchor="t"/>
          <a:lstStyle/>
          <a:p>
            <a:pPr marL="0" indent="0" algn="ctr">
              <a:buNone/>
            </a:pPr>
            <a:r>
              <a:rPr lang="en-US" sz="1350" dirty="0">
                <a:solidFill>
                  <a:srgbClr val="2B2B2B"/>
                </a:solidFill>
                <a:latin typeface="新細明體" pitchFamily="34" charset="0"/>
                <a:ea typeface="新細明體" pitchFamily="34" charset="-122"/>
                <a:cs typeface="新細明體" pitchFamily="34" charset="-120"/>
              </a:rPr>
              <a:t>每年約新增篇數</a:t>
            </a:r>
            <a:endParaRPr lang="en-US" sz="1350" dirty="0"/>
          </a:p>
        </p:txBody>
      </p:sp>
      <p:sp>
        <p:nvSpPr>
          <p:cNvPr id="12" name="dds2"/>
          <p:cNvSpPr/>
          <p:nvPr/>
        </p:nvSpPr>
        <p:spPr>
          <a:xfrm>
            <a:off x="5212080" y="1920240"/>
            <a:ext cx="2148840" cy="1737360"/>
          </a:xfrm>
          <a:prstGeom prst="roundRect">
            <a:avLst>
              <a:gd name="adj" fmla="val 526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sp>
      <p:sp>
        <p:nvSpPr>
          <p:cNvPr id="13" name="Text 11"/>
          <p:cNvSpPr txBox="1"/>
          <p:nvPr/>
        </p:nvSpPr>
        <p:spPr>
          <a:xfrm>
            <a:off x="5303520" y="2011680"/>
            <a:ext cx="1965960" cy="914400"/>
          </a:xfrm>
          <a:prstGeom prst="rect">
            <a:avLst/>
          </a:prstGeom>
          <a:noFill/>
          <a:ln/>
        </p:spPr>
        <p:txBody>
          <a:bodyPr wrap="square" lIns="0" tIns="0" rIns="0" bIns="0" rtlCol="0" anchor="ctr"/>
          <a:lstStyle/>
          <a:p>
            <a:pPr marL="0" indent="0" algn="ctr">
              <a:buNone/>
            </a:pPr>
            <a:r>
              <a:rPr lang="en-US" sz="3400" b="1" dirty="0">
                <a:solidFill>
                  <a:srgbClr val="9E1B22"/>
                </a:solidFill>
                <a:latin typeface="新細明體" pitchFamily="34" charset="0"/>
                <a:ea typeface="新細明體" pitchFamily="34" charset="-122"/>
                <a:cs typeface="新細明體" pitchFamily="34" charset="-120"/>
              </a:rPr>
              <a:t>100+</a:t>
            </a:r>
            <a:endParaRPr lang="en-US" sz="3400" dirty="0"/>
          </a:p>
        </p:txBody>
      </p:sp>
      <p:sp>
        <p:nvSpPr>
          <p:cNvPr id="14" name="Text 12"/>
          <p:cNvSpPr txBox="1"/>
          <p:nvPr/>
        </p:nvSpPr>
        <p:spPr>
          <a:xfrm>
            <a:off x="5303520" y="2926080"/>
            <a:ext cx="1965960" cy="594360"/>
          </a:xfrm>
          <a:prstGeom prst="rect">
            <a:avLst/>
          </a:prstGeom>
          <a:noFill/>
          <a:ln/>
        </p:spPr>
        <p:txBody>
          <a:bodyPr wrap="square" lIns="0" tIns="0" rIns="0" bIns="0" rtlCol="0" anchor="t"/>
          <a:lstStyle/>
          <a:p>
            <a:pPr marL="0" indent="0" algn="ctr">
              <a:buNone/>
            </a:pPr>
            <a:r>
              <a:rPr lang="en-US" sz="1350" dirty="0">
                <a:solidFill>
                  <a:srgbClr val="2B2B2B"/>
                </a:solidFill>
                <a:latin typeface="新細明體" pitchFamily="34" charset="0"/>
                <a:ea typeface="新細明體" pitchFamily="34" charset="-122"/>
                <a:cs typeface="新細明體" pitchFamily="34" charset="-120"/>
              </a:rPr>
              <a:t>臺灣與香港會員機構</a:t>
            </a:r>
            <a:endParaRPr lang="en-US" sz="1350" dirty="0"/>
          </a:p>
        </p:txBody>
      </p:sp>
      <p:sp>
        <p:nvSpPr>
          <p:cNvPr id="15" name="Text 13"/>
          <p:cNvSpPr txBox="1"/>
          <p:nvPr/>
        </p:nvSpPr>
        <p:spPr>
          <a:xfrm>
            <a:off x="548640" y="3931920"/>
            <a:ext cx="6858000" cy="18288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2B2B2B"/>
                </a:solidFill>
                <a:latin typeface="新細明體" pitchFamily="34" charset="0"/>
                <a:ea typeface="新細明體" pitchFamily="34" charset="-122"/>
                <a:cs typeface="新細明體" pitchFamily="34" charset="-120"/>
              </a:rPr>
              <a:t>2001 年成立的聯盟：會員共同採購、彼此分享西文博碩士論文全文</a:t>
            </a:r>
            <a:endParaRPr lang="en-US" sz="1500" dirty="0"/>
          </a:p>
          <a:p>
            <a:pPr marL="342900" indent="-342900">
              <a:spcAft>
                <a:spcPts val="800"/>
              </a:spcAft>
              <a:buSzPct val="100000"/>
              <a:buChar char="•"/>
            </a:pPr>
            <a:r>
              <a:rPr lang="en-US" sz="1500" dirty="0">
                <a:solidFill>
                  <a:srgbClr val="2B2B2B"/>
                </a:solidFill>
                <a:latin typeface="新細明體" pitchFamily="34" charset="0"/>
                <a:ea typeface="新細明體" pitchFamily="34" charset="-122"/>
                <a:cs typeface="新細明體" pitchFamily="34" charset="-120"/>
              </a:rPr>
              <a:t>可依題名、摘要、作者、指導教授檢索；進階檢索可限定日期、學校、學科，支援布林邏輯</a:t>
            </a:r>
            <a:endParaRPr lang="en-US" sz="1500" dirty="0"/>
          </a:p>
          <a:p>
            <a:pPr marL="342900" indent="-342900">
              <a:spcAft>
                <a:spcPts val="800"/>
              </a:spcAft>
              <a:buSzPct val="100000"/>
              <a:buChar char="•"/>
            </a:pPr>
            <a:r>
              <a:rPr lang="en-US" sz="1500" dirty="0">
                <a:solidFill>
                  <a:srgbClr val="2B2B2B"/>
                </a:solidFill>
                <a:latin typeface="新細明體" pitchFamily="34" charset="0"/>
                <a:ea typeface="新細明體" pitchFamily="34" charset="-122"/>
                <a:cs typeface="新細明體" pitchFamily="34" charset="-120"/>
              </a:rPr>
              <a:t>線上閱讀 PDF；一次最多勾選 20 篇批次下載；可匯出 RIS 至 EndNote</a:t>
            </a:r>
            <a:endParaRPr lang="en-US" sz="1500" dirty="0"/>
          </a:p>
        </p:txBody>
      </p:sp>
      <p:sp>
        <p:nvSpPr>
          <p:cNvPr id="16" name="ddctip"/>
          <p:cNvSpPr/>
          <p:nvPr/>
        </p:nvSpPr>
        <p:spPr>
          <a:xfrm>
            <a:off x="7772400" y="1234440"/>
            <a:ext cx="3840480" cy="4526280"/>
          </a:xfrm>
          <a:prstGeom prst="roundRect">
            <a:avLst>
              <a:gd name="adj" fmla="val 2381"/>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sp>
      <p:sp>
        <p:nvSpPr>
          <p:cNvPr id="17" name="Shape 15"/>
          <p:cNvSpPr/>
          <p:nvPr/>
        </p:nvSpPr>
        <p:spPr>
          <a:xfrm>
            <a:off x="9281160" y="1463040"/>
            <a:ext cx="822960" cy="822960"/>
          </a:xfrm>
          <a:prstGeom prst="ellipse">
            <a:avLst/>
          </a:prstGeom>
          <a:solidFill>
            <a:srgbClr val="1D4E89"/>
          </a:solidFill>
          <a:ln w="12700">
            <a:solidFill>
              <a:srgbClr val="1D4E89"/>
            </a:solidFill>
            <a:prstDash val="solid"/>
          </a:ln>
        </p:spPr>
      </p:sp>
      <p:pic>
        <p:nvPicPr>
          <p:cNvPr id="18" name="Image 0" descr="preencoded.png"/>
          <p:cNvPicPr>
            <a:picLocks noChangeAspect="1"/>
          </p:cNvPicPr>
          <p:nvPr/>
        </p:nvPicPr>
        <p:blipFill>
          <a:blip r:embed="rId4"/>
          <a:stretch>
            <a:fillRect/>
          </a:stretch>
        </p:blipFill>
        <p:spPr>
          <a:xfrm>
            <a:off x="9486900" y="1668780"/>
            <a:ext cx="411480" cy="411480"/>
          </a:xfrm>
          <a:prstGeom prst="rect">
            <a:avLst/>
          </a:prstGeom>
        </p:spPr>
      </p:pic>
      <p:sp>
        <p:nvSpPr>
          <p:cNvPr id="19" name="Text 16"/>
          <p:cNvSpPr txBox="1"/>
          <p:nvPr/>
        </p:nvSpPr>
        <p:spPr>
          <a:xfrm>
            <a:off x="7955280" y="2423160"/>
            <a:ext cx="3474720" cy="457200"/>
          </a:xfrm>
          <a:prstGeom prst="rect">
            <a:avLst/>
          </a:prstGeom>
          <a:noFill/>
          <a:ln/>
        </p:spPr>
        <p:txBody>
          <a:bodyPr wrap="square" lIns="0" tIns="0" rIns="0" bIns="0" rtlCol="0" anchor="t"/>
          <a:lstStyle/>
          <a:p>
            <a:pPr marL="0" indent="0" algn="ctr">
              <a:buNone/>
            </a:pPr>
            <a:r>
              <a:rPr lang="en-US" sz="1700" b="1" dirty="0">
                <a:solidFill>
                  <a:srgbClr val="2B2B2B"/>
                </a:solidFill>
                <a:latin typeface="新細明體" pitchFamily="34" charset="0"/>
                <a:ea typeface="新細明體" pitchFamily="34" charset="-122"/>
                <a:cs typeface="新細明體" pitchFamily="34" charset="-120"/>
              </a:rPr>
              <a:t>TDX ＋ DDC 雙劍合璧</a:t>
            </a:r>
            <a:endParaRPr lang="en-US" sz="1700" dirty="0"/>
          </a:p>
        </p:txBody>
      </p:sp>
      <p:sp>
        <p:nvSpPr>
          <p:cNvPr id="20" name="Text 17"/>
          <p:cNvSpPr txBox="1"/>
          <p:nvPr/>
        </p:nvSpPr>
        <p:spPr>
          <a:xfrm>
            <a:off x="8046720" y="3017520"/>
            <a:ext cx="3383280" cy="256032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2B2B2B"/>
                </a:solidFill>
                <a:latin typeface="新細明體" pitchFamily="34" charset="0"/>
                <a:ea typeface="新細明體" pitchFamily="34" charset="-122"/>
                <a:cs typeface="新細明體" pitchFamily="34" charset="-120"/>
              </a:rPr>
              <a:t>TDX：西班牙本地博士論文，開放取用</a:t>
            </a:r>
            <a:endParaRPr lang="en-US" sz="1400" dirty="0"/>
          </a:p>
          <a:p>
            <a:pPr marL="342900" indent="-342900">
              <a:spcAft>
                <a:spcPts val="800"/>
              </a:spcAft>
              <a:buSzPct val="100000"/>
              <a:buChar char="•"/>
            </a:pPr>
            <a:r>
              <a:rPr lang="en-US" sz="1400" dirty="0">
                <a:solidFill>
                  <a:srgbClr val="2B2B2B"/>
                </a:solidFill>
                <a:latin typeface="新細明體" pitchFamily="34" charset="0"/>
                <a:ea typeface="新細明體" pitchFamily="34" charset="-122"/>
                <a:cs typeface="新細明體" pitchFamily="34" charset="-120"/>
              </a:rPr>
              <a:t>DDC：以北美為主的西文學位論文，聯盟共享全文</a:t>
            </a:r>
            <a:endParaRPr lang="en-US" sz="1400" dirty="0"/>
          </a:p>
          <a:p>
            <a:pPr marL="342900" indent="-342900">
              <a:spcAft>
                <a:spcPts val="800"/>
              </a:spcAft>
              <a:buSzPct val="100000"/>
              <a:buChar char="•"/>
            </a:pPr>
            <a:r>
              <a:rPr lang="en-US" sz="1400" dirty="0">
                <a:solidFill>
                  <a:srgbClr val="2B2B2B"/>
                </a:solidFill>
                <a:latin typeface="新細明體" pitchFamily="34" charset="0"/>
                <a:ea typeface="新細明體" pitchFamily="34" charset="-122"/>
                <a:cs typeface="新細明體" pitchFamily="34" charset="-120"/>
              </a:rPr>
              <a:t>試試 "Spanish" AND "corpus linguistics"</a:t>
            </a:r>
            <a:endParaRPr lang="en-US" sz="1400" dirty="0"/>
          </a:p>
        </p:txBody>
      </p:sp>
      <p:sp>
        <p:nvSpPr>
          <p:cNvPr id="21" name="Text 18"/>
          <p:cNvSpPr txBox="1"/>
          <p:nvPr/>
        </p:nvSpPr>
        <p:spPr>
          <a:xfrm>
            <a:off x="548640" y="5989320"/>
            <a:ext cx="11064240" cy="320040"/>
          </a:xfrm>
          <a:prstGeom prst="rect">
            <a:avLst/>
          </a:prstGeom>
          <a:noFill/>
          <a:ln/>
        </p:spPr>
        <p:txBody>
          <a:bodyPr wrap="square" lIns="0" tIns="0" rIns="0" bIns="0" rtlCol="0" anchor="t"/>
          <a:lstStyle/>
          <a:p>
            <a:pPr marL="0" indent="0">
              <a:buNone/>
            </a:pPr>
            <a:r>
              <a:rPr lang="en-US" sz="1000" dirty="0">
                <a:solidFill>
                  <a:srgbClr val="6B6B6B"/>
                </a:solidFill>
                <a:latin typeface="新細明體" pitchFamily="34" charset="0"/>
                <a:ea typeface="新細明體" pitchFamily="34" charset="-122"/>
                <a:cs typeface="新細明體" pitchFamily="34" charset="-120"/>
              </a:rPr>
              <a:t>資料來源：Hang Seng University of Hong Kong Library DDC 介紹；勤益科技大學圖書館 DDC 說明（114.04.23）；中研院圖書館 DDC 說明</a:t>
            </a:r>
            <a:endParaRPr lang="en-US" sz="10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資料庫選擇地圖：我想找……該去哪？</a:t>
            </a:r>
            <a:endParaRPr lang="en-US" sz="30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234440"/>
          <a:ext cx="11064240" cy="4636008"/>
        </p:xfrm>
        <a:graphic>
          <a:graphicData uri="http://schemas.openxmlformats.org/drawingml/2006/table">
            <a:tbl>
              <a:tblPr/>
              <a:tblGrid>
                <a:gridCol w="420624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tblGrid>
              <a:tr h="356616">
                <a:tc>
                  <a:txBody>
                    <a:bodyPr/>
                    <a:lstStyle/>
                    <a:p>
                      <a:pPr marL="0" indent="0">
                        <a:buNone/>
                      </a:pPr>
                      <a:r>
                        <a:rPr lang="en-US" sz="1500" b="1" dirty="0">
                          <a:solidFill>
                            <a:srgbClr val="FFFFFF"/>
                          </a:solidFill>
                          <a:latin typeface="新細明體" pitchFamily="34" charset="0"/>
                          <a:ea typeface="新細明體" pitchFamily="34" charset="-122"/>
                          <a:cs typeface="新細明體" pitchFamily="34" charset="-120"/>
                        </a:rPr>
                        <a:t>我想找……</a:t>
                      </a:r>
                      <a:endParaRPr lang="en-US" sz="15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1D4E89"/>
                    </a:solidFill>
                  </a:tcPr>
                </a:tc>
                <a:tc>
                  <a:txBody>
                    <a:bodyPr/>
                    <a:lstStyle/>
                    <a:p>
                      <a:pPr marL="0" indent="0">
                        <a:buNone/>
                      </a:pPr>
                      <a:r>
                        <a:rPr lang="en-US" sz="1500" b="1" dirty="0">
                          <a:solidFill>
                            <a:srgbClr val="FFFFFF"/>
                          </a:solidFill>
                          <a:latin typeface="新細明體" pitchFamily="34" charset="0"/>
                          <a:ea typeface="新細明體" pitchFamily="34" charset="-122"/>
                          <a:cs typeface="新細明體" pitchFamily="34" charset="-120"/>
                        </a:rPr>
                        <a:t>建議工具</a:t>
                      </a:r>
                      <a:endParaRPr lang="en-US" sz="15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1D4E89"/>
                    </a:solidFill>
                  </a:tcPr>
                </a:tc>
                <a:tc>
                  <a:txBody>
                    <a:bodyPr/>
                    <a:lstStyle/>
                    <a:p>
                      <a:pPr marL="0" indent="0">
                        <a:buNone/>
                      </a:pPr>
                      <a:r>
                        <a:rPr lang="en-US" sz="1500" b="1" dirty="0">
                          <a:solidFill>
                            <a:srgbClr val="FFFFFF"/>
                          </a:solidFill>
                          <a:latin typeface="新細明體" pitchFamily="34" charset="0"/>
                          <a:ea typeface="新細明體" pitchFamily="34" charset="-122"/>
                          <a:cs typeface="新細明體" pitchFamily="34" charset="-120"/>
                        </a:rPr>
                        <a:t>語言／範圍</a:t>
                      </a:r>
                      <a:endParaRPr lang="en-US" sz="15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1D4E89"/>
                    </a:solidFill>
                  </a:tcPr>
                </a:tc>
                <a:extLst>
                  <a:ext uri="{0D108BD9-81ED-4DB2-BD59-A6C34878D82A}">
                    <a16:rowId xmlns:a16="http://schemas.microsoft.com/office/drawing/2014/main" val="10000"/>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本館紙本書、電子書、館藏位置</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館藏查詢系統</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中・西・英</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一次搜尋多數電子資源</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Jumper 電子資源探索服務</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多語・本館訂購資源</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國際期刊文章（跨學科）</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EBSCOhost</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以英文為主</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國際期刊・多庫同查（另一平台）</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ProQuest</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以英文為主</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高影響力文獻、引用追蹤</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Web of Science</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國際・引文索引</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華文期刊全文</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Journal 學術期刊資料庫</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中文</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臺灣期刊文章索引</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臺灣期刊論文索引系統</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中文・臺灣</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中國大陸期刊、學位論文</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CNKI 台灣鏡站／國際版</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中文・中國大陸</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臺灣學位論文</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臺灣博碩士論文知識加值系統</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中文・臺灣</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西班牙博士論文</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TDX</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西・加泰・英</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北美等西文博碩士論文全文</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DDC</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以英文為主</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56616">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真實語料例句</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b="1" dirty="0">
                          <a:solidFill>
                            <a:srgbClr val="9E1B22"/>
                          </a:solidFill>
                          <a:latin typeface="新細明體" pitchFamily="34" charset="0"/>
                          <a:ea typeface="新細明體" pitchFamily="34" charset="-122"/>
                          <a:cs typeface="新細明體" pitchFamily="34" charset="-120"/>
                        </a:rPr>
                        <a:t>CORPES XXI、Corpus del Español</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00" dirty="0">
                          <a:solidFill>
                            <a:srgbClr val="2B2B2B"/>
                          </a:solidFill>
                          <a:latin typeface="新細明體" pitchFamily="34" charset="0"/>
                          <a:ea typeface="新細明體" pitchFamily="34" charset="-122"/>
                          <a:cs typeface="新細明體" pitchFamily="34" charset="-120"/>
                        </a:rPr>
                        <a:t>西班牙語</a:t>
                      </a:r>
                      <a:endParaRPr lang="en-US" sz="1300" dirty="0">
                        <a:latin typeface="新細明體" charset="0"/>
                        <a:ea typeface="新細明體" charset="0"/>
                        <a:cs typeface="新細明體" charset="0"/>
                      </a:endParaRPr>
                    </a:p>
                  </a:txBody>
                  <a:tcPr marL="45720" marR="45720"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731520" y="1737360"/>
            <a:ext cx="7315200" cy="731520"/>
          </a:xfrm>
          <a:prstGeom prst="rect">
            <a:avLst/>
          </a:prstGeom>
          <a:noFill/>
          <a:ln/>
        </p:spPr>
        <p:txBody>
          <a:bodyPr wrap="square" lIns="0" tIns="0" rIns="0" bIns="0" rtlCol="0" anchor="b"/>
          <a:lstStyle/>
          <a:p>
            <a:pPr marL="0" indent="0">
              <a:buNone/>
            </a:pPr>
            <a:r>
              <a:rPr lang="en-US" sz="2800" b="1" dirty="0">
                <a:solidFill>
                  <a:srgbClr val="E8B321"/>
                </a:solidFill>
                <a:latin typeface="新細明體" pitchFamily="34" charset="0"/>
                <a:ea typeface="新細明體" pitchFamily="34" charset="-122"/>
                <a:cs typeface="新細明體" pitchFamily="34" charset="-120"/>
              </a:rPr>
              <a:t>Parte IV</a:t>
            </a:r>
            <a:endParaRPr lang="en-US" sz="2800" dirty="0"/>
          </a:p>
        </p:txBody>
      </p:sp>
      <p:sp>
        <p:nvSpPr>
          <p:cNvPr id="3" name="Text 0"/>
          <p:cNvSpPr>
            <a:spLocks noGrp="1"/>
          </p:cNvSpPr>
          <p:nvPr>
            <p:ph type="title" idx="101" hasCustomPrompt="1"/>
          </p:nvPr>
        </p:nvSpPr>
        <p:spPr>
          <a:xfrm>
            <a:off x="731520" y="2651760"/>
            <a:ext cx="7498080" cy="1097280"/>
          </a:xfrm>
          <a:prstGeom prst="rect">
            <a:avLst/>
          </a:prstGeom>
          <a:noFill/>
          <a:ln/>
        </p:spPr>
        <p:txBody>
          <a:bodyPr wrap="square" lIns="0" tIns="0" rIns="0" bIns="0" rtlCol="0" anchor="ctr"/>
          <a:lstStyle/>
          <a:p>
            <a:pPr marL="0" indent="0" algn="l">
              <a:buNone/>
            </a:pPr>
            <a:r>
              <a:rPr lang="en-US" sz="4000" b="1" dirty="0">
                <a:solidFill>
                  <a:srgbClr val="FFFFFF"/>
                </a:solidFill>
                <a:latin typeface="新細明體" pitchFamily="34" charset="0"/>
                <a:ea typeface="新細明體" pitchFamily="34" charset="-122"/>
                <a:cs typeface="新細明體" pitchFamily="34" charset="-120"/>
              </a:rPr>
              <a:t>取得・管理・誠信</a:t>
            </a:r>
            <a:endParaRPr lang="en-US" sz="4000" dirty="0"/>
          </a:p>
        </p:txBody>
      </p:sp>
      <p:sp>
        <p:nvSpPr>
          <p:cNvPr id="4" name="Text 2"/>
          <p:cNvSpPr txBox="1"/>
          <p:nvPr/>
        </p:nvSpPr>
        <p:spPr>
          <a:xfrm>
            <a:off x="731520" y="3840480"/>
            <a:ext cx="7498080" cy="457200"/>
          </a:xfrm>
          <a:prstGeom prst="rect">
            <a:avLst/>
          </a:prstGeom>
          <a:noFill/>
          <a:ln/>
        </p:spPr>
        <p:txBody>
          <a:bodyPr wrap="square" lIns="0" tIns="0" rIns="0" bIns="0" rtlCol="0" anchor="t"/>
          <a:lstStyle/>
          <a:p>
            <a:pPr marL="0" indent="0">
              <a:buNone/>
            </a:pPr>
            <a:r>
              <a:rPr lang="en-US" sz="1800" i="1" dirty="0">
                <a:solidFill>
                  <a:srgbClr val="F6D9A0"/>
                </a:solidFill>
                <a:latin typeface="新細明體" pitchFamily="34" charset="0"/>
                <a:ea typeface="新細明體" pitchFamily="34" charset="-122"/>
                <a:cs typeface="新細明體" pitchFamily="34" charset="-120"/>
              </a:rPr>
              <a:t>Obtener, gestionar y citar con integridad</a:t>
            </a:r>
            <a:endParaRPr lang="en-US" sz="1800" dirty="0"/>
          </a:p>
        </p:txBody>
      </p:sp>
      <p:sp>
        <p:nvSpPr>
          <p:cNvPr id="5" name="Text 3"/>
          <p:cNvSpPr txBox="1"/>
          <p:nvPr/>
        </p:nvSpPr>
        <p:spPr>
          <a:xfrm>
            <a:off x="731520" y="4572000"/>
            <a:ext cx="7498080" cy="1097280"/>
          </a:xfrm>
          <a:prstGeom prst="rect">
            <a:avLst/>
          </a:prstGeom>
          <a:noFill/>
          <a:ln/>
        </p:spPr>
        <p:txBody>
          <a:bodyPr wrap="square" lIns="0" tIns="0" rIns="0" bIns="0" rtlCol="0" anchor="t"/>
          <a:lstStyle/>
          <a:p>
            <a:pPr marL="0" indent="0">
              <a:buNone/>
            </a:pPr>
            <a:r>
              <a:rPr lang="en-US" sz="1500" dirty="0">
                <a:solidFill>
                  <a:srgbClr val="FFFFFF"/>
                </a:solidFill>
                <a:latin typeface="新細明體" pitchFamily="34" charset="0"/>
                <a:ea typeface="新細明體" pitchFamily="34" charset="-122"/>
                <a:cs typeface="新細明體" pitchFamily="34" charset="-120"/>
              </a:rPr>
              <a:t>16 館際合作 NDDS・17 EndNote 書目管理・18 Turnitin 論文原創性比對</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⑯ 館際合作：本館沒有，也拿得到</a:t>
            </a:r>
            <a:endParaRPr lang="en-US" sz="3000" dirty="0"/>
          </a:p>
        </p:txBody>
      </p:sp>
      <p:sp>
        <p:nvSpPr>
          <p:cNvPr id="3" name="Shape 1"/>
          <p:cNvSpPr/>
          <p:nvPr/>
        </p:nvSpPr>
        <p:spPr>
          <a:xfrm>
            <a:off x="548640" y="1234440"/>
            <a:ext cx="4389120" cy="411480"/>
          </a:xfrm>
          <a:prstGeom prst="roundRect">
            <a:avLst>
              <a:gd name="adj" fmla="val 48889"/>
            </a:avLst>
          </a:prstGeom>
          <a:solidFill>
            <a:srgbClr val="EAF0F8"/>
          </a:solidFill>
          <a:ln w="12700">
            <a:solidFill>
              <a:srgbClr val="1D4E89"/>
            </a:solidFill>
            <a:prstDash val="solid"/>
          </a:ln>
        </p:spPr>
      </p:sp>
      <p:sp>
        <p:nvSpPr>
          <p:cNvPr id="4" name="Text 2"/>
          <p:cNvSpPr txBox="1"/>
          <p:nvPr/>
        </p:nvSpPr>
        <p:spPr>
          <a:xfrm>
            <a:off x="731520" y="1289304"/>
            <a:ext cx="4023360" cy="301752"/>
          </a:xfrm>
          <a:prstGeom prst="rect">
            <a:avLst/>
          </a:prstGeom>
          <a:noFill/>
          <a:ln/>
        </p:spPr>
        <p:txBody>
          <a:bodyPr wrap="square" lIns="0" tIns="0" rIns="0" bIns="0" rtlCol="0" anchor="ctr"/>
          <a:lstStyle/>
          <a:p>
            <a:pPr marL="0" indent="0">
              <a:buNone/>
            </a:pPr>
            <a:r>
              <a:rPr lang="en-US" sz="1300" dirty="0">
                <a:solidFill>
                  <a:srgbClr val="2B2B2B"/>
                </a:solidFill>
                <a:latin typeface="新細明體" pitchFamily="34" charset="0"/>
                <a:ea typeface="新細明體" pitchFamily="34" charset="-122"/>
                <a:cs typeface="新細明體" pitchFamily="34" charset="-120"/>
              </a:rPr>
              <a:t>🔗 </a:t>
            </a:r>
            <a:r>
              <a:rPr lang="en-US" sz="1300" u="sng" dirty="0">
                <a:solidFill>
                  <a:srgbClr val="1D4E89"/>
                </a:solidFill>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https://ndds.stpi.narl.org.tw/</a:t>
            </a:r>
            <a:endParaRPr lang="en-US" sz="1300" dirty="0"/>
          </a:p>
        </p:txBody>
      </p:sp>
      <p:sp>
        <p:nvSpPr>
          <p:cNvPr id="5" name="Text 3"/>
          <p:cNvSpPr txBox="1"/>
          <p:nvPr/>
        </p:nvSpPr>
        <p:spPr>
          <a:xfrm>
            <a:off x="5212080" y="1298448"/>
            <a:ext cx="5943600" cy="320040"/>
          </a:xfrm>
          <a:prstGeom prst="rect">
            <a:avLst/>
          </a:prstGeom>
          <a:noFill/>
          <a:ln/>
        </p:spPr>
        <p:txBody>
          <a:bodyPr wrap="square" lIns="0" tIns="0" rIns="0" bIns="0" rtlCol="0" anchor="t"/>
          <a:lstStyle/>
          <a:p>
            <a:pPr marL="0" indent="0">
              <a:buNone/>
            </a:pPr>
            <a:r>
              <a:rPr lang="en-US" sz="1300" u="sng" dirty="0">
                <a:solidFill>
                  <a:srgbClr val="1D4E89"/>
                </a:solidFill>
                <a:latin typeface="新細明體" pitchFamily="34" charset="0"/>
                <a:ea typeface="新細明體" pitchFamily="34" charset="-122"/>
                <a:cs typeface="新細明體" pitchFamily="34" charset="-120"/>
                <a:hlinkClick r:id="rId4">
                  <a:extLst>
                    <a:ext uri="{A12FA001-AC4F-418D-AE19-62706E023703}">
                      <ahyp:hlinkClr xmlns:ahyp="http://schemas.microsoft.com/office/drawing/2018/hyperlinkcolor" val="tx"/>
                    </a:ext>
                  </a:extLst>
                </a:hlinkClick>
              </a:rPr>
              <a:t>▶ 本館館際合作說明（優久大學聯盟）</a:t>
            </a:r>
            <a:endParaRPr lang="en-US" sz="1300" dirty="0"/>
          </a:p>
        </p:txBody>
      </p:sp>
      <p:sp>
        <p:nvSpPr>
          <p:cNvPr id="6" name="Shape 4"/>
          <p:cNvSpPr/>
          <p:nvPr/>
        </p:nvSpPr>
        <p:spPr>
          <a:xfrm>
            <a:off x="548640" y="1920240"/>
            <a:ext cx="2697480" cy="822960"/>
          </a:xfrm>
          <a:prstGeom prst="chevron">
            <a:avLst/>
          </a:prstGeom>
          <a:solidFill>
            <a:srgbClr val="9E1B22"/>
          </a:solidFill>
          <a:ln w="12700">
            <a:solidFill>
              <a:srgbClr val="FFFFFF"/>
            </a:solidFill>
            <a:prstDash val="solid"/>
          </a:ln>
        </p:spPr>
      </p:sp>
      <p:sp>
        <p:nvSpPr>
          <p:cNvPr id="7" name="Text 5"/>
          <p:cNvSpPr txBox="1"/>
          <p:nvPr/>
        </p:nvSpPr>
        <p:spPr>
          <a:xfrm>
            <a:off x="868680" y="1920240"/>
            <a:ext cx="2057400" cy="822960"/>
          </a:xfrm>
          <a:prstGeom prst="rect">
            <a:avLst/>
          </a:prstGeom>
          <a:noFill/>
          <a:ln/>
        </p:spPr>
        <p:txBody>
          <a:bodyPr wrap="square" lIns="0" tIns="0" rIns="0" bIns="0" rtlCol="0" anchor="ctr"/>
          <a:lstStyle/>
          <a:p>
            <a:pPr marL="0" indent="0" algn="ctr">
              <a:buNone/>
            </a:pPr>
            <a:r>
              <a:rPr lang="en-US" sz="1450" b="1" dirty="0">
                <a:solidFill>
                  <a:srgbClr val="FFFFFF"/>
                </a:solidFill>
                <a:latin typeface="新細明體" pitchFamily="34" charset="0"/>
                <a:ea typeface="新細明體" pitchFamily="34" charset="-122"/>
                <a:cs typeface="新細明體" pitchFamily="34" charset="-120"/>
              </a:rPr>
              <a:t>查無館藏或全文</a:t>
            </a:r>
            <a:endParaRPr lang="en-US" sz="1450" dirty="0"/>
          </a:p>
        </p:txBody>
      </p:sp>
      <p:sp>
        <p:nvSpPr>
          <p:cNvPr id="8" name="Shape 6"/>
          <p:cNvSpPr/>
          <p:nvPr/>
        </p:nvSpPr>
        <p:spPr>
          <a:xfrm>
            <a:off x="3383280" y="1920240"/>
            <a:ext cx="2697480" cy="822960"/>
          </a:xfrm>
          <a:prstGeom prst="chevron">
            <a:avLst/>
          </a:prstGeom>
          <a:solidFill>
            <a:srgbClr val="C8553D"/>
          </a:solidFill>
          <a:ln w="12700">
            <a:solidFill>
              <a:srgbClr val="FFFFFF"/>
            </a:solidFill>
            <a:prstDash val="solid"/>
          </a:ln>
        </p:spPr>
      </p:sp>
      <p:sp>
        <p:nvSpPr>
          <p:cNvPr id="9" name="Text 7"/>
          <p:cNvSpPr txBox="1"/>
          <p:nvPr/>
        </p:nvSpPr>
        <p:spPr>
          <a:xfrm>
            <a:off x="3703320" y="1920240"/>
            <a:ext cx="2057400" cy="822960"/>
          </a:xfrm>
          <a:prstGeom prst="rect">
            <a:avLst/>
          </a:prstGeom>
          <a:noFill/>
          <a:ln/>
        </p:spPr>
        <p:txBody>
          <a:bodyPr wrap="square" lIns="0" tIns="0" rIns="0" bIns="0" rtlCol="0" anchor="ctr"/>
          <a:lstStyle/>
          <a:p>
            <a:pPr marL="0" indent="0" algn="ctr">
              <a:buNone/>
            </a:pPr>
            <a:r>
              <a:rPr lang="en-US" sz="1450" b="1" dirty="0">
                <a:solidFill>
                  <a:srgbClr val="FFFFFF"/>
                </a:solidFill>
                <a:latin typeface="新細明體" pitchFamily="34" charset="0"/>
                <a:ea typeface="新細明體" pitchFamily="34" charset="-122"/>
                <a:cs typeface="新細明體" pitchFamily="34" charset="-120"/>
              </a:rPr>
              <a:t>登入 NDDS 線上申請</a:t>
            </a:r>
            <a:endParaRPr lang="en-US" sz="1450" dirty="0"/>
          </a:p>
        </p:txBody>
      </p:sp>
      <p:sp>
        <p:nvSpPr>
          <p:cNvPr id="10" name="Shape 8"/>
          <p:cNvSpPr/>
          <p:nvPr/>
        </p:nvSpPr>
        <p:spPr>
          <a:xfrm>
            <a:off x="6217920" y="1920240"/>
            <a:ext cx="2697480" cy="822960"/>
          </a:xfrm>
          <a:prstGeom prst="chevron">
            <a:avLst/>
          </a:prstGeom>
          <a:solidFill>
            <a:srgbClr val="E8B321"/>
          </a:solidFill>
          <a:ln w="12700">
            <a:solidFill>
              <a:srgbClr val="FFFFFF"/>
            </a:solidFill>
            <a:prstDash val="solid"/>
          </a:ln>
        </p:spPr>
      </p:sp>
      <p:sp>
        <p:nvSpPr>
          <p:cNvPr id="11" name="Text 9"/>
          <p:cNvSpPr txBox="1"/>
          <p:nvPr/>
        </p:nvSpPr>
        <p:spPr>
          <a:xfrm>
            <a:off x="6537960" y="1920240"/>
            <a:ext cx="2057400" cy="822960"/>
          </a:xfrm>
          <a:prstGeom prst="rect">
            <a:avLst/>
          </a:prstGeom>
          <a:noFill/>
          <a:ln/>
        </p:spPr>
        <p:txBody>
          <a:bodyPr wrap="square" lIns="0" tIns="0" rIns="0" bIns="0" rtlCol="0" anchor="ctr"/>
          <a:lstStyle/>
          <a:p>
            <a:pPr marL="0" indent="0" algn="ctr">
              <a:buNone/>
            </a:pPr>
            <a:r>
              <a:rPr lang="en-US" sz="1450" b="1" dirty="0">
                <a:solidFill>
                  <a:srgbClr val="FFFFFF"/>
                </a:solidFill>
                <a:latin typeface="新細明體" pitchFamily="34" charset="0"/>
                <a:ea typeface="新細明體" pitchFamily="34" charset="-122"/>
                <a:cs typeface="新細明體" pitchFamily="34" charset="-120"/>
              </a:rPr>
              <a:t>合作館處理寄送</a:t>
            </a:r>
            <a:endParaRPr lang="en-US" sz="1450" dirty="0"/>
          </a:p>
        </p:txBody>
      </p:sp>
      <p:sp>
        <p:nvSpPr>
          <p:cNvPr id="12" name="Shape 10"/>
          <p:cNvSpPr/>
          <p:nvPr/>
        </p:nvSpPr>
        <p:spPr>
          <a:xfrm>
            <a:off x="9052560" y="1920240"/>
            <a:ext cx="2697480" cy="822960"/>
          </a:xfrm>
          <a:prstGeom prst="chevron">
            <a:avLst/>
          </a:prstGeom>
          <a:solidFill>
            <a:srgbClr val="5E7A2E"/>
          </a:solidFill>
          <a:ln w="12700">
            <a:solidFill>
              <a:srgbClr val="FFFFFF"/>
            </a:solidFill>
            <a:prstDash val="solid"/>
          </a:ln>
        </p:spPr>
      </p:sp>
      <p:sp>
        <p:nvSpPr>
          <p:cNvPr id="13" name="Text 11"/>
          <p:cNvSpPr txBox="1"/>
          <p:nvPr/>
        </p:nvSpPr>
        <p:spPr>
          <a:xfrm>
            <a:off x="9372600" y="1920240"/>
            <a:ext cx="2057400" cy="822960"/>
          </a:xfrm>
          <a:prstGeom prst="rect">
            <a:avLst/>
          </a:prstGeom>
          <a:noFill/>
          <a:ln/>
        </p:spPr>
        <p:txBody>
          <a:bodyPr wrap="square" lIns="0" tIns="0" rIns="0" bIns="0" rtlCol="0" anchor="ctr"/>
          <a:lstStyle/>
          <a:p>
            <a:pPr marL="0" indent="0" algn="ctr">
              <a:buNone/>
            </a:pPr>
            <a:r>
              <a:rPr lang="en-US" sz="1450" b="1" dirty="0">
                <a:solidFill>
                  <a:srgbClr val="FFFFFF"/>
                </a:solidFill>
                <a:latin typeface="新細明體" pitchFamily="34" charset="0"/>
                <a:ea typeface="新細明體" pitchFamily="34" charset="-122"/>
                <a:cs typeface="新細明體" pitchFamily="34" charset="-120"/>
              </a:rPr>
              <a:t>通知取件／取得檔案</a:t>
            </a:r>
            <a:endParaRPr lang="en-US" sz="145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548640" y="3063240"/>
          <a:ext cx="7680960" cy="2136648"/>
        </p:xfrm>
        <a:graphic>
          <a:graphicData uri="http://schemas.openxmlformats.org/drawingml/2006/table">
            <a:tbl>
              <a:tblPr/>
              <a:tblGrid>
                <a:gridCol w="228600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457200">
                <a:tc>
                  <a:txBody>
                    <a:bodyPr/>
                    <a:lstStyle/>
                    <a:p>
                      <a:pPr marL="0" indent="0">
                        <a:buNone/>
                      </a:pPr>
                      <a:r>
                        <a:rPr lang="en-US" sz="1400" b="1" dirty="0">
                          <a:solidFill>
                            <a:srgbClr val="FFFFFF"/>
                          </a:solidFill>
                          <a:latin typeface="新細明體" pitchFamily="34" charset="0"/>
                          <a:ea typeface="新細明體" pitchFamily="34" charset="-122"/>
                          <a:cs typeface="新細明體" pitchFamily="34" charset="-120"/>
                        </a:rPr>
                        <a:t>項目（優久大學聯盟合作館）</a:t>
                      </a:r>
                      <a:endParaRPr lang="en-US" sz="140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9E1B22"/>
                    </a:solidFill>
                  </a:tcPr>
                </a:tc>
                <a:tc>
                  <a:txBody>
                    <a:bodyPr/>
                    <a:lstStyle/>
                    <a:p>
                      <a:pPr marL="0" indent="0">
                        <a:buNone/>
                      </a:pPr>
                      <a:r>
                        <a:rPr lang="en-US" sz="1400" b="1" dirty="0">
                          <a:solidFill>
                            <a:srgbClr val="FFFFFF"/>
                          </a:solidFill>
                          <a:latin typeface="新細明體" pitchFamily="34" charset="0"/>
                          <a:ea typeface="新細明體" pitchFamily="34" charset="-122"/>
                          <a:cs typeface="新細明體" pitchFamily="34" charset="-120"/>
                        </a:rPr>
                        <a:t>圖書（借）</a:t>
                      </a:r>
                      <a:endParaRPr lang="en-US" sz="140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9E1B22"/>
                    </a:solidFill>
                  </a:tcPr>
                </a:tc>
                <a:tc>
                  <a:txBody>
                    <a:bodyPr/>
                    <a:lstStyle/>
                    <a:p>
                      <a:pPr marL="0" indent="0">
                        <a:buNone/>
                      </a:pPr>
                      <a:r>
                        <a:rPr lang="en-US" sz="1400" b="1" dirty="0">
                          <a:solidFill>
                            <a:srgbClr val="FFFFFF"/>
                          </a:solidFill>
                          <a:latin typeface="新細明體" pitchFamily="34" charset="0"/>
                          <a:ea typeface="新細明體" pitchFamily="34" charset="-122"/>
                          <a:cs typeface="新細明體" pitchFamily="34" charset="-120"/>
                        </a:rPr>
                        <a:t>複印件</a:t>
                      </a:r>
                      <a:endParaRPr lang="en-US" sz="140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9E1B22"/>
                    </a:solidFill>
                  </a:tcPr>
                </a:tc>
                <a:tc>
                  <a:txBody>
                    <a:bodyPr/>
                    <a:lstStyle/>
                    <a:p>
                      <a:pPr marL="0" indent="0">
                        <a:buNone/>
                      </a:pPr>
                      <a:r>
                        <a:rPr lang="en-US" sz="1400" b="1" dirty="0">
                          <a:solidFill>
                            <a:srgbClr val="FFFFFF"/>
                          </a:solidFill>
                          <a:latin typeface="新細明體" pitchFamily="34" charset="0"/>
                          <a:ea typeface="新細明體" pitchFamily="34" charset="-122"/>
                          <a:cs typeface="新細明體" pitchFamily="34" charset="-120"/>
                        </a:rPr>
                        <a:t>館際借書證</a:t>
                      </a:r>
                      <a:endParaRPr lang="en-US" sz="140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9E1B22"/>
                    </a:solidFill>
                  </a:tcPr>
                </a:tc>
                <a:extLst>
                  <a:ext uri="{0D108BD9-81ED-4DB2-BD59-A6C34878D82A}">
                    <a16:rowId xmlns:a16="http://schemas.microsoft.com/office/drawing/2014/main" val="10000"/>
                  </a:ext>
                </a:extLst>
              </a:tr>
              <a:tr h="502920">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申請方式</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NDDS 線上申請</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NDDS 線上申請</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憑學生證至流通櫃台借用</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數量／期限</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不限冊數，每冊 30 天</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不限頁數</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每證 10 冊，21 天</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2920">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費用</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每冊 100 元，免收郵資</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A4 每頁 2 元，免服務費</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tc>
                  <a:txBody>
                    <a:bodyPr/>
                    <a:lstStyle/>
                    <a:p>
                      <a:pPr marL="0" indent="0">
                        <a:buNone/>
                      </a:pPr>
                      <a:r>
                        <a:rPr lang="en-US" sz="1350" dirty="0">
                          <a:solidFill>
                            <a:srgbClr val="2B2B2B"/>
                          </a:solidFill>
                          <a:latin typeface="新細明體" pitchFamily="34" charset="0"/>
                          <a:ea typeface="新細明體" pitchFamily="34" charset="-122"/>
                          <a:cs typeface="新細明體" pitchFamily="34" charset="-120"/>
                        </a:rPr>
                        <a:t>無</a:t>
                      </a:r>
                      <a:endParaRPr lang="en-US" sz="1350" dirty="0">
                        <a:latin typeface="新細明體" charset="0"/>
                        <a:ea typeface="新細明體" charset="0"/>
                        <a:cs typeface="新細明體" charset="0"/>
                      </a:endParaRPr>
                    </a:p>
                  </a:txBody>
                  <a:tcPr marL="64008" marR="64008" marT="64008" marB="64008" anchor="ctr">
                    <a:lnL w="9525" cap="flat" cmpd="sng" algn="ctr">
                      <a:solidFill>
                        <a:srgbClr val="D9D2CC"/>
                      </a:solidFill>
                      <a:prstDash val="solid"/>
                      <a:round/>
                      <a:headEnd type="none" w="med" len="med"/>
                      <a:tailEnd type="none" w="med" len="med"/>
                    </a:lnL>
                    <a:lnR w="9525" cap="flat" cmpd="sng" algn="ctr">
                      <a:solidFill>
                        <a:srgbClr val="D9D2CC"/>
                      </a:solidFill>
                      <a:prstDash val="solid"/>
                      <a:round/>
                      <a:headEnd type="none" w="med" len="med"/>
                      <a:tailEnd type="none" w="med" len="med"/>
                    </a:lnR>
                    <a:lnT w="9525" cap="flat" cmpd="sng" algn="ctr">
                      <a:solidFill>
                        <a:srgbClr val="D9D2CC"/>
                      </a:solidFill>
                      <a:prstDash val="solid"/>
                      <a:round/>
                      <a:headEnd type="none" w="med" len="med"/>
                      <a:tailEnd type="none" w="med" len="med"/>
                    </a:lnT>
                    <a:lnB w="9525" cap="flat" cmpd="sng" algn="ctr">
                      <a:solidFill>
                        <a:srgbClr val="D9D2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5" name="nddsct"/>
          <p:cNvSpPr/>
          <p:nvPr/>
        </p:nvSpPr>
        <p:spPr>
          <a:xfrm>
            <a:off x="8503920" y="3063240"/>
            <a:ext cx="3108960" cy="2011680"/>
          </a:xfrm>
          <a:prstGeom prst="roundRect">
            <a:avLst>
              <a:gd name="adj" fmla="val 4545"/>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sp>
      <p:sp>
        <p:nvSpPr>
          <p:cNvPr id="16" name="Text 13"/>
          <p:cNvSpPr txBox="1"/>
          <p:nvPr/>
        </p:nvSpPr>
        <p:spPr>
          <a:xfrm>
            <a:off x="8686800" y="3200400"/>
            <a:ext cx="2743200" cy="1783080"/>
          </a:xfrm>
          <a:prstGeom prst="rect">
            <a:avLst/>
          </a:prstGeom>
          <a:noFill/>
          <a:ln/>
        </p:spPr>
        <p:txBody>
          <a:bodyPr wrap="square" lIns="0" tIns="0" rIns="0" bIns="0" rtlCol="0" anchor="t"/>
          <a:lstStyle/>
          <a:p>
            <a:pPr marL="0" indent="0">
              <a:spcAft>
                <a:spcPts val="400"/>
              </a:spcAft>
              <a:buNone/>
            </a:pPr>
            <a:r>
              <a:rPr lang="en-US" sz="1600" b="1" dirty="0">
                <a:solidFill>
                  <a:srgbClr val="2B2B2B"/>
                </a:solidFill>
                <a:latin typeface="新細明體" pitchFamily="34" charset="0"/>
                <a:ea typeface="新細明體" pitchFamily="34" charset="-122"/>
                <a:cs typeface="新細明體" pitchFamily="34" charset="-120"/>
              </a:rPr>
              <a:t>聯絡窗口</a:t>
            </a:r>
            <a:endParaRPr lang="en-US" sz="150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NDDS：知識服務組</a:t>
            </a:r>
            <a:endParaRPr lang="en-US" sz="150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分機 11633</a:t>
            </a:r>
            <a:endParaRPr lang="en-US" sz="150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館際借書證：典藏閱覽組</a:t>
            </a:r>
            <a:endParaRPr lang="en-US" sz="1500" dirty="0"/>
          </a:p>
          <a:p>
            <a:pPr marL="0" indent="0">
              <a:spcAft>
                <a:spcPts val="400"/>
              </a:spcAft>
              <a:buNone/>
            </a:pPr>
            <a:r>
              <a:rPr lang="en-US" sz="1350" dirty="0">
                <a:solidFill>
                  <a:srgbClr val="2B2B2B"/>
                </a:solidFill>
                <a:latin typeface="新細明體" pitchFamily="34" charset="0"/>
                <a:ea typeface="新細明體" pitchFamily="34" charset="-122"/>
                <a:cs typeface="新細明體" pitchFamily="34" charset="-120"/>
              </a:rPr>
              <a:t>分機 11651</a:t>
            </a:r>
            <a:endParaRPr lang="en-US" sz="1500" dirty="0"/>
          </a:p>
        </p:txBody>
      </p:sp>
      <p:sp>
        <p:nvSpPr>
          <p:cNvPr id="17" name="Text 14"/>
          <p:cNvSpPr txBox="1"/>
          <p:nvPr/>
        </p:nvSpPr>
        <p:spPr>
          <a:xfrm>
            <a:off x="548640" y="5623560"/>
            <a:ext cx="10972800" cy="320040"/>
          </a:xfrm>
          <a:prstGeom prst="rect">
            <a:avLst/>
          </a:prstGeom>
          <a:noFill/>
          <a:ln/>
        </p:spPr>
        <p:txBody>
          <a:bodyPr wrap="square" lIns="0" tIns="0" rIns="0" bIns="0" rtlCol="0" anchor="t"/>
          <a:lstStyle/>
          <a:p>
            <a:pPr marL="0" indent="0">
              <a:buNone/>
            </a:pPr>
            <a:r>
              <a:rPr lang="en-US" sz="1200" dirty="0">
                <a:solidFill>
                  <a:srgbClr val="6B6B6B"/>
                </a:solidFill>
                <a:latin typeface="新細明體" pitchFamily="34" charset="0"/>
                <a:ea typeface="新細明體" pitchFamily="34" charset="-122"/>
                <a:cs typeface="新細明體" pitchFamily="34" charset="-120"/>
              </a:rPr>
              <a:t>※ 收費依合作館規定；非優久聯盟館請以 NDDS 系統顯示為準。</a:t>
            </a:r>
            <a:endParaRPr lang="en-US" sz="1200" dirty="0"/>
          </a:p>
        </p:txBody>
      </p:sp>
      <p:sp>
        <p:nvSpPr>
          <p:cNvPr id="18" name="Text 15"/>
          <p:cNvSpPr txBox="1"/>
          <p:nvPr/>
        </p:nvSpPr>
        <p:spPr>
          <a:xfrm>
            <a:off x="548640" y="5989320"/>
            <a:ext cx="11064240" cy="320040"/>
          </a:xfrm>
          <a:prstGeom prst="rect">
            <a:avLst/>
          </a:prstGeom>
          <a:noFill/>
          <a:ln/>
        </p:spPr>
        <p:txBody>
          <a:bodyPr wrap="square" lIns="0" tIns="0" rIns="0" bIns="0" rtlCol="0" anchor="t"/>
          <a:lstStyle/>
          <a:p>
            <a:pPr marL="0" indent="0">
              <a:buNone/>
            </a:pPr>
            <a:r>
              <a:rPr lang="en-US" sz="1000" dirty="0">
                <a:solidFill>
                  <a:srgbClr val="6B6B6B"/>
                </a:solidFill>
                <a:latin typeface="新細明體" pitchFamily="34" charset="0"/>
                <a:ea typeface="新細明體" pitchFamily="34" charset="-122"/>
                <a:cs typeface="新細明體" pitchFamily="34" charset="-120"/>
              </a:rPr>
              <a:t>資料來源：蓋夏圖書館「優久大學聯盟館際合作」頁面</a:t>
            </a:r>
            <a:endParaRPr lang="en-US" sz="1000" dirty="0"/>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a:extLst>
              <a:ext uri="{FF2B5EF4-FFF2-40B4-BE49-F238E27FC236}">
                <a16:creationId xmlns:a16="http://schemas.microsoft.com/office/drawing/2014/main" id="{B0997420-7024-9DDA-49A2-1FA6E21CD4C7}"/>
              </a:ext>
            </a:extLst>
          </p:cNvPr>
          <p:cNvSpPr txBox="1"/>
          <p:nvPr/>
        </p:nvSpPr>
        <p:spPr>
          <a:xfrm>
            <a:off x="57150" y="2447835"/>
            <a:ext cx="69151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7200" b="1" i="0" u="none" strike="noStrike" kern="1200" cap="none" spc="0" normalizeH="0" baseline="0" noProof="0" dirty="0">
                <a:ln>
                  <a:noFill/>
                </a:ln>
                <a:solidFill>
                  <a:srgbClr val="FFFFFF"/>
                </a:solidFill>
                <a:effectLst>
                  <a:outerShdw blurRad="50800" dist="38100" dir="2700000" algn="tl" rotWithShape="0">
                    <a:prstClr val="black">
                      <a:alpha val="40000"/>
                    </a:prstClr>
                  </a:outerShdw>
                </a:effectLst>
                <a:uLnTx/>
                <a:uFillTx/>
                <a:latin typeface="PMingLiU" panose="020B0604020202020204" pitchFamily="34" charset="0"/>
                <a:ea typeface="新細明體" panose="02020500000000000000" pitchFamily="18" charset="-120"/>
                <a:cs typeface="PMingLiU" panose="020B0604020202020204" pitchFamily="34" charset="0"/>
              </a:rPr>
              <a:t>EndNote</a:t>
            </a:r>
            <a:r>
              <a:rPr kumimoji="0" lang="zh-TW" altLang="en-US" sz="7200" b="1" i="0" u="none" strike="noStrike" kern="1200" cap="none" spc="0" normalizeH="0" baseline="0" noProof="0" dirty="0">
                <a:ln>
                  <a:noFill/>
                </a:ln>
                <a:solidFill>
                  <a:srgbClr val="FFFFFF"/>
                </a:solidFill>
                <a:effectLst>
                  <a:outerShdw blurRad="50800" dist="38100" dir="2700000" algn="tl" rotWithShape="0">
                    <a:prstClr val="black">
                      <a:alpha val="40000"/>
                    </a:prstClr>
                  </a:outerShdw>
                </a:effectLst>
                <a:uLnTx/>
                <a:uFillTx/>
                <a:latin typeface="PMingLiU" panose="020B0604020202020204" pitchFamily="34" charset="0"/>
                <a:ea typeface="新細明體" panose="02020500000000000000" pitchFamily="18" charset="-120"/>
                <a:cs typeface="PMingLiU" panose="020B0604020202020204" pitchFamily="34" charset="0"/>
              </a:rPr>
              <a:t> </a:t>
            </a:r>
            <a:r>
              <a:rPr kumimoji="0" lang="en-US" altLang="zh-TW" sz="7200" b="1" i="0" u="none" strike="noStrike" kern="1200" cap="none" spc="0" normalizeH="0" baseline="0" noProof="0" dirty="0">
                <a:ln>
                  <a:noFill/>
                </a:ln>
                <a:solidFill>
                  <a:srgbClr val="FFFFFF"/>
                </a:solidFill>
                <a:effectLst>
                  <a:outerShdw blurRad="50800" dist="38100" dir="2700000" algn="tl" rotWithShape="0">
                    <a:prstClr val="black">
                      <a:alpha val="40000"/>
                    </a:prstClr>
                  </a:outerShdw>
                </a:effectLst>
                <a:uLnTx/>
                <a:uFillTx/>
                <a:latin typeface="PMingLiU" panose="020B0604020202020204" pitchFamily="34" charset="0"/>
                <a:ea typeface="新細明體" panose="02020500000000000000" pitchFamily="18" charset="-120"/>
                <a:cs typeface="PMingLiU" panose="020B0604020202020204" pitchFamily="34" charset="0"/>
              </a:rPr>
              <a:t>2025</a:t>
            </a:r>
            <a:endParaRPr kumimoji="0" lang="zh-TW" altLang="en-US" sz="7200" b="1" i="0" u="none" strike="noStrike" kern="1200" cap="none" spc="0" normalizeH="0" baseline="0" noProof="0" dirty="0">
              <a:ln>
                <a:noFill/>
              </a:ln>
              <a:solidFill>
                <a:srgbClr val="FFFFFF"/>
              </a:solidFill>
              <a:effectLst>
                <a:outerShdw blurRad="50800" dist="38100" dir="2700000" algn="tl" rotWithShape="0">
                  <a:prstClr val="black">
                    <a:alpha val="40000"/>
                  </a:prstClr>
                </a:outerShdw>
              </a:effectLst>
              <a:uLnTx/>
              <a:uFillTx/>
              <a:latin typeface="PMingLiU" panose="020B0604020202020204" pitchFamily="34" charset="0"/>
              <a:ea typeface="新細明體" panose="02020500000000000000" pitchFamily="18" charset="-120"/>
              <a:cs typeface="PMingLiU" panose="020B0604020202020204" pitchFamily="34" charset="0"/>
            </a:endParaRPr>
          </a:p>
        </p:txBody>
      </p:sp>
      <p:sp>
        <p:nvSpPr>
          <p:cNvPr id="6" name="矩形: 圓角 111">
            <a:extLst>
              <a:ext uri="{FF2B5EF4-FFF2-40B4-BE49-F238E27FC236}">
                <a16:creationId xmlns:a16="http://schemas.microsoft.com/office/drawing/2014/main" id="{C03E22A9-4883-D674-DFCC-6CB56251BEBA}"/>
              </a:ext>
            </a:extLst>
          </p:cNvPr>
          <p:cNvSpPr/>
          <p:nvPr/>
        </p:nvSpPr>
        <p:spPr>
          <a:xfrm>
            <a:off x="605482" y="1859836"/>
            <a:ext cx="2473928" cy="541833"/>
          </a:xfrm>
          <a:prstGeom prst="wedgeRoundRectCallout">
            <a:avLst>
              <a:gd name="adj1" fmla="val -23878"/>
              <a:gd name="adj2" fmla="val 85325"/>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FFFFFF"/>
                </a:solidFill>
                <a:effectLst/>
                <a:uLnTx/>
                <a:uFillTx/>
                <a:latin typeface="PMingLiU" panose="020B0604030504040204" pitchFamily="34" charset="-120"/>
                <a:ea typeface="PMingLiU" panose="020B0604030504040204" pitchFamily="34" charset="-120"/>
                <a:cs typeface="PMingLiU"/>
              </a:rPr>
              <a:t>書目管理軟體</a:t>
            </a:r>
          </a:p>
        </p:txBody>
      </p:sp>
    </p:spTree>
    <p:extLst>
      <p:ext uri="{BB962C8B-B14F-4D97-AF65-F5344CB8AC3E}">
        <p14:creationId xmlns:p14="http://schemas.microsoft.com/office/powerpoint/2010/main" val="3436547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altLang="zh-TW" sz="3000" b="1" dirty="0">
                <a:solidFill>
                  <a:srgbClr val="9E1B22"/>
                </a:solidFill>
                <a:latin typeface="新細明體" pitchFamily="34" charset="0"/>
                <a:ea typeface="新細明體" pitchFamily="34" charset="-122"/>
                <a:cs typeface="新細明體" pitchFamily="34" charset="-120"/>
              </a:rPr>
              <a:t>⑰</a:t>
            </a:r>
            <a:r>
              <a:rPr lang="en-US" sz="3000" b="1" dirty="0">
                <a:solidFill>
                  <a:srgbClr val="9E1B22"/>
                </a:solidFill>
                <a:latin typeface="新細明體" pitchFamily="34" charset="0"/>
                <a:ea typeface="新細明體" pitchFamily="34" charset="-122"/>
                <a:cs typeface="新細明體" pitchFamily="34" charset="-120"/>
              </a:rPr>
              <a:t> EndNote 書目管理：告別手打參考文獻</a:t>
            </a:r>
            <a:endParaRPr lang="en-US" sz="3000" dirty="0"/>
          </a:p>
        </p:txBody>
      </p:sp>
      <p:sp>
        <p:nvSpPr>
          <p:cNvPr id="3" name="Text 1"/>
          <p:cNvSpPr txBox="1"/>
          <p:nvPr/>
        </p:nvSpPr>
        <p:spPr>
          <a:xfrm>
            <a:off x="548640" y="1234440"/>
            <a:ext cx="4572000" cy="3200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srgbClr val="1D4E89"/>
                </a:solidFill>
                <a:effectLst/>
                <a:uLnTx/>
                <a:uFillTx/>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 本館 EndNote 說明頁</a:t>
            </a:r>
            <a:endParaRPr kumimoji="0" lang="en-US" sz="13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4" name="en0"/>
          <p:cNvSpPr/>
          <p:nvPr/>
        </p:nvSpPr>
        <p:spPr>
          <a:xfrm>
            <a:off x="548640" y="1737360"/>
            <a:ext cx="60350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5" name="Text 3"/>
          <p:cNvSpPr txBox="1"/>
          <p:nvPr/>
        </p:nvSpPr>
        <p:spPr>
          <a:xfrm>
            <a:off x="731520" y="1737360"/>
            <a:ext cx="914400" cy="10972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9E1B22"/>
                </a:solidFill>
                <a:effectLst/>
                <a:uLnTx/>
                <a:uFillTx/>
                <a:latin typeface="新細明體" pitchFamily="34" charset="0"/>
                <a:ea typeface="新細明體" pitchFamily="34" charset="-122"/>
                <a:cs typeface="新細明體" pitchFamily="34" charset="-120"/>
              </a:rPr>
              <a:t>取得</a:t>
            </a:r>
            <a:endParaRPr kumimoji="0" lang="en-US" sz="20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6" name="Text 4"/>
          <p:cNvSpPr txBox="1"/>
          <p:nvPr/>
        </p:nvSpPr>
        <p:spPr>
          <a:xfrm>
            <a:off x="1645920" y="1783080"/>
            <a:ext cx="480060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於校園網域內登入「靜宜大學知識管理系統（KM）」下載；僅限本校教職員生使用</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7" name="en1"/>
          <p:cNvSpPr/>
          <p:nvPr/>
        </p:nvSpPr>
        <p:spPr>
          <a:xfrm>
            <a:off x="548640" y="3017520"/>
            <a:ext cx="60350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8" name="Text 6"/>
          <p:cNvSpPr txBox="1"/>
          <p:nvPr/>
        </p:nvSpPr>
        <p:spPr>
          <a:xfrm>
            <a:off x="731520" y="3017520"/>
            <a:ext cx="914400" cy="10972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9E1B22"/>
                </a:solidFill>
                <a:effectLst/>
                <a:uLnTx/>
                <a:uFillTx/>
                <a:latin typeface="新細明體" pitchFamily="34" charset="0"/>
                <a:ea typeface="新細明體" pitchFamily="34" charset="-122"/>
                <a:cs typeface="新細明體" pitchFamily="34" charset="-120"/>
              </a:rPr>
              <a:t>安裝</a:t>
            </a:r>
            <a:endParaRPr kumimoji="0" lang="en-US" sz="20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9" name="Text 7"/>
          <p:cNvSpPr txBox="1"/>
          <p:nvPr/>
        </p:nvSpPr>
        <p:spPr>
          <a:xfrm>
            <a:off x="1645920" y="3063240"/>
            <a:ext cx="480060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解壓縮後執行安裝檔（勿刪除授權檔）；Typical 含 500 多種書目格式，Custom 可選 7,000 多種</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0" name="en2"/>
          <p:cNvSpPr/>
          <p:nvPr/>
        </p:nvSpPr>
        <p:spPr>
          <a:xfrm>
            <a:off x="548640" y="4297680"/>
            <a:ext cx="6035040" cy="1097280"/>
          </a:xfrm>
          <a:prstGeom prst="roundRect">
            <a:avLst>
              <a:gd name="adj" fmla="val 8333"/>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11" name="Text 9"/>
          <p:cNvSpPr txBox="1"/>
          <p:nvPr/>
        </p:nvSpPr>
        <p:spPr>
          <a:xfrm>
            <a:off x="731520" y="4297680"/>
            <a:ext cx="914400" cy="10972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9E1B22"/>
                </a:solidFill>
                <a:effectLst/>
                <a:uLnTx/>
                <a:uFillTx/>
                <a:latin typeface="新細明體" pitchFamily="34" charset="0"/>
                <a:ea typeface="新細明體" pitchFamily="34" charset="-122"/>
                <a:cs typeface="新細明體" pitchFamily="34" charset="-120"/>
              </a:rPr>
              <a:t>寫作</a:t>
            </a:r>
            <a:endParaRPr kumimoji="0" lang="en-US" sz="20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2" name="Text 10"/>
          <p:cNvSpPr txBox="1"/>
          <p:nvPr/>
        </p:nvSpPr>
        <p:spPr>
          <a:xfrm>
            <a:off x="1645920" y="4343400"/>
            <a:ext cx="480060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Cite While You Write：在 Word 中邊寫邊插入引用，自動產生參考文獻</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3" name="enai"/>
          <p:cNvSpPr/>
          <p:nvPr/>
        </p:nvSpPr>
        <p:spPr>
          <a:xfrm>
            <a:off x="6858000" y="1234440"/>
            <a:ext cx="4754880" cy="4526280"/>
          </a:xfrm>
          <a:prstGeom prst="roundRect">
            <a:avLst>
              <a:gd name="adj" fmla="val 2020"/>
            </a:avLst>
          </a:prstGeom>
          <a:solidFill>
            <a:srgbClr val="EAF0F8"/>
          </a:solidFill>
          <a:ln w="12700">
            <a:solidFill>
              <a:srgbClr val="EAF0F8"/>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14" name="Shape 12"/>
          <p:cNvSpPr/>
          <p:nvPr/>
        </p:nvSpPr>
        <p:spPr>
          <a:xfrm>
            <a:off x="7086600" y="1463040"/>
            <a:ext cx="731520" cy="731520"/>
          </a:xfrm>
          <a:prstGeom prst="ellipse">
            <a:avLst/>
          </a:prstGeom>
          <a:solidFill>
            <a:srgbClr val="1D4E89"/>
          </a:solidFill>
          <a:ln w="12700">
            <a:solidFill>
              <a:srgbClr val="1D4E8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pic>
        <p:nvPicPr>
          <p:cNvPr id="15" name="Image 0" descr="preencoded.png"/>
          <p:cNvPicPr>
            <a:picLocks noChangeAspect="1"/>
          </p:cNvPicPr>
          <p:nvPr/>
        </p:nvPicPr>
        <p:blipFill>
          <a:blip r:embed="rId4"/>
          <a:stretch>
            <a:fillRect/>
          </a:stretch>
        </p:blipFill>
        <p:spPr>
          <a:xfrm>
            <a:off x="7269480" y="1645920"/>
            <a:ext cx="365760" cy="365760"/>
          </a:xfrm>
          <a:prstGeom prst="rect">
            <a:avLst/>
          </a:prstGeom>
        </p:spPr>
      </p:pic>
      <p:sp>
        <p:nvSpPr>
          <p:cNvPr id="16" name="Text 13"/>
          <p:cNvSpPr txBox="1"/>
          <p:nvPr/>
        </p:nvSpPr>
        <p:spPr>
          <a:xfrm>
            <a:off x="7955280" y="1508760"/>
            <a:ext cx="356616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4E89"/>
                </a:solidFill>
                <a:effectLst/>
                <a:uLnTx/>
                <a:uFillTx/>
                <a:latin typeface="新細明體" pitchFamily="34" charset="0"/>
                <a:ea typeface="新細明體" pitchFamily="34" charset="-122"/>
                <a:cs typeface="新細明體" pitchFamily="34" charset="-120"/>
              </a:rPr>
              <a:t>EndNote 2025.1 新功能</a:t>
            </a:r>
            <a:endParaRPr kumimoji="0" lang="en-US" sz="18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7" name="Text 14"/>
          <p:cNvSpPr txBox="1"/>
          <p:nvPr/>
        </p:nvSpPr>
        <p:spPr>
          <a:xfrm>
            <a:off x="7086600" y="2377440"/>
            <a:ext cx="4343400" cy="320040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Research Assistant：關鍵提要、與文件對談</a:t>
            </a:r>
            <a:endParaRPr kumimoji="0" lang="en-US" sz="1450" b="0" i="0" u="none" strike="noStrike" kern="1200" cap="none" spc="0" normalizeH="0" baseline="0" noProof="0" dirty="0">
              <a:ln>
                <a:noFill/>
              </a:ln>
              <a:solidFill>
                <a:srgbClr val="2B2B2B"/>
              </a:solidFill>
              <a:effectLst/>
              <a:uLnTx/>
              <a:uFillTx/>
              <a:latin typeface="新細明體"/>
              <a:ea typeface="新細明體"/>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翻譯 PDF 全文或選取段落——讀西文文獻好幫手</a:t>
            </a:r>
            <a:endParaRPr kumimoji="0" lang="en-US" sz="1450" b="0" i="0" u="none" strike="noStrike" kern="1200" cap="none" spc="0" normalizeH="0" baseline="0" noProof="0" dirty="0">
              <a:ln>
                <a:noFill/>
              </a:ln>
              <a:solidFill>
                <a:srgbClr val="2B2B2B"/>
              </a:solidFill>
              <a:effectLst/>
              <a:uLnTx/>
              <a:uFillTx/>
              <a:latin typeface="新細明體"/>
              <a:ea typeface="新細明體"/>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總結選取的文字段落</a:t>
            </a:r>
            <a:endParaRPr kumimoji="0" lang="en-US" sz="1450" b="0" i="0" u="none" strike="noStrike" kern="1200" cap="none" spc="0" normalizeH="0" baseline="0" noProof="0" dirty="0">
              <a:ln>
                <a:noFill/>
              </a:ln>
              <a:solidFill>
                <a:srgbClr val="2B2B2B"/>
              </a:solidFill>
              <a:effectLst/>
              <a:uLnTx/>
              <a:uFillTx/>
              <a:latin typeface="新細明體"/>
              <a:ea typeface="新細明體"/>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Cite from a PDF：直接從 PDF 引用</a:t>
            </a:r>
            <a:endParaRPr kumimoji="0" lang="en-US" sz="1450" b="0" i="0" u="none" strike="noStrike" kern="1200" cap="none" spc="0" normalizeH="0" baseline="0" noProof="0" dirty="0">
              <a:ln>
                <a:noFill/>
              </a:ln>
              <a:solidFill>
                <a:srgbClr val="2B2B2B"/>
              </a:solidFill>
              <a:effectLst/>
              <a:uLnTx/>
              <a:uFillTx/>
              <a:latin typeface="新細明體"/>
              <a:ea typeface="新細明體"/>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Find a Journal：依標題與摘要建議投稿期刊</a:t>
            </a:r>
            <a:endParaRPr kumimoji="0" lang="en-US" sz="145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8" name="Text 15"/>
          <p:cNvSpPr txBox="1"/>
          <p:nvPr/>
        </p:nvSpPr>
        <p:spPr>
          <a:xfrm>
            <a:off x="548640" y="5989320"/>
            <a:ext cx="11064240" cy="3200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B6B6B"/>
                </a:solidFill>
                <a:effectLst/>
                <a:uLnTx/>
                <a:uFillTx/>
                <a:latin typeface="新細明體" pitchFamily="34" charset="0"/>
                <a:ea typeface="新細明體" pitchFamily="34" charset="-122"/>
                <a:cs typeface="新細明體" pitchFamily="34" charset="-120"/>
              </a:rPr>
              <a:t>資料來源：蓋夏圖書館「書目管理系統（EndNote）」頁面（版本更新 2025.10.03）</a:t>
            </a:r>
            <a:endParaRPr kumimoji="0" lang="en-US" sz="10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6B6B"/>
                </a:solidFill>
                <a:latin typeface="新細明體"/>
                <a:ea typeface="新細明體"/>
                <a:cs typeface="新細明體"/>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6B6B6B"/>
                </a:solidFill>
                <a:effectLst/>
                <a:uLnTx/>
                <a:uFillTx/>
                <a:latin typeface="新細明體"/>
                <a:ea typeface="新細明體"/>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a:ln>
                <a:noFill/>
              </a:ln>
              <a:solidFill>
                <a:srgbClr val="6B6B6B"/>
              </a:solidFill>
              <a:effectLst/>
              <a:uLnTx/>
              <a:uFillTx/>
              <a:latin typeface="新細明體"/>
              <a:ea typeface="新細明體"/>
            </a:endParaRPr>
          </a:p>
        </p:txBody>
      </p:sp>
    </p:spTree>
    <p:extLst>
      <p:ext uri="{BB962C8B-B14F-4D97-AF65-F5344CB8AC3E}">
        <p14:creationId xmlns:p14="http://schemas.microsoft.com/office/powerpoint/2010/main" val="3020022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EndNote 工作流程：五步驟建立個人文獻庫</a:t>
            </a:r>
            <a:endParaRPr lang="en-US" sz="3000" dirty="0"/>
          </a:p>
        </p:txBody>
      </p:sp>
      <p:sp>
        <p:nvSpPr>
          <p:cNvPr id="3" name="Shape 1"/>
          <p:cNvSpPr/>
          <p:nvPr/>
        </p:nvSpPr>
        <p:spPr>
          <a:xfrm>
            <a:off x="1097280" y="1463040"/>
            <a:ext cx="914400" cy="914400"/>
          </a:xfrm>
          <a:prstGeom prst="ellipse">
            <a:avLst/>
          </a:prstGeom>
          <a:solidFill>
            <a:srgbClr val="9E1B22"/>
          </a:solidFill>
          <a:ln w="12700">
            <a:solidFill>
              <a:srgbClr val="9E1B2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pic>
        <p:nvPicPr>
          <p:cNvPr id="4" name="Image 0" descr="preencoded.png"/>
          <p:cNvPicPr>
            <a:picLocks noChangeAspect="1"/>
          </p:cNvPicPr>
          <p:nvPr/>
        </p:nvPicPr>
        <p:blipFill>
          <a:blip r:embed="rId3"/>
          <a:stretch>
            <a:fillRect/>
          </a:stretch>
        </p:blipFill>
        <p:spPr>
          <a:xfrm>
            <a:off x="1325880" y="1691640"/>
            <a:ext cx="457200" cy="457200"/>
          </a:xfrm>
          <a:prstGeom prst="rect">
            <a:avLst/>
          </a:prstGeom>
        </p:spPr>
      </p:pic>
      <p:sp>
        <p:nvSpPr>
          <p:cNvPr id="5" name="Text 2"/>
          <p:cNvSpPr txBox="1"/>
          <p:nvPr/>
        </p:nvSpPr>
        <p:spPr>
          <a:xfrm>
            <a:off x="548640" y="2560320"/>
            <a:ext cx="201168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9E1B22"/>
                </a:solidFill>
                <a:effectLst/>
                <a:uLnTx/>
                <a:uFillTx/>
                <a:latin typeface="新細明體" pitchFamily="34" charset="0"/>
                <a:ea typeface="新細明體" pitchFamily="34" charset="-122"/>
                <a:cs typeface="新細明體" pitchFamily="34" charset="-120"/>
              </a:rPr>
              <a:t>1. 匯入</a:t>
            </a:r>
            <a:endParaRPr kumimoji="0" lang="en-US" sz="19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6" name="Text 3"/>
          <p:cNvSpPr txBox="1"/>
          <p:nvPr/>
        </p:nvSpPr>
        <p:spPr>
          <a:xfrm>
            <a:off x="640080" y="3063240"/>
            <a:ext cx="1828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資料庫直接匯出或匯入 .ris 檔</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7" name="Shape 4"/>
          <p:cNvSpPr/>
          <p:nvPr/>
        </p:nvSpPr>
        <p:spPr>
          <a:xfrm>
            <a:off x="2240280" y="1783080"/>
            <a:ext cx="320040" cy="274320"/>
          </a:xfrm>
          <a:prstGeom prst="rightArrow">
            <a:avLst/>
          </a:prstGeom>
          <a:solidFill>
            <a:srgbClr val="D9D2CC"/>
          </a:solidFill>
          <a:ln w="12700">
            <a:solidFill>
              <a:srgbClr val="D9D2C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8" name="Shape 5"/>
          <p:cNvSpPr/>
          <p:nvPr/>
        </p:nvSpPr>
        <p:spPr>
          <a:xfrm>
            <a:off x="3337560" y="1463040"/>
            <a:ext cx="914400" cy="914400"/>
          </a:xfrm>
          <a:prstGeom prst="ellipse">
            <a:avLst/>
          </a:prstGeom>
          <a:solidFill>
            <a:srgbClr val="C8553D"/>
          </a:solidFill>
          <a:ln w="12700">
            <a:solidFill>
              <a:srgbClr val="C8553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pic>
        <p:nvPicPr>
          <p:cNvPr id="9" name="Image 1" descr="preencoded.png"/>
          <p:cNvPicPr>
            <a:picLocks noChangeAspect="1"/>
          </p:cNvPicPr>
          <p:nvPr/>
        </p:nvPicPr>
        <p:blipFill>
          <a:blip r:embed="rId4"/>
          <a:stretch>
            <a:fillRect/>
          </a:stretch>
        </p:blipFill>
        <p:spPr>
          <a:xfrm>
            <a:off x="3566160" y="1691640"/>
            <a:ext cx="457200" cy="457200"/>
          </a:xfrm>
          <a:prstGeom prst="rect">
            <a:avLst/>
          </a:prstGeom>
        </p:spPr>
      </p:pic>
      <p:sp>
        <p:nvSpPr>
          <p:cNvPr id="10" name="Text 6"/>
          <p:cNvSpPr txBox="1"/>
          <p:nvPr/>
        </p:nvSpPr>
        <p:spPr>
          <a:xfrm>
            <a:off x="2788920" y="2560320"/>
            <a:ext cx="201168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C8553D"/>
                </a:solidFill>
                <a:effectLst/>
                <a:uLnTx/>
                <a:uFillTx/>
                <a:latin typeface="新細明體" pitchFamily="34" charset="0"/>
                <a:ea typeface="新細明體" pitchFamily="34" charset="-122"/>
                <a:cs typeface="新細明體" pitchFamily="34" charset="-120"/>
              </a:rPr>
              <a:t>2. 整理</a:t>
            </a:r>
            <a:endParaRPr kumimoji="0" lang="en-US" sz="19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1" name="Text 7"/>
          <p:cNvSpPr txBox="1"/>
          <p:nvPr/>
        </p:nvSpPr>
        <p:spPr>
          <a:xfrm>
            <a:off x="2880360" y="3063240"/>
            <a:ext cx="1828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建立群組（Groups）、去除重複</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2" name="Shape 8"/>
          <p:cNvSpPr/>
          <p:nvPr/>
        </p:nvSpPr>
        <p:spPr>
          <a:xfrm>
            <a:off x="4480560" y="1783080"/>
            <a:ext cx="320040" cy="274320"/>
          </a:xfrm>
          <a:prstGeom prst="rightArrow">
            <a:avLst/>
          </a:prstGeom>
          <a:solidFill>
            <a:srgbClr val="D9D2CC"/>
          </a:solidFill>
          <a:ln w="12700">
            <a:solidFill>
              <a:srgbClr val="D9D2C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13" name="Shape 9"/>
          <p:cNvSpPr/>
          <p:nvPr/>
        </p:nvSpPr>
        <p:spPr>
          <a:xfrm>
            <a:off x="5577840" y="1463040"/>
            <a:ext cx="914400" cy="914400"/>
          </a:xfrm>
          <a:prstGeom prst="ellipse">
            <a:avLst/>
          </a:prstGeom>
          <a:solidFill>
            <a:srgbClr val="E8B321"/>
          </a:solidFill>
          <a:ln w="12700">
            <a:solidFill>
              <a:srgbClr val="E8B32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pic>
        <p:nvPicPr>
          <p:cNvPr id="14" name="Image 2" descr="preencoded.png"/>
          <p:cNvPicPr>
            <a:picLocks noChangeAspect="1"/>
          </p:cNvPicPr>
          <p:nvPr/>
        </p:nvPicPr>
        <p:blipFill>
          <a:blip r:embed="rId5"/>
          <a:stretch>
            <a:fillRect/>
          </a:stretch>
        </p:blipFill>
        <p:spPr>
          <a:xfrm>
            <a:off x="5806440" y="1691640"/>
            <a:ext cx="457200" cy="457200"/>
          </a:xfrm>
          <a:prstGeom prst="rect">
            <a:avLst/>
          </a:prstGeom>
        </p:spPr>
      </p:pic>
      <p:sp>
        <p:nvSpPr>
          <p:cNvPr id="15" name="Text 10"/>
          <p:cNvSpPr txBox="1"/>
          <p:nvPr/>
        </p:nvSpPr>
        <p:spPr>
          <a:xfrm>
            <a:off x="5029200" y="2560320"/>
            <a:ext cx="201168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E8B321"/>
                </a:solidFill>
                <a:effectLst/>
                <a:uLnTx/>
                <a:uFillTx/>
                <a:latin typeface="新細明體" pitchFamily="34" charset="0"/>
                <a:ea typeface="新細明體" pitchFamily="34" charset="-122"/>
                <a:cs typeface="新細明體" pitchFamily="34" charset="-120"/>
              </a:rPr>
              <a:t>3. 附件</a:t>
            </a:r>
            <a:endParaRPr kumimoji="0" lang="en-US" sz="19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6" name="Text 11"/>
          <p:cNvSpPr txBox="1"/>
          <p:nvPr/>
        </p:nvSpPr>
        <p:spPr>
          <a:xfrm>
            <a:off x="5120640" y="3063240"/>
            <a:ext cx="1828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附加 PDF、寫筆記與標註</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7" name="Shape 12"/>
          <p:cNvSpPr/>
          <p:nvPr/>
        </p:nvSpPr>
        <p:spPr>
          <a:xfrm>
            <a:off x="6720840" y="1783080"/>
            <a:ext cx="320040" cy="274320"/>
          </a:xfrm>
          <a:prstGeom prst="rightArrow">
            <a:avLst/>
          </a:prstGeom>
          <a:solidFill>
            <a:srgbClr val="D9D2CC"/>
          </a:solidFill>
          <a:ln w="12700">
            <a:solidFill>
              <a:srgbClr val="D9D2C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18" name="Shape 13"/>
          <p:cNvSpPr/>
          <p:nvPr/>
        </p:nvSpPr>
        <p:spPr>
          <a:xfrm>
            <a:off x="7818120" y="1463040"/>
            <a:ext cx="914400" cy="914400"/>
          </a:xfrm>
          <a:prstGeom prst="ellipse">
            <a:avLst/>
          </a:prstGeom>
          <a:solidFill>
            <a:srgbClr val="1D4E89"/>
          </a:solidFill>
          <a:ln w="12700">
            <a:solidFill>
              <a:srgbClr val="1D4E8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pic>
        <p:nvPicPr>
          <p:cNvPr id="19" name="Image 3" descr="preencoded.png"/>
          <p:cNvPicPr>
            <a:picLocks noChangeAspect="1"/>
          </p:cNvPicPr>
          <p:nvPr/>
        </p:nvPicPr>
        <p:blipFill>
          <a:blip r:embed="rId6"/>
          <a:stretch>
            <a:fillRect/>
          </a:stretch>
        </p:blipFill>
        <p:spPr>
          <a:xfrm>
            <a:off x="8046720" y="1691640"/>
            <a:ext cx="457200" cy="457200"/>
          </a:xfrm>
          <a:prstGeom prst="rect">
            <a:avLst/>
          </a:prstGeom>
        </p:spPr>
      </p:pic>
      <p:sp>
        <p:nvSpPr>
          <p:cNvPr id="20" name="Text 14"/>
          <p:cNvSpPr txBox="1"/>
          <p:nvPr/>
        </p:nvSpPr>
        <p:spPr>
          <a:xfrm>
            <a:off x="7269480" y="2560320"/>
            <a:ext cx="201168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1D4E89"/>
                </a:solidFill>
                <a:effectLst/>
                <a:uLnTx/>
                <a:uFillTx/>
                <a:latin typeface="新細明體" pitchFamily="34" charset="0"/>
                <a:ea typeface="新細明體" pitchFamily="34" charset="-122"/>
                <a:cs typeface="新細明體" pitchFamily="34" charset="-120"/>
              </a:rPr>
              <a:t>4. 引用</a:t>
            </a:r>
            <a:endParaRPr kumimoji="0" lang="en-US" sz="19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21" name="Text 15"/>
          <p:cNvSpPr txBox="1"/>
          <p:nvPr/>
        </p:nvSpPr>
        <p:spPr>
          <a:xfrm>
            <a:off x="7360920" y="3063240"/>
            <a:ext cx="1828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在 Word 以 CWYW 插入引用</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22" name="Shape 16"/>
          <p:cNvSpPr/>
          <p:nvPr/>
        </p:nvSpPr>
        <p:spPr>
          <a:xfrm>
            <a:off x="8961120" y="1783080"/>
            <a:ext cx="320040" cy="274320"/>
          </a:xfrm>
          <a:prstGeom prst="rightArrow">
            <a:avLst/>
          </a:prstGeom>
          <a:solidFill>
            <a:srgbClr val="D9D2CC"/>
          </a:solidFill>
          <a:ln w="12700">
            <a:solidFill>
              <a:srgbClr val="D9D2C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23" name="Shape 17"/>
          <p:cNvSpPr/>
          <p:nvPr/>
        </p:nvSpPr>
        <p:spPr>
          <a:xfrm>
            <a:off x="10058400" y="1463040"/>
            <a:ext cx="914400" cy="914400"/>
          </a:xfrm>
          <a:prstGeom prst="ellipse">
            <a:avLst/>
          </a:prstGeom>
          <a:solidFill>
            <a:srgbClr val="5E7A2E"/>
          </a:solidFill>
          <a:ln w="12700">
            <a:solidFill>
              <a:srgbClr val="5E7A2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pic>
        <p:nvPicPr>
          <p:cNvPr id="24" name="Image 4" descr="preencoded.png"/>
          <p:cNvPicPr>
            <a:picLocks noChangeAspect="1"/>
          </p:cNvPicPr>
          <p:nvPr/>
        </p:nvPicPr>
        <p:blipFill>
          <a:blip r:embed="rId7"/>
          <a:stretch>
            <a:fillRect/>
          </a:stretch>
        </p:blipFill>
        <p:spPr>
          <a:xfrm>
            <a:off x="10287000" y="1691640"/>
            <a:ext cx="457200" cy="457200"/>
          </a:xfrm>
          <a:prstGeom prst="rect">
            <a:avLst/>
          </a:prstGeom>
        </p:spPr>
      </p:pic>
      <p:sp>
        <p:nvSpPr>
          <p:cNvPr id="25" name="Text 18"/>
          <p:cNvSpPr txBox="1"/>
          <p:nvPr/>
        </p:nvSpPr>
        <p:spPr>
          <a:xfrm>
            <a:off x="9509760" y="2560320"/>
            <a:ext cx="201168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5E7A2E"/>
                </a:solidFill>
                <a:effectLst/>
                <a:uLnTx/>
                <a:uFillTx/>
                <a:latin typeface="新細明體" pitchFamily="34" charset="0"/>
                <a:ea typeface="新細明體" pitchFamily="34" charset="-122"/>
                <a:cs typeface="新細明體" pitchFamily="34" charset="-120"/>
              </a:rPr>
              <a:t>5. 格式</a:t>
            </a:r>
            <a:endParaRPr kumimoji="0" lang="en-US" sz="19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26" name="Text 19"/>
          <p:cNvSpPr txBox="1"/>
          <p:nvPr/>
        </p:nvSpPr>
        <p:spPr>
          <a:xfrm>
            <a:off x="9601200" y="3063240"/>
            <a:ext cx="1828800" cy="9144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一鍵切換 APA、MLA 等格式</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27" name="endtip"/>
          <p:cNvSpPr/>
          <p:nvPr/>
        </p:nvSpPr>
        <p:spPr>
          <a:xfrm>
            <a:off x="548640" y="4297680"/>
            <a:ext cx="11064240" cy="1371600"/>
          </a:xfrm>
          <a:prstGeom prst="roundRect">
            <a:avLst>
              <a:gd name="adj" fmla="val 6667"/>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28" name="Shape 21"/>
          <p:cNvSpPr/>
          <p:nvPr/>
        </p:nvSpPr>
        <p:spPr>
          <a:xfrm>
            <a:off x="822960" y="4553712"/>
            <a:ext cx="822960" cy="822960"/>
          </a:xfrm>
          <a:prstGeom prst="ellipse">
            <a:avLst/>
          </a:prstGeom>
          <a:solidFill>
            <a:srgbClr val="E8B321"/>
          </a:solidFill>
          <a:ln w="12700">
            <a:solidFill>
              <a:srgbClr val="E8B32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pic>
        <p:nvPicPr>
          <p:cNvPr id="29" name="Image 5" descr="preencoded.png"/>
          <p:cNvPicPr>
            <a:picLocks noChangeAspect="1"/>
          </p:cNvPicPr>
          <p:nvPr/>
        </p:nvPicPr>
        <p:blipFill>
          <a:blip r:embed="rId8"/>
          <a:stretch>
            <a:fillRect/>
          </a:stretch>
        </p:blipFill>
        <p:spPr>
          <a:xfrm>
            <a:off x="1028700" y="4759452"/>
            <a:ext cx="411480" cy="411480"/>
          </a:xfrm>
          <a:prstGeom prst="rect">
            <a:avLst/>
          </a:prstGeom>
        </p:spPr>
      </p:pic>
      <p:sp>
        <p:nvSpPr>
          <p:cNvPr id="30" name="Text 22"/>
          <p:cNvSpPr txBox="1"/>
          <p:nvPr/>
        </p:nvSpPr>
        <p:spPr>
          <a:xfrm>
            <a:off x="1874520" y="4389120"/>
            <a:ext cx="9509760" cy="11887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700" b="1"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小提醒</a:t>
            </a:r>
            <a:endParaRPr kumimoji="0" lang="en-US" sz="1500" b="0" i="0" u="none" strike="noStrike" kern="1200" cap="none" spc="0" normalizeH="0" baseline="0" noProof="0" dirty="0">
              <a:ln>
                <a:noFill/>
              </a:ln>
              <a:solidFill>
                <a:srgbClr val="2B2B2B"/>
              </a:solidFill>
              <a:effectLst/>
              <a:uLnTx/>
              <a:uFillTx/>
              <a:latin typeface="新細明體"/>
              <a:ea typeface="新細明體"/>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匯入後請檢查作者、題名、頁碼等欄位，尤其是西文重音與特殊字母（ñ、á）；格式請以系所或期刊規定為準。</a:t>
            </a:r>
            <a:endParaRPr kumimoji="0" lang="en-US" sz="15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31"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6B6B"/>
                </a:solidFill>
                <a:latin typeface="新細明體"/>
                <a:ea typeface="新細明體"/>
                <a:cs typeface="新細明體"/>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6B6B6B"/>
                </a:solidFill>
                <a:effectLst/>
                <a:uLnTx/>
                <a:uFillTx/>
                <a:latin typeface="新細明體"/>
                <a:ea typeface="新細明體"/>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a:ln>
                <a:noFill/>
              </a:ln>
              <a:solidFill>
                <a:srgbClr val="6B6B6B"/>
              </a:solidFill>
              <a:effectLst/>
              <a:uLnTx/>
              <a:uFillTx/>
              <a:latin typeface="新細明體"/>
              <a:ea typeface="新細明體"/>
            </a:endParaRPr>
          </a:p>
        </p:txBody>
      </p:sp>
    </p:spTree>
    <p:extLst>
      <p:ext uri="{BB962C8B-B14F-4D97-AF65-F5344CB8AC3E}">
        <p14:creationId xmlns:p14="http://schemas.microsoft.com/office/powerpoint/2010/main" val="3370088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1F3A5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PMingLiU"/>
              <a:ea typeface="PMingLiU"/>
              <a:cs typeface="PMingLiU"/>
            </a:endParaRPr>
          </a:p>
        </p:txBody>
      </p:sp>
      <p:sp>
        <p:nvSpPr>
          <p:cNvPr id="4" name="Text 2"/>
          <p:cNvSpPr>
            <a:spLocks noGrp="1"/>
          </p:cNvSpPr>
          <p:nvPr>
            <p:ph type="title"/>
          </p:nvPr>
        </p:nvSpPr>
        <p:spPr>
          <a:xfrm>
            <a:off x="812800" y="1221680"/>
            <a:ext cx="10883392" cy="482600"/>
          </a:xfrm>
          <a:prstGeom prst="rect">
            <a:avLst/>
          </a:prstGeom>
          <a:noFill/>
          <a:ln/>
        </p:spPr>
        <p:txBody>
          <a:bodyPr wrap="square" lIns="0" tIns="0" rIns="0" bIns="0" rtlCol="0" anchor="t">
            <a:normAutofit/>
          </a:bodyPr>
          <a:lstStyle/>
          <a:p>
            <a:pPr marL="0" indent="0" algn="l">
              <a:lnSpc>
                <a:spcPts val="3600"/>
              </a:lnSpc>
              <a:buNone/>
            </a:pPr>
            <a:r>
              <a:rPr lang="en-US" sz="3000" b="1" i="0" dirty="0">
                <a:solidFill>
                  <a:srgbClr val="1F3A5F"/>
                </a:solidFill>
                <a:latin typeface="PMingLiU" pitchFamily="34" charset="0"/>
                <a:ea typeface="PMingLiU" pitchFamily="34" charset="-122"/>
                <a:cs typeface="PMingLiU" pitchFamily="34" charset="-120"/>
              </a:rPr>
              <a:t>EndNote：下載與安裝</a:t>
            </a:r>
            <a:endParaRPr lang="en-US" sz="3000" dirty="0">
              <a:latin typeface="PMingLiU"/>
              <a:ea typeface="PMingLiU"/>
              <a:cs typeface="PMingLiU"/>
            </a:endParaRPr>
          </a:p>
        </p:txBody>
      </p:sp>
      <p:sp>
        <p:nvSpPr>
          <p:cNvPr id="5" name="Text 3"/>
          <p:cNvSpPr/>
          <p:nvPr/>
        </p:nvSpPr>
        <p:spPr>
          <a:xfrm>
            <a:off x="812800" y="18566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1F3A5F"/>
                </a:solidFill>
                <a:effectLst/>
                <a:uLnTx/>
                <a:uFillTx/>
                <a:latin typeface="PMingLiU" pitchFamily="34" charset="0"/>
                <a:ea typeface="PMingLiU" pitchFamily="34" charset="-122"/>
                <a:cs typeface="PMingLiU" pitchFamily="34" charset="-120"/>
                <a:hlinkClick r:id="rId3">
                  <a:extLst>
                    <a:ext uri="{A12FA001-AC4F-418D-AE19-62706E023703}">
                      <ahyp:hlinkClr xmlns:ahyp="http://schemas.microsoft.com/office/drawing/2018/hyperlinkcolor" val="tx"/>
                    </a:ext>
                  </a:extLst>
                </a:hlinkClick>
              </a:rPr>
              <a:t>library.pu.edu.tw/p/426-1054-112.php</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6" name="Text 4"/>
          <p:cNvSpPr/>
          <p:nvPr/>
        </p:nvSpPr>
        <p:spPr>
          <a:xfrm>
            <a:off x="878332" y="2247801"/>
            <a:ext cx="10810240" cy="1536502"/>
          </a:xfrm>
          <a:prstGeom prst="rect">
            <a:avLst/>
          </a:prstGeom>
          <a:noFill/>
          <a:ln/>
        </p:spPr>
        <p:txBody>
          <a:bodyPr wrap="square" lIns="0" tIns="0" rIns="0" bIns="0" rtlCol="0" anchor="t">
            <a:normAutofit/>
          </a:bodyPr>
          <a:lstStyle/>
          <a:p>
            <a:pPr marL="188468" marR="0" lvl="0" indent="-188468" algn="l" defTabSz="914400" rtl="0" eaLnBrk="1" fontAlgn="auto" latinLnBrk="0" hangingPunct="1">
              <a:lnSpc>
                <a:spcPts val="2380"/>
              </a:lnSpc>
              <a:spcBef>
                <a:spcPts val="0"/>
              </a:spcBef>
              <a:spcAft>
                <a:spcPts val="0"/>
              </a:spcAft>
              <a:buClrTx/>
              <a:buSzPct val="100000"/>
              <a:buFontTx/>
              <a:buChar char="•"/>
              <a:tabLst/>
              <a:defRPr/>
            </a:pPr>
            <a:r>
              <a:rPr kumimoji="0" lang="en-US" sz="1400" b="0" i="0" u="none" strike="noStrike" kern="1200" cap="none" spc="0" normalizeH="0" baseline="0" noProof="0" dirty="0">
                <a:ln>
                  <a:noFill/>
                </a:ln>
                <a:solidFill>
                  <a:srgbClr val="2E2E2E"/>
                </a:solidFill>
                <a:effectLst/>
                <a:uLnTx/>
                <a:uFillTx/>
                <a:latin typeface="PMingLiU" pitchFamily="34" charset="0"/>
                <a:ea typeface="PMingLiU" pitchFamily="34" charset="-122"/>
                <a:cs typeface="PMingLiU" pitchFamily="34" charset="-120"/>
              </a:rPr>
              <a:t>限靜宜教職員工生；須在</a:t>
            </a:r>
            <a:r>
              <a:rPr kumimoji="0" lang="en-US" sz="1400" b="1" i="0" u="none" strike="noStrike" kern="1200" cap="none" spc="0" normalizeH="0" baseline="0" noProof="0" dirty="0">
                <a:ln>
                  <a:noFill/>
                </a:ln>
                <a:solidFill>
                  <a:srgbClr val="2E2E2E"/>
                </a:solidFill>
                <a:effectLst/>
                <a:uLnTx/>
                <a:uFillTx/>
                <a:latin typeface="PMingLiU" pitchFamily="34" charset="0"/>
                <a:ea typeface="PMingLiU" pitchFamily="34" charset="-122"/>
                <a:cs typeface="PMingLiU" pitchFamily="34" charset="-120"/>
              </a:rPr>
              <a:t>校園網域內</a:t>
            </a:r>
            <a:r>
              <a:rPr kumimoji="0" lang="en-US" sz="1400" b="0" i="0" u="none" strike="noStrike" kern="1200" cap="none" spc="0" normalizeH="0" baseline="0" noProof="0" dirty="0">
                <a:ln>
                  <a:noFill/>
                </a:ln>
                <a:solidFill>
                  <a:srgbClr val="2E2E2E"/>
                </a:solidFill>
                <a:effectLst/>
                <a:uLnTx/>
                <a:uFillTx/>
                <a:latin typeface="PMingLiU" pitchFamily="34" charset="0"/>
                <a:ea typeface="PMingLiU" pitchFamily="34" charset="-122"/>
                <a:cs typeface="PMingLiU" pitchFamily="34" charset="-120"/>
              </a:rPr>
              <a:t>登入知識管理系統（KM）下載</a:t>
            </a:r>
            <a:endParaRPr kumimoji="0" lang="en-US" sz="1400" b="0" i="0" u="none" strike="noStrike" kern="1200" cap="none" spc="0" normalizeH="0" baseline="0" noProof="0" dirty="0">
              <a:ln>
                <a:noFill/>
              </a:ln>
              <a:solidFill>
                <a:srgbClr val="2B2B2B"/>
              </a:solidFill>
              <a:effectLst/>
              <a:uLnTx/>
              <a:uFillTx/>
              <a:latin typeface="PMingLiU"/>
              <a:ea typeface="PMingLiU"/>
              <a:cs typeface="PMingLiU"/>
            </a:endParaRPr>
          </a:p>
          <a:p>
            <a:pPr marL="188468" marR="0" lvl="0" indent="-188468" algn="l" defTabSz="914400" rtl="0" eaLnBrk="1" fontAlgn="auto" latinLnBrk="0" hangingPunct="1">
              <a:lnSpc>
                <a:spcPts val="2380"/>
              </a:lnSpc>
              <a:spcBef>
                <a:spcPts val="0"/>
              </a:spcBef>
              <a:spcAft>
                <a:spcPts val="0"/>
              </a:spcAft>
              <a:buClrTx/>
              <a:buSzPct val="100000"/>
              <a:buFontTx/>
              <a:buChar char="•"/>
              <a:tabLst/>
              <a:defRPr/>
            </a:pPr>
            <a:r>
              <a:rPr kumimoji="0" lang="en-US" sz="1400" b="0" i="0" u="none" strike="noStrike" kern="1200" cap="none" spc="0" normalizeH="0" baseline="0" noProof="0" dirty="0">
                <a:ln>
                  <a:noFill/>
                </a:ln>
                <a:solidFill>
                  <a:srgbClr val="2E2E2E"/>
                </a:solidFill>
                <a:effectLst/>
                <a:uLnTx/>
                <a:uFillTx/>
                <a:latin typeface="PMingLiU" pitchFamily="34" charset="0"/>
                <a:ea typeface="PMingLiU" pitchFamily="34" charset="-122"/>
                <a:cs typeface="PMingLiU" pitchFamily="34" charset="-120"/>
              </a:rPr>
              <a:t>安裝前先關閉Word；壓縮檔先解壓縮，License.dat不可刪除</a:t>
            </a:r>
            <a:endParaRPr kumimoji="0" lang="en-US" sz="1400" b="0" i="0" u="none" strike="noStrike" kern="1200" cap="none" spc="0" normalizeH="0" baseline="0" noProof="0" dirty="0">
              <a:ln>
                <a:noFill/>
              </a:ln>
              <a:solidFill>
                <a:srgbClr val="2B2B2B"/>
              </a:solidFill>
              <a:effectLst/>
              <a:uLnTx/>
              <a:uFillTx/>
              <a:latin typeface="PMingLiU"/>
              <a:ea typeface="PMingLiU"/>
              <a:cs typeface="PMingLiU"/>
            </a:endParaRPr>
          </a:p>
          <a:p>
            <a:pPr marL="188468" marR="0" lvl="0" indent="-188468" algn="l" defTabSz="914400" rtl="0" eaLnBrk="1" fontAlgn="auto" latinLnBrk="0" hangingPunct="1">
              <a:lnSpc>
                <a:spcPts val="2380"/>
              </a:lnSpc>
              <a:spcBef>
                <a:spcPts val="0"/>
              </a:spcBef>
              <a:spcAft>
                <a:spcPts val="0"/>
              </a:spcAft>
              <a:buClrTx/>
              <a:buSzPct val="100000"/>
              <a:buFontTx/>
              <a:buChar char="•"/>
              <a:tabLst/>
              <a:defRPr/>
            </a:pPr>
            <a:r>
              <a:rPr kumimoji="0" lang="en-US" sz="1400" b="0" i="0" u="none" strike="noStrike" kern="1200" cap="none" spc="0" normalizeH="0" baseline="0" noProof="0" dirty="0">
                <a:ln>
                  <a:noFill/>
                </a:ln>
                <a:solidFill>
                  <a:srgbClr val="2E2E2E"/>
                </a:solidFill>
                <a:effectLst/>
                <a:uLnTx/>
                <a:uFillTx/>
                <a:latin typeface="PMingLiU" pitchFamily="34" charset="0"/>
                <a:ea typeface="PMingLiU" pitchFamily="34" charset="-122"/>
                <a:cs typeface="PMingLiU" pitchFamily="34" charset="-120"/>
              </a:rPr>
              <a:t>安裝類型：Typical（500多種常用格式，建議）或Custom（7,000多種）</a:t>
            </a:r>
            <a:endParaRPr kumimoji="0" lang="en-US" sz="1400" b="0" i="0" u="none" strike="noStrike" kern="1200" cap="none" spc="0" normalizeH="0" baseline="0" noProof="0" dirty="0">
              <a:ln>
                <a:noFill/>
              </a:ln>
              <a:solidFill>
                <a:srgbClr val="2B2B2B"/>
              </a:solidFill>
              <a:effectLst/>
              <a:uLnTx/>
              <a:uFillTx/>
              <a:latin typeface="PMingLiU"/>
              <a:ea typeface="PMingLiU"/>
              <a:cs typeface="PMingLiU"/>
            </a:endParaRPr>
          </a:p>
          <a:p>
            <a:pPr marL="188468" marR="0" lvl="0" indent="-188468" algn="l" defTabSz="914400" rtl="0" eaLnBrk="1" fontAlgn="auto" latinLnBrk="0" hangingPunct="1">
              <a:lnSpc>
                <a:spcPts val="2380"/>
              </a:lnSpc>
              <a:spcBef>
                <a:spcPts val="0"/>
              </a:spcBef>
              <a:spcAft>
                <a:spcPts val="0"/>
              </a:spcAft>
              <a:buClrTx/>
              <a:buSzPct val="100000"/>
              <a:buFontTx/>
              <a:buChar char="•"/>
              <a:tabLst/>
              <a:defRPr/>
            </a:pPr>
            <a:r>
              <a:rPr kumimoji="0" lang="en-US" sz="1400" b="0" i="0" u="none" strike="noStrike" kern="1200" cap="none" spc="0" normalizeH="0" baseline="0" noProof="0" dirty="0">
                <a:ln>
                  <a:noFill/>
                </a:ln>
                <a:solidFill>
                  <a:srgbClr val="2E2E2E"/>
                </a:solidFill>
                <a:effectLst/>
                <a:uLnTx/>
                <a:uFillTx/>
                <a:latin typeface="PMingLiU" pitchFamily="34" charset="0"/>
                <a:ea typeface="PMingLiU" pitchFamily="34" charset="-122"/>
                <a:cs typeface="PMingLiU" pitchFamily="34" charset="-120"/>
              </a:rPr>
              <a:t>Chrome擋下載：右鍵另存連結，出現「無法安全下載」選「保留」</a:t>
            </a:r>
            <a:endParaRPr kumimoji="0" lang="en-US" sz="1400" b="0" i="0" u="none" strike="noStrike" kern="1200" cap="none" spc="0" normalizeH="0" baseline="0" noProof="0" dirty="0">
              <a:ln>
                <a:noFill/>
              </a:ln>
              <a:solidFill>
                <a:srgbClr val="2B2B2B"/>
              </a:solidFill>
              <a:effectLst/>
              <a:uLnTx/>
              <a:uFillTx/>
              <a:latin typeface="PMingLiU"/>
              <a:ea typeface="PMingLiU"/>
              <a:cs typeface="PMingLiU"/>
            </a:endParaRPr>
          </a:p>
          <a:p>
            <a:pPr marL="188468" marR="0" lvl="0" indent="-188468" algn="l" defTabSz="914400" rtl="0" eaLnBrk="1" fontAlgn="auto" latinLnBrk="0" hangingPunct="1">
              <a:lnSpc>
                <a:spcPts val="2380"/>
              </a:lnSpc>
              <a:spcBef>
                <a:spcPts val="0"/>
              </a:spcBef>
              <a:spcAft>
                <a:spcPts val="0"/>
              </a:spcAft>
              <a:buClrTx/>
              <a:buSzPct val="100000"/>
              <a:buFontTx/>
              <a:buChar char="•"/>
              <a:tabLst/>
              <a:defRPr/>
            </a:pPr>
            <a:r>
              <a:rPr kumimoji="0" lang="en-US" sz="1400" b="0" i="0" u="none" strike="noStrike" kern="1200" cap="none" spc="0" normalizeH="0" baseline="0" noProof="0" dirty="0">
                <a:ln>
                  <a:noFill/>
                </a:ln>
                <a:solidFill>
                  <a:srgbClr val="2E2E2E"/>
                </a:solidFill>
                <a:effectLst/>
                <a:uLnTx/>
                <a:uFillTx/>
                <a:latin typeface="PMingLiU" pitchFamily="34" charset="0"/>
                <a:ea typeface="PMingLiU" pitchFamily="34" charset="-122"/>
                <a:cs typeface="PMingLiU" pitchFamily="34" charset="-120"/>
              </a:rPr>
              <a:t>館網有教育訓練講義與碩睿資訊影音教學</a:t>
            </a:r>
            <a:endParaRPr kumimoji="0" lang="en-US" sz="1400" b="0" i="0" u="none" strike="noStrike" kern="1200" cap="none" spc="0" normalizeH="0" baseline="0" noProof="0" dirty="0">
              <a:ln>
                <a:noFill/>
              </a:ln>
              <a:solidFill>
                <a:srgbClr val="2B2B2B"/>
              </a:solidFill>
              <a:effectLst/>
              <a:uLnTx/>
              <a:uFillTx/>
              <a:latin typeface="PMingLiU"/>
              <a:ea typeface="PMingLiU"/>
              <a:cs typeface="PMingLiU"/>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1F3A5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PMingLiU"/>
              <a:ea typeface="PMingLiU"/>
              <a:cs typeface="PMingLiU"/>
            </a:endParaRPr>
          </a:p>
        </p:txBody>
      </p:sp>
      <p:sp>
        <p:nvSpPr>
          <p:cNvPr id="3" name="Text 1"/>
          <p:cNvSpPr/>
          <p:nvPr/>
        </p:nvSpPr>
        <p:spPr>
          <a:xfrm>
            <a:off x="812800" y="812800"/>
            <a:ext cx="10883392" cy="256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300" b="1" i="0" u="none" strike="noStrike" kern="0" cap="none" spc="100" normalizeH="0" baseline="0" noProof="0" dirty="0">
                <a:ln>
                  <a:noFill/>
                </a:ln>
                <a:solidFill>
                  <a:srgbClr val="8A6D14"/>
                </a:solidFill>
                <a:effectLst/>
                <a:uLnTx/>
                <a:uFillTx/>
                <a:latin typeface="PMingLiU" pitchFamily="34" charset="0"/>
                <a:ea typeface="PMingLiU" pitchFamily="34" charset="-122"/>
                <a:cs typeface="PMingLiU" pitchFamily="34" charset="-120"/>
              </a:rPr>
              <a:t>單元六｜EndNote 2025</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4" name="Text 2"/>
          <p:cNvSpPr>
            <a:spLocks noGrp="1"/>
          </p:cNvSpPr>
          <p:nvPr>
            <p:ph type="title"/>
          </p:nvPr>
        </p:nvSpPr>
        <p:spPr>
          <a:xfrm>
            <a:off x="812800" y="1247080"/>
            <a:ext cx="10883392" cy="482600"/>
          </a:xfrm>
          <a:prstGeom prst="rect">
            <a:avLst/>
          </a:prstGeom>
          <a:noFill/>
          <a:ln/>
        </p:spPr>
        <p:txBody>
          <a:bodyPr wrap="square" lIns="0" tIns="0" rIns="0" bIns="0" rtlCol="0" anchor="t">
            <a:normAutofit/>
          </a:bodyPr>
          <a:lstStyle/>
          <a:p>
            <a:pPr marL="0" indent="0" algn="l">
              <a:lnSpc>
                <a:spcPts val="3600"/>
              </a:lnSpc>
              <a:buNone/>
            </a:pPr>
            <a:r>
              <a:rPr lang="en-US" sz="3000" b="1" i="0" dirty="0">
                <a:solidFill>
                  <a:srgbClr val="1F3A5F"/>
                </a:solidFill>
                <a:latin typeface="PMingLiU" pitchFamily="34" charset="0"/>
                <a:ea typeface="PMingLiU" pitchFamily="34" charset="-122"/>
                <a:cs typeface="PMingLiU" pitchFamily="34" charset="-120"/>
              </a:rPr>
              <a:t>核心功能＋AI新功能</a:t>
            </a:r>
            <a:endParaRPr lang="en-US" sz="3000" dirty="0">
              <a:latin typeface="PMingLiU"/>
              <a:ea typeface="PMingLiU"/>
              <a:cs typeface="PMingLiU"/>
            </a:endParaRPr>
          </a:p>
        </p:txBody>
      </p:sp>
      <p:sp>
        <p:nvSpPr>
          <p:cNvPr id="5" name="Shape 3"/>
          <p:cNvSpPr/>
          <p:nvPr/>
        </p:nvSpPr>
        <p:spPr>
          <a:xfrm>
            <a:off x="815975" y="1910655"/>
            <a:ext cx="5207000" cy="1855093"/>
          </a:xfrm>
          <a:prstGeom prst="roundRect">
            <a:avLst>
              <a:gd name="adj" fmla="val 5306"/>
            </a:avLst>
          </a:prstGeom>
          <a:solidFill>
            <a:srgbClr val="FFFDF8"/>
          </a:solidFill>
          <a:ln w="6350">
            <a:solidFill>
              <a:srgbClr val="DDD5C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PMingLiU"/>
              <a:ea typeface="PMingLiU"/>
              <a:cs typeface="PMingLiU"/>
            </a:endParaRPr>
          </a:p>
        </p:txBody>
      </p:sp>
      <p:sp>
        <p:nvSpPr>
          <p:cNvPr id="6" name="Text 4"/>
          <p:cNvSpPr/>
          <p:nvPr/>
        </p:nvSpPr>
        <p:spPr>
          <a:xfrm>
            <a:off x="1022350" y="2117030"/>
            <a:ext cx="4938078" cy="269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3A5F"/>
                </a:solidFill>
                <a:effectLst/>
                <a:uLnTx/>
                <a:uFillTx/>
                <a:latin typeface="PMingLiU" pitchFamily="34" charset="0"/>
                <a:ea typeface="PMingLiU" pitchFamily="34" charset="-122"/>
                <a:cs typeface="PMingLiU" pitchFamily="34" charset="-120"/>
              </a:rPr>
              <a:t>核心功能</a:t>
            </a:r>
            <a:endParaRPr kumimoji="0" lang="en-US" sz="16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7" name="Text 5"/>
          <p:cNvSpPr/>
          <p:nvPr/>
        </p:nvSpPr>
        <p:spPr>
          <a:xfrm>
            <a:off x="1094994" y="2437011"/>
            <a:ext cx="4857814" cy="1147763"/>
          </a:xfrm>
          <a:prstGeom prst="rect">
            <a:avLst/>
          </a:prstGeom>
          <a:noFill/>
          <a:ln/>
        </p:spPr>
        <p:txBody>
          <a:bodyPr wrap="square" lIns="0" tIns="0" rIns="0" bIns="0" rtlCol="0" anchor="t">
            <a:normAutofit/>
          </a:bodyPr>
          <a:lstStyle/>
          <a:p>
            <a:pPr marL="181356" marR="0" lvl="0" indent="-181356" algn="l" defTabSz="914400" rtl="0" eaLnBrk="1" fontAlgn="auto" latinLnBrk="0" hangingPunct="1">
              <a:lnSpc>
                <a:spcPts val="221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從WoS、EBSCO、華藝、國圖匯入；可拖入PDF</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a:p>
            <a:pPr marL="181356" marR="0" lvl="0" indent="-181356" algn="l" defTabSz="914400" rtl="0" eaLnBrk="1" fontAlgn="auto" latinLnBrk="0" hangingPunct="1">
              <a:lnSpc>
                <a:spcPts val="221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Cite While You Write：Word中插入引用</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a:p>
            <a:pPr marL="181356" marR="0" lvl="0" indent="-181356" algn="l" defTabSz="914400" rtl="0" eaLnBrk="1" fontAlgn="auto" latinLnBrk="0" hangingPunct="1">
              <a:lnSpc>
                <a:spcPts val="221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串接WoS Related Records、Citing Articles</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a:p>
            <a:pPr marL="181356" marR="0" lvl="0" indent="-181356" algn="l" defTabSz="914400" rtl="0" eaLnBrk="1" fontAlgn="auto" latinLnBrk="0" hangingPunct="1">
              <a:lnSpc>
                <a:spcPts val="221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Find a Journal：建議投稿期刊</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8" name="Shape 6"/>
          <p:cNvSpPr/>
          <p:nvPr/>
        </p:nvSpPr>
        <p:spPr>
          <a:xfrm>
            <a:off x="6178550" y="1907480"/>
            <a:ext cx="5200650" cy="1861443"/>
          </a:xfrm>
          <a:prstGeom prst="roundRect">
            <a:avLst>
              <a:gd name="adj" fmla="val 5458"/>
            </a:avLst>
          </a:prstGeom>
          <a:solidFill>
            <a:srgbClr val="1F3A5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PMingLiU"/>
              <a:ea typeface="PMingLiU"/>
              <a:cs typeface="PMingLiU"/>
            </a:endParaRPr>
          </a:p>
        </p:txBody>
      </p:sp>
      <p:sp>
        <p:nvSpPr>
          <p:cNvPr id="9" name="Text 7"/>
          <p:cNvSpPr/>
          <p:nvPr/>
        </p:nvSpPr>
        <p:spPr>
          <a:xfrm>
            <a:off x="6381750" y="2110680"/>
            <a:ext cx="4938078" cy="269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3C766"/>
                </a:solidFill>
                <a:effectLst/>
                <a:uLnTx/>
                <a:uFillTx/>
                <a:latin typeface="PMingLiU" pitchFamily="34" charset="0"/>
                <a:ea typeface="PMingLiU" pitchFamily="34" charset="-122"/>
                <a:cs typeface="PMingLiU" pitchFamily="34" charset="-120"/>
              </a:rPr>
              <a:t>2025.1 Research Assistant</a:t>
            </a:r>
            <a:endParaRPr kumimoji="0" lang="en-US" sz="16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10" name="Text 8"/>
          <p:cNvSpPr/>
          <p:nvPr/>
        </p:nvSpPr>
        <p:spPr>
          <a:xfrm>
            <a:off x="6454394" y="2430661"/>
            <a:ext cx="4857814" cy="1147763"/>
          </a:xfrm>
          <a:prstGeom prst="rect">
            <a:avLst/>
          </a:prstGeom>
          <a:noFill/>
          <a:ln/>
        </p:spPr>
        <p:txBody>
          <a:bodyPr wrap="square" lIns="0" tIns="0" rIns="0" bIns="0" rtlCol="0" anchor="t">
            <a:normAutofit/>
          </a:bodyPr>
          <a:lstStyle/>
          <a:p>
            <a:pPr marL="181356" marR="0" lvl="0" indent="-181356" algn="l" defTabSz="914400" rtl="0" eaLnBrk="1" fontAlgn="auto" latinLnBrk="0" hangingPunct="1">
              <a:lnSpc>
                <a:spcPts val="221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F5F1E8"/>
                </a:solidFill>
                <a:effectLst/>
                <a:uLnTx/>
                <a:uFillTx/>
                <a:latin typeface="PMingLiU" pitchFamily="34" charset="0"/>
                <a:ea typeface="PMingLiU" pitchFamily="34" charset="-122"/>
                <a:cs typeface="PMingLiU" pitchFamily="34" charset="-120"/>
              </a:rPr>
              <a:t>回顧關鍵提要（Key Takeaway）</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a:p>
            <a:pPr marL="181356" marR="0" lvl="0" indent="-181356" algn="l" defTabSz="914400" rtl="0" eaLnBrk="1" fontAlgn="auto" latinLnBrk="0" hangingPunct="1">
              <a:lnSpc>
                <a:spcPts val="221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F5F1E8"/>
                </a:solidFill>
                <a:effectLst/>
                <a:uLnTx/>
                <a:uFillTx/>
                <a:latin typeface="PMingLiU" pitchFamily="34" charset="0"/>
                <a:ea typeface="PMingLiU" pitchFamily="34" charset="-122"/>
                <a:cs typeface="PMingLiU" pitchFamily="34" charset="-120"/>
              </a:rPr>
              <a:t>與文件對談（Chat with a document）</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a:p>
            <a:pPr marL="181356" marR="0" lvl="0" indent="-181356" algn="l" defTabSz="914400" rtl="0" eaLnBrk="1" fontAlgn="auto" latinLnBrk="0" hangingPunct="1">
              <a:lnSpc>
                <a:spcPts val="221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F5F1E8"/>
                </a:solidFill>
                <a:effectLst/>
                <a:uLnTx/>
                <a:uFillTx/>
                <a:latin typeface="PMingLiU" pitchFamily="34" charset="0"/>
                <a:ea typeface="PMingLiU" pitchFamily="34" charset="-122"/>
                <a:cs typeface="PMingLiU" pitchFamily="34" charset="-120"/>
              </a:rPr>
              <a:t>翻譯PDF全文或選取段落</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a:p>
            <a:pPr marL="181356" marR="0" lvl="0" indent="-181356" algn="l" defTabSz="914400" rtl="0" eaLnBrk="1" fontAlgn="auto" latinLnBrk="0" hangingPunct="1">
              <a:lnSpc>
                <a:spcPts val="221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F5F1E8"/>
                </a:solidFill>
                <a:effectLst/>
                <a:uLnTx/>
                <a:uFillTx/>
                <a:latin typeface="PMingLiU" pitchFamily="34" charset="0"/>
                <a:ea typeface="PMingLiU" pitchFamily="34" charset="-122"/>
                <a:cs typeface="PMingLiU" pitchFamily="34" charset="-120"/>
              </a:rPr>
              <a:t>總結選取的段落</a:t>
            </a:r>
            <a:endParaRPr kumimoji="0" lang="en-US" sz="1300" b="0" i="0" u="none" strike="noStrike" kern="1200" cap="none" spc="0" normalizeH="0" baseline="0" noProof="0" dirty="0">
              <a:ln>
                <a:noFill/>
              </a:ln>
              <a:solidFill>
                <a:srgbClr val="2B2B2B"/>
              </a:solidFill>
              <a:effectLst/>
              <a:uLnTx/>
              <a:uFillTx/>
              <a:latin typeface="PMingLiU"/>
              <a:ea typeface="PMingLiU"/>
              <a:cs typeface="PMingLiU"/>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B0253072-4577-BDB0-264A-51339109C4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28407" y="3367238"/>
            <a:ext cx="2879828" cy="839660"/>
          </a:xfrm>
          <a:prstGeom prst="rect">
            <a:avLst/>
          </a:prstGeom>
        </p:spPr>
      </p:pic>
      <p:sp>
        <p:nvSpPr>
          <p:cNvPr id="4" name="Rectangle 3">
            <a:extLst>
              <a:ext uri="{FF2B5EF4-FFF2-40B4-BE49-F238E27FC236}">
                <a16:creationId xmlns:a16="http://schemas.microsoft.com/office/drawing/2014/main" id="{5DA47C8B-5C66-8E48-7CBE-9FB3B35134F3}"/>
              </a:ext>
            </a:extLst>
          </p:cNvPr>
          <p:cNvSpPr/>
          <p:nvPr/>
        </p:nvSpPr>
        <p:spPr>
          <a:xfrm>
            <a:off x="3839130" y="2673744"/>
            <a:ext cx="4369106" cy="110512"/>
          </a:xfrm>
          <a:prstGeom prst="rect">
            <a:avLst/>
          </a:prstGeom>
          <a:solidFill>
            <a:srgbClr val="CEC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FFFFFF"/>
              </a:solidFill>
              <a:effectLst/>
              <a:uLnTx/>
              <a:uFillTx/>
              <a:latin typeface="PMingLiU"/>
              <a:ea typeface="PMingLiU"/>
              <a:cs typeface="PMingLiU"/>
            </a:endParaRPr>
          </a:p>
        </p:txBody>
      </p:sp>
      <p:sp>
        <p:nvSpPr>
          <p:cNvPr id="5" name="Block Arc 2">
            <a:extLst>
              <a:ext uri="{FF2B5EF4-FFF2-40B4-BE49-F238E27FC236}">
                <a16:creationId xmlns:a16="http://schemas.microsoft.com/office/drawing/2014/main" id="{0545AE6A-90D9-E9A8-AB42-A71A71D99ED0}"/>
              </a:ext>
            </a:extLst>
          </p:cNvPr>
          <p:cNvSpPr/>
          <p:nvPr/>
        </p:nvSpPr>
        <p:spPr>
          <a:xfrm>
            <a:off x="6132766" y="2676295"/>
            <a:ext cx="4041747" cy="2215745"/>
          </a:xfrm>
          <a:prstGeom prst="blockArc">
            <a:avLst>
              <a:gd name="adj1" fmla="val 16132277"/>
              <a:gd name="adj2" fmla="val 5439825"/>
              <a:gd name="adj3" fmla="val 4370"/>
            </a:avLst>
          </a:prstGeom>
          <a:solidFill>
            <a:srgbClr val="CEC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2B2B2B"/>
              </a:solidFill>
              <a:effectLst/>
              <a:uLnTx/>
              <a:uFillTx/>
              <a:latin typeface="PMingLiU"/>
              <a:ea typeface="PMingLiU"/>
              <a:cs typeface="PMingLiU"/>
            </a:endParaRPr>
          </a:p>
        </p:txBody>
      </p:sp>
      <p:sp>
        <p:nvSpPr>
          <p:cNvPr id="7" name="Rectangle 4">
            <a:extLst>
              <a:ext uri="{FF2B5EF4-FFF2-40B4-BE49-F238E27FC236}">
                <a16:creationId xmlns:a16="http://schemas.microsoft.com/office/drawing/2014/main" id="{A54DF603-CE7E-9DDA-4207-C18E2D540A8F}"/>
              </a:ext>
            </a:extLst>
          </p:cNvPr>
          <p:cNvSpPr/>
          <p:nvPr/>
        </p:nvSpPr>
        <p:spPr>
          <a:xfrm>
            <a:off x="3731856" y="4786030"/>
            <a:ext cx="4515644" cy="105254"/>
          </a:xfrm>
          <a:prstGeom prst="rect">
            <a:avLst/>
          </a:prstGeom>
          <a:solidFill>
            <a:srgbClr val="CEC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FFFFFF"/>
              </a:solidFill>
              <a:effectLst/>
              <a:uLnTx/>
              <a:uFillTx/>
              <a:latin typeface="PMingLiU"/>
              <a:ea typeface="PMingLiU"/>
              <a:cs typeface="PMingLiU"/>
            </a:endParaRPr>
          </a:p>
        </p:txBody>
      </p:sp>
      <p:sp>
        <p:nvSpPr>
          <p:cNvPr id="8" name="Block Arc 6">
            <a:extLst>
              <a:ext uri="{FF2B5EF4-FFF2-40B4-BE49-F238E27FC236}">
                <a16:creationId xmlns:a16="http://schemas.microsoft.com/office/drawing/2014/main" id="{77E17D1B-DADA-4082-A9F4-09A3F468BEE2}"/>
              </a:ext>
            </a:extLst>
          </p:cNvPr>
          <p:cNvSpPr/>
          <p:nvPr/>
        </p:nvSpPr>
        <p:spPr>
          <a:xfrm flipH="1">
            <a:off x="1916198" y="2696967"/>
            <a:ext cx="3407146" cy="2170353"/>
          </a:xfrm>
          <a:prstGeom prst="blockArc">
            <a:avLst>
              <a:gd name="adj1" fmla="val 16226904"/>
              <a:gd name="adj2" fmla="val 5439486"/>
              <a:gd name="adj3" fmla="val 3979"/>
            </a:avLst>
          </a:prstGeom>
          <a:solidFill>
            <a:srgbClr val="CEC0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2B2B2B"/>
              </a:solidFill>
              <a:effectLst/>
              <a:uLnTx/>
              <a:uFillTx/>
              <a:latin typeface="PMingLiU"/>
              <a:ea typeface="PMingLiU"/>
              <a:cs typeface="PMingLiU"/>
            </a:endParaRPr>
          </a:p>
        </p:txBody>
      </p:sp>
      <p:sp>
        <p:nvSpPr>
          <p:cNvPr id="9" name="Diamond 8">
            <a:extLst>
              <a:ext uri="{FF2B5EF4-FFF2-40B4-BE49-F238E27FC236}">
                <a16:creationId xmlns:a16="http://schemas.microsoft.com/office/drawing/2014/main" id="{04729DDE-347C-A90B-2CB3-D9DF64E4131A}"/>
              </a:ext>
            </a:extLst>
          </p:cNvPr>
          <p:cNvSpPr/>
          <p:nvPr/>
        </p:nvSpPr>
        <p:spPr>
          <a:xfrm>
            <a:off x="3412544" y="2468314"/>
            <a:ext cx="534029" cy="511703"/>
          </a:xfrm>
          <a:prstGeom prst="diamond">
            <a:avLst/>
          </a:prstGeom>
          <a:solidFill>
            <a:srgbClr val="AC9E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FFFFFF"/>
              </a:solidFill>
              <a:effectLst/>
              <a:uLnTx/>
              <a:uFillTx/>
              <a:latin typeface="PMingLiU"/>
              <a:ea typeface="PMingLiU"/>
              <a:cs typeface="PMingLiU"/>
            </a:endParaRPr>
          </a:p>
        </p:txBody>
      </p:sp>
      <p:grpSp>
        <p:nvGrpSpPr>
          <p:cNvPr id="10" name="Group 11">
            <a:extLst>
              <a:ext uri="{FF2B5EF4-FFF2-40B4-BE49-F238E27FC236}">
                <a16:creationId xmlns:a16="http://schemas.microsoft.com/office/drawing/2014/main" id="{5FCC02BB-372E-2503-0686-1E6957F32794}"/>
              </a:ext>
            </a:extLst>
          </p:cNvPr>
          <p:cNvGrpSpPr/>
          <p:nvPr/>
        </p:nvGrpSpPr>
        <p:grpSpPr>
          <a:xfrm>
            <a:off x="4232726" y="2997573"/>
            <a:ext cx="1553140" cy="1437577"/>
            <a:chOff x="219453" y="2580615"/>
            <a:chExt cx="2625263" cy="2731687"/>
          </a:xfrm>
          <a:solidFill>
            <a:srgbClr val="5E33BF"/>
          </a:solidFill>
        </p:grpSpPr>
        <p:grpSp>
          <p:nvGrpSpPr>
            <p:cNvPr id="11" name="Group 12">
              <a:extLst>
                <a:ext uri="{FF2B5EF4-FFF2-40B4-BE49-F238E27FC236}">
                  <a16:creationId xmlns:a16="http://schemas.microsoft.com/office/drawing/2014/main" id="{A11EB337-7060-7A18-25A0-E5FAF60137C2}"/>
                </a:ext>
              </a:extLst>
            </p:cNvPr>
            <p:cNvGrpSpPr/>
            <p:nvPr/>
          </p:nvGrpSpPr>
          <p:grpSpPr>
            <a:xfrm>
              <a:off x="885165" y="3186394"/>
              <a:ext cx="1319766" cy="2125908"/>
              <a:chOff x="7271291" y="1882249"/>
              <a:chExt cx="1537011" cy="2475850"/>
            </a:xfrm>
            <a:grpFill/>
          </p:grpSpPr>
          <p:sp>
            <p:nvSpPr>
              <p:cNvPr id="20" name="Freeform: Shape 21">
                <a:extLst>
                  <a:ext uri="{FF2B5EF4-FFF2-40B4-BE49-F238E27FC236}">
                    <a16:creationId xmlns:a16="http://schemas.microsoft.com/office/drawing/2014/main" id="{77A54E89-4D45-A65F-18C2-2D86C9E37A5B}"/>
                  </a:ext>
                </a:extLst>
              </p:cNvPr>
              <p:cNvSpPr/>
              <p:nvPr/>
            </p:nvSpPr>
            <p:spPr>
              <a:xfrm>
                <a:off x="7271291" y="1882249"/>
                <a:ext cx="1537011" cy="2475850"/>
              </a:xfrm>
              <a:custGeom>
                <a:avLst/>
                <a:gdLst>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69955 w 1537011"/>
                  <a:gd name="connsiteY16" fmla="*/ 2463220 h 2480745"/>
                  <a:gd name="connsiteX17" fmla="*/ 500911 w 1537011"/>
                  <a:gd name="connsiteY17" fmla="*/ 2459508 h 2480745"/>
                  <a:gd name="connsiteX18" fmla="*/ 447457 w 1537011"/>
                  <a:gd name="connsiteY18" fmla="*/ 2446887 h 2480745"/>
                  <a:gd name="connsiteX19" fmla="*/ 391775 w 1537011"/>
                  <a:gd name="connsiteY19" fmla="*/ 2352600 h 2480745"/>
                  <a:gd name="connsiteX20" fmla="*/ 470472 w 1537011"/>
                  <a:gd name="connsiteY20" fmla="*/ 2270192 h 2480745"/>
                  <a:gd name="connsiteX21" fmla="*/ 460819 w 1537011"/>
                  <a:gd name="connsiteY21" fmla="*/ 2117997 h 2480745"/>
                  <a:gd name="connsiteX22" fmla="*/ 417759 w 1537011"/>
                  <a:gd name="connsiteY22" fmla="*/ 2125420 h 2480745"/>
                  <a:gd name="connsiteX23" fmla="*/ 390290 w 1537011"/>
                  <a:gd name="connsiteY23" fmla="*/ 2156602 h 2480745"/>
                  <a:gd name="connsiteX24" fmla="*/ 414047 w 1537011"/>
                  <a:gd name="connsiteY24" fmla="*/ 2190753 h 2480745"/>
                  <a:gd name="connsiteX25" fmla="*/ 458592 w 1537011"/>
                  <a:gd name="connsiteY25" fmla="*/ 2201147 h 2480745"/>
                  <a:gd name="connsiteX26" fmla="*/ 763724 w 1537011"/>
                  <a:gd name="connsiteY26" fmla="*/ 2210798 h 2480745"/>
                  <a:gd name="connsiteX27" fmla="*/ 1054751 w 1537011"/>
                  <a:gd name="connsiteY27" fmla="*/ 2220450 h 2480745"/>
                  <a:gd name="connsiteX28" fmla="*/ 1106721 w 1537011"/>
                  <a:gd name="connsiteY28" fmla="*/ 2215253 h 2480745"/>
                  <a:gd name="connsiteX29" fmla="*/ 1136417 w 1537011"/>
                  <a:gd name="connsiteY29" fmla="*/ 2182586 h 2480745"/>
                  <a:gd name="connsiteX30" fmla="*/ 1110433 w 1537011"/>
                  <a:gd name="connsiteY30" fmla="*/ 2146950 h 2480745"/>
                  <a:gd name="connsiteX31" fmla="*/ 1045100 w 1537011"/>
                  <a:gd name="connsiteY31" fmla="*/ 2136557 h 2480745"/>
                  <a:gd name="connsiteX32" fmla="*/ 460819 w 1537011"/>
                  <a:gd name="connsiteY32" fmla="*/ 2117997 h 2480745"/>
                  <a:gd name="connsiteX33" fmla="*/ 425926 w 1537011"/>
                  <a:gd name="connsiteY33" fmla="*/ 2063800 h 2480745"/>
                  <a:gd name="connsiteX34" fmla="*/ 465274 w 1537011"/>
                  <a:gd name="connsiteY34" fmla="*/ 2065285 h 2480745"/>
                  <a:gd name="connsiteX35" fmla="*/ 506849 w 1537011"/>
                  <a:gd name="connsiteY35" fmla="*/ 2066770 h 2480745"/>
                  <a:gd name="connsiteX36" fmla="*/ 526151 w 1537011"/>
                  <a:gd name="connsiteY36" fmla="*/ 2066770 h 2480745"/>
                  <a:gd name="connsiteX37" fmla="*/ 1096326 w 1537011"/>
                  <a:gd name="connsiteY37" fmla="*/ 2083845 h 2480745"/>
                  <a:gd name="connsiteX38" fmla="*/ 1137159 w 1537011"/>
                  <a:gd name="connsiteY38" fmla="*/ 2097209 h 2480745"/>
                  <a:gd name="connsiteX39" fmla="*/ 1192840 w 1537011"/>
                  <a:gd name="connsiteY39" fmla="*/ 2187041 h 2480745"/>
                  <a:gd name="connsiteX40" fmla="*/ 1128251 w 1537011"/>
                  <a:gd name="connsiteY40" fmla="*/ 2267964 h 2480745"/>
                  <a:gd name="connsiteX41" fmla="*/ 1097811 w 1537011"/>
                  <a:gd name="connsiteY41" fmla="*/ 2276131 h 2480745"/>
                  <a:gd name="connsiteX42" fmla="*/ 443001 w 1537011"/>
                  <a:gd name="connsiteY42" fmla="*/ 2256828 h 2480745"/>
                  <a:gd name="connsiteX43" fmla="*/ 338320 w 1537011"/>
                  <a:gd name="connsiteY43" fmla="*/ 2126163 h 2480745"/>
                  <a:gd name="connsiteX44" fmla="*/ 425926 w 1537011"/>
                  <a:gd name="connsiteY44" fmla="*/ 2063800 h 2480745"/>
                  <a:gd name="connsiteX45" fmla="*/ 446713 w 1537011"/>
                  <a:gd name="connsiteY45" fmla="*/ 1916802 h 2480745"/>
                  <a:gd name="connsiteX46" fmla="*/ 390289 w 1537011"/>
                  <a:gd name="connsiteY46" fmla="*/ 1927939 h 2480745"/>
                  <a:gd name="connsiteX47" fmla="*/ 388062 w 1537011"/>
                  <a:gd name="connsiteY47" fmla="*/ 1982877 h 2480745"/>
                  <a:gd name="connsiteX48" fmla="*/ 440773 w 1537011"/>
                  <a:gd name="connsiteY48" fmla="*/ 1996983 h 2480745"/>
                  <a:gd name="connsiteX49" fmla="*/ 1098555 w 1537011"/>
                  <a:gd name="connsiteY49" fmla="*/ 2018513 h 2480745"/>
                  <a:gd name="connsiteX50" fmla="*/ 1149038 w 1537011"/>
                  <a:gd name="connsiteY50" fmla="*/ 2008119 h 2480745"/>
                  <a:gd name="connsiteX51" fmla="*/ 1151266 w 1537011"/>
                  <a:gd name="connsiteY51" fmla="*/ 1952438 h 2480745"/>
                  <a:gd name="connsiteX52" fmla="*/ 1098555 w 1537011"/>
                  <a:gd name="connsiteY52" fmla="*/ 1937590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65995 w 1537011"/>
                  <a:gd name="connsiteY15" fmla="*/ 2480745 h 2480745"/>
                  <a:gd name="connsiteX16" fmla="*/ 500911 w 1537011"/>
                  <a:gd name="connsiteY16" fmla="*/ 2459508 h 2480745"/>
                  <a:gd name="connsiteX17" fmla="*/ 447457 w 1537011"/>
                  <a:gd name="connsiteY17" fmla="*/ 2446887 h 2480745"/>
                  <a:gd name="connsiteX18" fmla="*/ 391775 w 1537011"/>
                  <a:gd name="connsiteY18" fmla="*/ 2352600 h 2480745"/>
                  <a:gd name="connsiteX19" fmla="*/ 470472 w 1537011"/>
                  <a:gd name="connsiteY19" fmla="*/ 2270192 h 2480745"/>
                  <a:gd name="connsiteX20" fmla="*/ 460819 w 1537011"/>
                  <a:gd name="connsiteY20" fmla="*/ 2117997 h 2480745"/>
                  <a:gd name="connsiteX21" fmla="*/ 417759 w 1537011"/>
                  <a:gd name="connsiteY21" fmla="*/ 2125420 h 2480745"/>
                  <a:gd name="connsiteX22" fmla="*/ 390290 w 1537011"/>
                  <a:gd name="connsiteY22" fmla="*/ 2156602 h 2480745"/>
                  <a:gd name="connsiteX23" fmla="*/ 414047 w 1537011"/>
                  <a:gd name="connsiteY23" fmla="*/ 2190753 h 2480745"/>
                  <a:gd name="connsiteX24" fmla="*/ 458592 w 1537011"/>
                  <a:gd name="connsiteY24" fmla="*/ 2201147 h 2480745"/>
                  <a:gd name="connsiteX25" fmla="*/ 763724 w 1537011"/>
                  <a:gd name="connsiteY25" fmla="*/ 2210798 h 2480745"/>
                  <a:gd name="connsiteX26" fmla="*/ 1054751 w 1537011"/>
                  <a:gd name="connsiteY26" fmla="*/ 2220450 h 2480745"/>
                  <a:gd name="connsiteX27" fmla="*/ 1106721 w 1537011"/>
                  <a:gd name="connsiteY27" fmla="*/ 2215253 h 2480745"/>
                  <a:gd name="connsiteX28" fmla="*/ 1136417 w 1537011"/>
                  <a:gd name="connsiteY28" fmla="*/ 2182586 h 2480745"/>
                  <a:gd name="connsiteX29" fmla="*/ 1110433 w 1537011"/>
                  <a:gd name="connsiteY29" fmla="*/ 2146950 h 2480745"/>
                  <a:gd name="connsiteX30" fmla="*/ 1045100 w 1537011"/>
                  <a:gd name="connsiteY30" fmla="*/ 2136557 h 2480745"/>
                  <a:gd name="connsiteX31" fmla="*/ 460819 w 1537011"/>
                  <a:gd name="connsiteY31" fmla="*/ 2117997 h 2480745"/>
                  <a:gd name="connsiteX32" fmla="*/ 425926 w 1537011"/>
                  <a:gd name="connsiteY32" fmla="*/ 2063800 h 2480745"/>
                  <a:gd name="connsiteX33" fmla="*/ 465274 w 1537011"/>
                  <a:gd name="connsiteY33" fmla="*/ 2065285 h 2480745"/>
                  <a:gd name="connsiteX34" fmla="*/ 506849 w 1537011"/>
                  <a:gd name="connsiteY34" fmla="*/ 2066770 h 2480745"/>
                  <a:gd name="connsiteX35" fmla="*/ 526151 w 1537011"/>
                  <a:gd name="connsiteY35" fmla="*/ 2066770 h 2480745"/>
                  <a:gd name="connsiteX36" fmla="*/ 1096326 w 1537011"/>
                  <a:gd name="connsiteY36" fmla="*/ 2083845 h 2480745"/>
                  <a:gd name="connsiteX37" fmla="*/ 1137159 w 1537011"/>
                  <a:gd name="connsiteY37" fmla="*/ 2097209 h 2480745"/>
                  <a:gd name="connsiteX38" fmla="*/ 1192840 w 1537011"/>
                  <a:gd name="connsiteY38" fmla="*/ 2187041 h 2480745"/>
                  <a:gd name="connsiteX39" fmla="*/ 1128251 w 1537011"/>
                  <a:gd name="connsiteY39" fmla="*/ 2267964 h 2480745"/>
                  <a:gd name="connsiteX40" fmla="*/ 1097811 w 1537011"/>
                  <a:gd name="connsiteY40" fmla="*/ 2276131 h 2480745"/>
                  <a:gd name="connsiteX41" fmla="*/ 443001 w 1537011"/>
                  <a:gd name="connsiteY41" fmla="*/ 2256828 h 2480745"/>
                  <a:gd name="connsiteX42" fmla="*/ 338320 w 1537011"/>
                  <a:gd name="connsiteY42" fmla="*/ 2126163 h 2480745"/>
                  <a:gd name="connsiteX43" fmla="*/ 425926 w 1537011"/>
                  <a:gd name="connsiteY43" fmla="*/ 2063800 h 2480745"/>
                  <a:gd name="connsiteX44" fmla="*/ 446713 w 1537011"/>
                  <a:gd name="connsiteY44" fmla="*/ 1916802 h 2480745"/>
                  <a:gd name="connsiteX45" fmla="*/ 390289 w 1537011"/>
                  <a:gd name="connsiteY45" fmla="*/ 1927939 h 2480745"/>
                  <a:gd name="connsiteX46" fmla="*/ 388062 w 1537011"/>
                  <a:gd name="connsiteY46" fmla="*/ 1982877 h 2480745"/>
                  <a:gd name="connsiteX47" fmla="*/ 440773 w 1537011"/>
                  <a:gd name="connsiteY47" fmla="*/ 1996983 h 2480745"/>
                  <a:gd name="connsiteX48" fmla="*/ 1098555 w 1537011"/>
                  <a:gd name="connsiteY48" fmla="*/ 2018513 h 2480745"/>
                  <a:gd name="connsiteX49" fmla="*/ 1149038 w 1537011"/>
                  <a:gd name="connsiteY49" fmla="*/ 2008119 h 2480745"/>
                  <a:gd name="connsiteX50" fmla="*/ 1151266 w 1537011"/>
                  <a:gd name="connsiteY50" fmla="*/ 1952438 h 2480745"/>
                  <a:gd name="connsiteX51" fmla="*/ 1098555 w 1537011"/>
                  <a:gd name="connsiteY51" fmla="*/ 1937590 h 2480745"/>
                  <a:gd name="connsiteX52" fmla="*/ 446713 w 1537011"/>
                  <a:gd name="connsiteY52" fmla="*/ 1916802 h 2480745"/>
                  <a:gd name="connsiteX53" fmla="*/ 523923 w 1537011"/>
                  <a:gd name="connsiteY53" fmla="*/ 192914 h 2480745"/>
                  <a:gd name="connsiteX54" fmla="*/ 408107 w 1537011"/>
                  <a:gd name="connsiteY54" fmla="*/ 273095 h 2480745"/>
                  <a:gd name="connsiteX55" fmla="*/ 183898 w 1537011"/>
                  <a:gd name="connsiteY55" fmla="*/ 552985 h 2480745"/>
                  <a:gd name="connsiteX56" fmla="*/ 150488 w 1537011"/>
                  <a:gd name="connsiteY56" fmla="*/ 820997 h 2480745"/>
                  <a:gd name="connsiteX57" fmla="*/ 244033 w 1537011"/>
                  <a:gd name="connsiteY57" fmla="*/ 1149145 h 2480745"/>
                  <a:gd name="connsiteX58" fmla="*/ 242548 w 1537011"/>
                  <a:gd name="connsiteY58" fmla="*/ 1156569 h 2480745"/>
                  <a:gd name="connsiteX59" fmla="*/ 154200 w 1537011"/>
                  <a:gd name="connsiteY59" fmla="*/ 950920 h 2480745"/>
                  <a:gd name="connsiteX60" fmla="*/ 131186 w 1537011"/>
                  <a:gd name="connsiteY60" fmla="*/ 648757 h 2480745"/>
                  <a:gd name="connsiteX61" fmla="*/ 215821 w 1537011"/>
                  <a:gd name="connsiteY61" fmla="*/ 443851 h 2480745"/>
                  <a:gd name="connsiteX62" fmla="*/ 500165 w 1537011"/>
                  <a:gd name="connsiteY62" fmla="*/ 201081 h 2480745"/>
                  <a:gd name="connsiteX63" fmla="*/ 523923 w 1537011"/>
                  <a:gd name="connsiteY63" fmla="*/ 192914 h 2480745"/>
                  <a:gd name="connsiteX64" fmla="*/ 800630 w 1537011"/>
                  <a:gd name="connsiteY64" fmla="*/ 46764 h 2480745"/>
                  <a:gd name="connsiteX65" fmla="*/ 713588 w 1537011"/>
                  <a:gd name="connsiteY65" fmla="*/ 47343 h 2480745"/>
                  <a:gd name="connsiteX66" fmla="*/ 595938 w 1537011"/>
                  <a:gd name="connsiteY66" fmla="*/ 67446 h 2480745"/>
                  <a:gd name="connsiteX67" fmla="*/ 175732 w 1537011"/>
                  <a:gd name="connsiteY67" fmla="*/ 344366 h 2480745"/>
                  <a:gd name="connsiteX68" fmla="*/ 49521 w 1537011"/>
                  <a:gd name="connsiteY68" fmla="*/ 655438 h 2480745"/>
                  <a:gd name="connsiteX69" fmla="*/ 137126 w 1537011"/>
                  <a:gd name="connsiteY69" fmla="*/ 1109796 h 2480745"/>
                  <a:gd name="connsiteX70" fmla="*/ 310109 w 1537011"/>
                  <a:gd name="connsiteY70" fmla="*/ 1387460 h 2480745"/>
                  <a:gd name="connsiteX71" fmla="*/ 440773 w 1537011"/>
                  <a:gd name="connsiteY71" fmla="*/ 1695562 h 2480745"/>
                  <a:gd name="connsiteX72" fmla="*/ 460819 w 1537011"/>
                  <a:gd name="connsiteY72" fmla="*/ 1792076 h 2480745"/>
                  <a:gd name="connsiteX73" fmla="*/ 492743 w 1537011"/>
                  <a:gd name="connsiteY73" fmla="*/ 1817318 h 2480745"/>
                  <a:gd name="connsiteX74" fmla="*/ 1065146 w 1537011"/>
                  <a:gd name="connsiteY74" fmla="*/ 1836621 h 2480745"/>
                  <a:gd name="connsiteX75" fmla="*/ 1089645 w 1537011"/>
                  <a:gd name="connsiteY75" fmla="*/ 1818803 h 2480745"/>
                  <a:gd name="connsiteX76" fmla="*/ 1116372 w 1537011"/>
                  <a:gd name="connsiteY76" fmla="*/ 1688138 h 2480745"/>
                  <a:gd name="connsiteX77" fmla="*/ 1268567 w 1537011"/>
                  <a:gd name="connsiteY77" fmla="*/ 1319900 h 2480745"/>
                  <a:gd name="connsiteX78" fmla="*/ 1376960 w 1537011"/>
                  <a:gd name="connsiteY78" fmla="*/ 1166220 h 2480745"/>
                  <a:gd name="connsiteX79" fmla="*/ 1468276 w 1537011"/>
                  <a:gd name="connsiteY79" fmla="*/ 916026 h 2480745"/>
                  <a:gd name="connsiteX80" fmla="*/ 1468276 w 1537011"/>
                  <a:gd name="connsiteY80" fmla="*/ 599015 h 2480745"/>
                  <a:gd name="connsiteX81" fmla="*/ 1056236 w 1537011"/>
                  <a:gd name="connsiteY81" fmla="*/ 110506 h 2480745"/>
                  <a:gd name="connsiteX82" fmla="*/ 800630 w 1537011"/>
                  <a:gd name="connsiteY82" fmla="*/ 46764 h 2480745"/>
                  <a:gd name="connsiteX83" fmla="*/ 794163 w 1537011"/>
                  <a:gd name="connsiteY83" fmla="*/ 814 h 2480745"/>
                  <a:gd name="connsiteX84" fmla="*/ 1036191 w 1537011"/>
                  <a:gd name="connsiteY84" fmla="*/ 52598 h 2480745"/>
                  <a:gd name="connsiteX85" fmla="*/ 1503912 w 1537011"/>
                  <a:gd name="connsiteY85" fmla="*/ 551500 h 2480745"/>
                  <a:gd name="connsiteX86" fmla="*/ 1518761 w 1537011"/>
                  <a:gd name="connsiteY86" fmla="*/ 910830 h 2480745"/>
                  <a:gd name="connsiteX87" fmla="*/ 1377702 w 1537011"/>
                  <a:gd name="connsiteY87" fmla="*/ 1250855 h 2480745"/>
                  <a:gd name="connsiteX88" fmla="*/ 1264855 w 1537011"/>
                  <a:gd name="connsiteY88" fmla="*/ 1406020 h 2480745"/>
                  <a:gd name="connsiteX89" fmla="*/ 1163144 w 1537011"/>
                  <a:gd name="connsiteY89" fmla="*/ 1694078 h 2480745"/>
                  <a:gd name="connsiteX90" fmla="*/ 1115630 w 1537011"/>
                  <a:gd name="connsiteY90" fmla="*/ 1876711 h 2480745"/>
                  <a:gd name="connsiteX91" fmla="*/ 1149781 w 1537011"/>
                  <a:gd name="connsiteY91" fmla="*/ 1887848 h 2480745"/>
                  <a:gd name="connsiteX92" fmla="*/ 1229961 w 1537011"/>
                  <a:gd name="connsiteY92" fmla="*/ 1991044 h 2480745"/>
                  <a:gd name="connsiteX93" fmla="*/ 1126023 w 1537011"/>
                  <a:gd name="connsiteY93" fmla="*/ 2077164 h 2480745"/>
                  <a:gd name="connsiteX94" fmla="*/ 1100038 w 1537011"/>
                  <a:gd name="connsiteY94" fmla="*/ 2077906 h 2480745"/>
                  <a:gd name="connsiteX95" fmla="*/ 423698 w 1537011"/>
                  <a:gd name="connsiteY95" fmla="*/ 2054891 h 2480745"/>
                  <a:gd name="connsiteX96" fmla="*/ 368017 w 1537011"/>
                  <a:gd name="connsiteY96" fmla="*/ 2039300 h 2480745"/>
                  <a:gd name="connsiteX97" fmla="*/ 311594 w 1537011"/>
                  <a:gd name="connsiteY97" fmla="*/ 1951695 h 2480745"/>
                  <a:gd name="connsiteX98" fmla="*/ 382123 w 1537011"/>
                  <a:gd name="connsiteY98" fmla="*/ 1867803 h 2480745"/>
                  <a:gd name="connsiteX99" fmla="*/ 434092 w 1537011"/>
                  <a:gd name="connsiteY99" fmla="*/ 1854439 h 2480745"/>
                  <a:gd name="connsiteX100" fmla="*/ 387320 w 1537011"/>
                  <a:gd name="connsiteY100" fmla="*/ 1655472 h 2480745"/>
                  <a:gd name="connsiteX101" fmla="*/ 301199 w 1537011"/>
                  <a:gd name="connsiteY101" fmla="*/ 1459474 h 2480745"/>
                  <a:gd name="connsiteX102" fmla="*/ 137869 w 1537011"/>
                  <a:gd name="connsiteY102" fmla="*/ 1212992 h 2480745"/>
                  <a:gd name="connsiteX103" fmla="*/ 2748 w 1537011"/>
                  <a:gd name="connsiteY103" fmla="*/ 664348 h 2480745"/>
                  <a:gd name="connsiteX104" fmla="*/ 145292 w 1537011"/>
                  <a:gd name="connsiteY104" fmla="*/ 308730 h 2480745"/>
                  <a:gd name="connsiteX105" fmla="*/ 549909 w 1537011"/>
                  <a:gd name="connsiteY105" fmla="*/ 32552 h 2480745"/>
                  <a:gd name="connsiteX106" fmla="*/ 794163 w 1537011"/>
                  <a:gd name="connsiteY106" fmla="*/ 814 h 2480745"/>
                  <a:gd name="connsiteX0" fmla="*/ 503138 w 1537011"/>
                  <a:gd name="connsiteY0" fmla="*/ 2319191 h 2480745"/>
                  <a:gd name="connsiteX1" fmla="*/ 443744 w 1537011"/>
                  <a:gd name="connsiteY1" fmla="*/ 2360024 h 2480745"/>
                  <a:gd name="connsiteX2" fmla="*/ 501653 w 1537011"/>
                  <a:gd name="connsiteY2" fmla="*/ 2403827 h 2480745"/>
                  <a:gd name="connsiteX3" fmla="*/ 1051782 w 1537011"/>
                  <a:gd name="connsiteY3" fmla="*/ 2420160 h 2480745"/>
                  <a:gd name="connsiteX4" fmla="*/ 1097070 w 1537011"/>
                  <a:gd name="connsiteY4" fmla="*/ 2383040 h 2480745"/>
                  <a:gd name="connsiteX5" fmla="*/ 1058465 w 1537011"/>
                  <a:gd name="connsiteY5" fmla="*/ 2339237 h 2480745"/>
                  <a:gd name="connsiteX6" fmla="*/ 503138 w 1537011"/>
                  <a:gd name="connsiteY6" fmla="*/ 2319191 h 2480745"/>
                  <a:gd name="connsiteX7" fmla="*/ 470472 w 1537011"/>
                  <a:gd name="connsiteY7" fmla="*/ 2270192 h 2480745"/>
                  <a:gd name="connsiteX8" fmla="*/ 525411 w 1537011"/>
                  <a:gd name="connsiteY8" fmla="*/ 2270192 h 2480745"/>
                  <a:gd name="connsiteX9" fmla="*/ 1067374 w 1537011"/>
                  <a:gd name="connsiteY9" fmla="*/ 2287268 h 2480745"/>
                  <a:gd name="connsiteX10" fmla="*/ 1152751 w 1537011"/>
                  <a:gd name="connsiteY10" fmla="*/ 2388236 h 2480745"/>
                  <a:gd name="connsiteX11" fmla="*/ 1054010 w 1537011"/>
                  <a:gd name="connsiteY11" fmla="*/ 2475841 h 2480745"/>
                  <a:gd name="connsiteX12" fmla="*/ 643455 w 1537011"/>
                  <a:gd name="connsiteY12" fmla="*/ 2463963 h 2480745"/>
                  <a:gd name="connsiteX13" fmla="*/ 608445 w 1537011"/>
                  <a:gd name="connsiteY13" fmla="*/ 2467907 h 2480745"/>
                  <a:gd name="connsiteX14" fmla="*/ 588812 w 1537011"/>
                  <a:gd name="connsiteY14" fmla="*/ 2480745 h 2480745"/>
                  <a:gd name="connsiteX15" fmla="*/ 500911 w 1537011"/>
                  <a:gd name="connsiteY15" fmla="*/ 2459508 h 2480745"/>
                  <a:gd name="connsiteX16" fmla="*/ 447457 w 1537011"/>
                  <a:gd name="connsiteY16" fmla="*/ 2446887 h 2480745"/>
                  <a:gd name="connsiteX17" fmla="*/ 391775 w 1537011"/>
                  <a:gd name="connsiteY17" fmla="*/ 2352600 h 2480745"/>
                  <a:gd name="connsiteX18" fmla="*/ 470472 w 1537011"/>
                  <a:gd name="connsiteY18" fmla="*/ 2270192 h 2480745"/>
                  <a:gd name="connsiteX19" fmla="*/ 460819 w 1537011"/>
                  <a:gd name="connsiteY19" fmla="*/ 2117997 h 2480745"/>
                  <a:gd name="connsiteX20" fmla="*/ 417759 w 1537011"/>
                  <a:gd name="connsiteY20" fmla="*/ 2125420 h 2480745"/>
                  <a:gd name="connsiteX21" fmla="*/ 390290 w 1537011"/>
                  <a:gd name="connsiteY21" fmla="*/ 2156602 h 2480745"/>
                  <a:gd name="connsiteX22" fmla="*/ 414047 w 1537011"/>
                  <a:gd name="connsiteY22" fmla="*/ 2190753 h 2480745"/>
                  <a:gd name="connsiteX23" fmla="*/ 458592 w 1537011"/>
                  <a:gd name="connsiteY23" fmla="*/ 2201147 h 2480745"/>
                  <a:gd name="connsiteX24" fmla="*/ 763724 w 1537011"/>
                  <a:gd name="connsiteY24" fmla="*/ 2210798 h 2480745"/>
                  <a:gd name="connsiteX25" fmla="*/ 1054751 w 1537011"/>
                  <a:gd name="connsiteY25" fmla="*/ 2220450 h 2480745"/>
                  <a:gd name="connsiteX26" fmla="*/ 1106721 w 1537011"/>
                  <a:gd name="connsiteY26" fmla="*/ 2215253 h 2480745"/>
                  <a:gd name="connsiteX27" fmla="*/ 1136417 w 1537011"/>
                  <a:gd name="connsiteY27" fmla="*/ 2182586 h 2480745"/>
                  <a:gd name="connsiteX28" fmla="*/ 1110433 w 1537011"/>
                  <a:gd name="connsiteY28" fmla="*/ 2146950 h 2480745"/>
                  <a:gd name="connsiteX29" fmla="*/ 1045100 w 1537011"/>
                  <a:gd name="connsiteY29" fmla="*/ 2136557 h 2480745"/>
                  <a:gd name="connsiteX30" fmla="*/ 460819 w 1537011"/>
                  <a:gd name="connsiteY30" fmla="*/ 2117997 h 2480745"/>
                  <a:gd name="connsiteX31" fmla="*/ 425926 w 1537011"/>
                  <a:gd name="connsiteY31" fmla="*/ 2063800 h 2480745"/>
                  <a:gd name="connsiteX32" fmla="*/ 465274 w 1537011"/>
                  <a:gd name="connsiteY32" fmla="*/ 2065285 h 2480745"/>
                  <a:gd name="connsiteX33" fmla="*/ 506849 w 1537011"/>
                  <a:gd name="connsiteY33" fmla="*/ 2066770 h 2480745"/>
                  <a:gd name="connsiteX34" fmla="*/ 526151 w 1537011"/>
                  <a:gd name="connsiteY34" fmla="*/ 2066770 h 2480745"/>
                  <a:gd name="connsiteX35" fmla="*/ 1096326 w 1537011"/>
                  <a:gd name="connsiteY35" fmla="*/ 2083845 h 2480745"/>
                  <a:gd name="connsiteX36" fmla="*/ 1137159 w 1537011"/>
                  <a:gd name="connsiteY36" fmla="*/ 2097209 h 2480745"/>
                  <a:gd name="connsiteX37" fmla="*/ 1192840 w 1537011"/>
                  <a:gd name="connsiteY37" fmla="*/ 2187041 h 2480745"/>
                  <a:gd name="connsiteX38" fmla="*/ 1128251 w 1537011"/>
                  <a:gd name="connsiteY38" fmla="*/ 2267964 h 2480745"/>
                  <a:gd name="connsiteX39" fmla="*/ 1097811 w 1537011"/>
                  <a:gd name="connsiteY39" fmla="*/ 2276131 h 2480745"/>
                  <a:gd name="connsiteX40" fmla="*/ 443001 w 1537011"/>
                  <a:gd name="connsiteY40" fmla="*/ 2256828 h 2480745"/>
                  <a:gd name="connsiteX41" fmla="*/ 338320 w 1537011"/>
                  <a:gd name="connsiteY41" fmla="*/ 2126163 h 2480745"/>
                  <a:gd name="connsiteX42" fmla="*/ 425926 w 1537011"/>
                  <a:gd name="connsiteY42" fmla="*/ 2063800 h 2480745"/>
                  <a:gd name="connsiteX43" fmla="*/ 446713 w 1537011"/>
                  <a:gd name="connsiteY43" fmla="*/ 1916802 h 2480745"/>
                  <a:gd name="connsiteX44" fmla="*/ 390289 w 1537011"/>
                  <a:gd name="connsiteY44" fmla="*/ 1927939 h 2480745"/>
                  <a:gd name="connsiteX45" fmla="*/ 388062 w 1537011"/>
                  <a:gd name="connsiteY45" fmla="*/ 1982877 h 2480745"/>
                  <a:gd name="connsiteX46" fmla="*/ 440773 w 1537011"/>
                  <a:gd name="connsiteY46" fmla="*/ 1996983 h 2480745"/>
                  <a:gd name="connsiteX47" fmla="*/ 1098555 w 1537011"/>
                  <a:gd name="connsiteY47" fmla="*/ 2018513 h 2480745"/>
                  <a:gd name="connsiteX48" fmla="*/ 1149038 w 1537011"/>
                  <a:gd name="connsiteY48" fmla="*/ 2008119 h 2480745"/>
                  <a:gd name="connsiteX49" fmla="*/ 1151266 w 1537011"/>
                  <a:gd name="connsiteY49" fmla="*/ 1952438 h 2480745"/>
                  <a:gd name="connsiteX50" fmla="*/ 1098555 w 1537011"/>
                  <a:gd name="connsiteY50" fmla="*/ 1937590 h 2480745"/>
                  <a:gd name="connsiteX51" fmla="*/ 446713 w 1537011"/>
                  <a:gd name="connsiteY51" fmla="*/ 1916802 h 2480745"/>
                  <a:gd name="connsiteX52" fmla="*/ 523923 w 1537011"/>
                  <a:gd name="connsiteY52" fmla="*/ 192914 h 2480745"/>
                  <a:gd name="connsiteX53" fmla="*/ 408107 w 1537011"/>
                  <a:gd name="connsiteY53" fmla="*/ 273095 h 2480745"/>
                  <a:gd name="connsiteX54" fmla="*/ 183898 w 1537011"/>
                  <a:gd name="connsiteY54" fmla="*/ 552985 h 2480745"/>
                  <a:gd name="connsiteX55" fmla="*/ 150488 w 1537011"/>
                  <a:gd name="connsiteY55" fmla="*/ 820997 h 2480745"/>
                  <a:gd name="connsiteX56" fmla="*/ 244033 w 1537011"/>
                  <a:gd name="connsiteY56" fmla="*/ 1149145 h 2480745"/>
                  <a:gd name="connsiteX57" fmla="*/ 242548 w 1537011"/>
                  <a:gd name="connsiteY57" fmla="*/ 1156569 h 2480745"/>
                  <a:gd name="connsiteX58" fmla="*/ 154200 w 1537011"/>
                  <a:gd name="connsiteY58" fmla="*/ 950920 h 2480745"/>
                  <a:gd name="connsiteX59" fmla="*/ 131186 w 1537011"/>
                  <a:gd name="connsiteY59" fmla="*/ 648757 h 2480745"/>
                  <a:gd name="connsiteX60" fmla="*/ 215821 w 1537011"/>
                  <a:gd name="connsiteY60" fmla="*/ 443851 h 2480745"/>
                  <a:gd name="connsiteX61" fmla="*/ 500165 w 1537011"/>
                  <a:gd name="connsiteY61" fmla="*/ 201081 h 2480745"/>
                  <a:gd name="connsiteX62" fmla="*/ 523923 w 1537011"/>
                  <a:gd name="connsiteY62" fmla="*/ 192914 h 2480745"/>
                  <a:gd name="connsiteX63" fmla="*/ 800630 w 1537011"/>
                  <a:gd name="connsiteY63" fmla="*/ 46764 h 2480745"/>
                  <a:gd name="connsiteX64" fmla="*/ 713588 w 1537011"/>
                  <a:gd name="connsiteY64" fmla="*/ 47343 h 2480745"/>
                  <a:gd name="connsiteX65" fmla="*/ 595938 w 1537011"/>
                  <a:gd name="connsiteY65" fmla="*/ 67446 h 2480745"/>
                  <a:gd name="connsiteX66" fmla="*/ 175732 w 1537011"/>
                  <a:gd name="connsiteY66" fmla="*/ 344366 h 2480745"/>
                  <a:gd name="connsiteX67" fmla="*/ 49521 w 1537011"/>
                  <a:gd name="connsiteY67" fmla="*/ 655438 h 2480745"/>
                  <a:gd name="connsiteX68" fmla="*/ 137126 w 1537011"/>
                  <a:gd name="connsiteY68" fmla="*/ 1109796 h 2480745"/>
                  <a:gd name="connsiteX69" fmla="*/ 310109 w 1537011"/>
                  <a:gd name="connsiteY69" fmla="*/ 1387460 h 2480745"/>
                  <a:gd name="connsiteX70" fmla="*/ 440773 w 1537011"/>
                  <a:gd name="connsiteY70" fmla="*/ 1695562 h 2480745"/>
                  <a:gd name="connsiteX71" fmla="*/ 460819 w 1537011"/>
                  <a:gd name="connsiteY71" fmla="*/ 1792076 h 2480745"/>
                  <a:gd name="connsiteX72" fmla="*/ 492743 w 1537011"/>
                  <a:gd name="connsiteY72" fmla="*/ 1817318 h 2480745"/>
                  <a:gd name="connsiteX73" fmla="*/ 1065146 w 1537011"/>
                  <a:gd name="connsiteY73" fmla="*/ 1836621 h 2480745"/>
                  <a:gd name="connsiteX74" fmla="*/ 1089645 w 1537011"/>
                  <a:gd name="connsiteY74" fmla="*/ 1818803 h 2480745"/>
                  <a:gd name="connsiteX75" fmla="*/ 1116372 w 1537011"/>
                  <a:gd name="connsiteY75" fmla="*/ 1688138 h 2480745"/>
                  <a:gd name="connsiteX76" fmla="*/ 1268567 w 1537011"/>
                  <a:gd name="connsiteY76" fmla="*/ 1319900 h 2480745"/>
                  <a:gd name="connsiteX77" fmla="*/ 1376960 w 1537011"/>
                  <a:gd name="connsiteY77" fmla="*/ 1166220 h 2480745"/>
                  <a:gd name="connsiteX78" fmla="*/ 1468276 w 1537011"/>
                  <a:gd name="connsiteY78" fmla="*/ 916026 h 2480745"/>
                  <a:gd name="connsiteX79" fmla="*/ 1468276 w 1537011"/>
                  <a:gd name="connsiteY79" fmla="*/ 599015 h 2480745"/>
                  <a:gd name="connsiteX80" fmla="*/ 1056236 w 1537011"/>
                  <a:gd name="connsiteY80" fmla="*/ 110506 h 2480745"/>
                  <a:gd name="connsiteX81" fmla="*/ 800630 w 1537011"/>
                  <a:gd name="connsiteY81" fmla="*/ 46764 h 2480745"/>
                  <a:gd name="connsiteX82" fmla="*/ 794163 w 1537011"/>
                  <a:gd name="connsiteY82" fmla="*/ 814 h 2480745"/>
                  <a:gd name="connsiteX83" fmla="*/ 1036191 w 1537011"/>
                  <a:gd name="connsiteY83" fmla="*/ 52598 h 2480745"/>
                  <a:gd name="connsiteX84" fmla="*/ 1503912 w 1537011"/>
                  <a:gd name="connsiteY84" fmla="*/ 551500 h 2480745"/>
                  <a:gd name="connsiteX85" fmla="*/ 1518761 w 1537011"/>
                  <a:gd name="connsiteY85" fmla="*/ 910830 h 2480745"/>
                  <a:gd name="connsiteX86" fmla="*/ 1377702 w 1537011"/>
                  <a:gd name="connsiteY86" fmla="*/ 1250855 h 2480745"/>
                  <a:gd name="connsiteX87" fmla="*/ 1264855 w 1537011"/>
                  <a:gd name="connsiteY87" fmla="*/ 1406020 h 2480745"/>
                  <a:gd name="connsiteX88" fmla="*/ 1163144 w 1537011"/>
                  <a:gd name="connsiteY88" fmla="*/ 1694078 h 2480745"/>
                  <a:gd name="connsiteX89" fmla="*/ 1115630 w 1537011"/>
                  <a:gd name="connsiteY89" fmla="*/ 1876711 h 2480745"/>
                  <a:gd name="connsiteX90" fmla="*/ 1149781 w 1537011"/>
                  <a:gd name="connsiteY90" fmla="*/ 1887848 h 2480745"/>
                  <a:gd name="connsiteX91" fmla="*/ 1229961 w 1537011"/>
                  <a:gd name="connsiteY91" fmla="*/ 1991044 h 2480745"/>
                  <a:gd name="connsiteX92" fmla="*/ 1126023 w 1537011"/>
                  <a:gd name="connsiteY92" fmla="*/ 2077164 h 2480745"/>
                  <a:gd name="connsiteX93" fmla="*/ 1100038 w 1537011"/>
                  <a:gd name="connsiteY93" fmla="*/ 2077906 h 2480745"/>
                  <a:gd name="connsiteX94" fmla="*/ 423698 w 1537011"/>
                  <a:gd name="connsiteY94" fmla="*/ 2054891 h 2480745"/>
                  <a:gd name="connsiteX95" fmla="*/ 368017 w 1537011"/>
                  <a:gd name="connsiteY95" fmla="*/ 2039300 h 2480745"/>
                  <a:gd name="connsiteX96" fmla="*/ 311594 w 1537011"/>
                  <a:gd name="connsiteY96" fmla="*/ 1951695 h 2480745"/>
                  <a:gd name="connsiteX97" fmla="*/ 382123 w 1537011"/>
                  <a:gd name="connsiteY97" fmla="*/ 1867803 h 2480745"/>
                  <a:gd name="connsiteX98" fmla="*/ 434092 w 1537011"/>
                  <a:gd name="connsiteY98" fmla="*/ 1854439 h 2480745"/>
                  <a:gd name="connsiteX99" fmla="*/ 387320 w 1537011"/>
                  <a:gd name="connsiteY99" fmla="*/ 1655472 h 2480745"/>
                  <a:gd name="connsiteX100" fmla="*/ 301199 w 1537011"/>
                  <a:gd name="connsiteY100" fmla="*/ 1459474 h 2480745"/>
                  <a:gd name="connsiteX101" fmla="*/ 137869 w 1537011"/>
                  <a:gd name="connsiteY101" fmla="*/ 1212992 h 2480745"/>
                  <a:gd name="connsiteX102" fmla="*/ 2748 w 1537011"/>
                  <a:gd name="connsiteY102" fmla="*/ 664348 h 2480745"/>
                  <a:gd name="connsiteX103" fmla="*/ 145292 w 1537011"/>
                  <a:gd name="connsiteY103" fmla="*/ 308730 h 2480745"/>
                  <a:gd name="connsiteX104" fmla="*/ 549909 w 1537011"/>
                  <a:gd name="connsiteY104" fmla="*/ 32552 h 2480745"/>
                  <a:gd name="connsiteX105" fmla="*/ 794163 w 1537011"/>
                  <a:gd name="connsiteY105" fmla="*/ 814 h 2480745"/>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608445 w 1537011"/>
                  <a:gd name="connsiteY13" fmla="*/ 2467907 h 2475850"/>
                  <a:gd name="connsiteX14" fmla="*/ 500911 w 1537011"/>
                  <a:gd name="connsiteY14" fmla="*/ 2459508 h 2475850"/>
                  <a:gd name="connsiteX15" fmla="*/ 447457 w 1537011"/>
                  <a:gd name="connsiteY15" fmla="*/ 2446887 h 2475850"/>
                  <a:gd name="connsiteX16" fmla="*/ 391775 w 1537011"/>
                  <a:gd name="connsiteY16" fmla="*/ 2352600 h 2475850"/>
                  <a:gd name="connsiteX17" fmla="*/ 470472 w 1537011"/>
                  <a:gd name="connsiteY17" fmla="*/ 2270192 h 2475850"/>
                  <a:gd name="connsiteX18" fmla="*/ 460819 w 1537011"/>
                  <a:gd name="connsiteY18" fmla="*/ 2117997 h 2475850"/>
                  <a:gd name="connsiteX19" fmla="*/ 417759 w 1537011"/>
                  <a:gd name="connsiteY19" fmla="*/ 2125420 h 2475850"/>
                  <a:gd name="connsiteX20" fmla="*/ 390290 w 1537011"/>
                  <a:gd name="connsiteY20" fmla="*/ 2156602 h 2475850"/>
                  <a:gd name="connsiteX21" fmla="*/ 414047 w 1537011"/>
                  <a:gd name="connsiteY21" fmla="*/ 2190753 h 2475850"/>
                  <a:gd name="connsiteX22" fmla="*/ 458592 w 1537011"/>
                  <a:gd name="connsiteY22" fmla="*/ 2201147 h 2475850"/>
                  <a:gd name="connsiteX23" fmla="*/ 763724 w 1537011"/>
                  <a:gd name="connsiteY23" fmla="*/ 2210798 h 2475850"/>
                  <a:gd name="connsiteX24" fmla="*/ 1054751 w 1537011"/>
                  <a:gd name="connsiteY24" fmla="*/ 2220450 h 2475850"/>
                  <a:gd name="connsiteX25" fmla="*/ 1106721 w 1537011"/>
                  <a:gd name="connsiteY25" fmla="*/ 2215253 h 2475850"/>
                  <a:gd name="connsiteX26" fmla="*/ 1136417 w 1537011"/>
                  <a:gd name="connsiteY26" fmla="*/ 2182586 h 2475850"/>
                  <a:gd name="connsiteX27" fmla="*/ 1110433 w 1537011"/>
                  <a:gd name="connsiteY27" fmla="*/ 2146950 h 2475850"/>
                  <a:gd name="connsiteX28" fmla="*/ 1045100 w 1537011"/>
                  <a:gd name="connsiteY28" fmla="*/ 2136557 h 2475850"/>
                  <a:gd name="connsiteX29" fmla="*/ 460819 w 1537011"/>
                  <a:gd name="connsiteY29" fmla="*/ 2117997 h 2475850"/>
                  <a:gd name="connsiteX30" fmla="*/ 425926 w 1537011"/>
                  <a:gd name="connsiteY30" fmla="*/ 2063800 h 2475850"/>
                  <a:gd name="connsiteX31" fmla="*/ 465274 w 1537011"/>
                  <a:gd name="connsiteY31" fmla="*/ 2065285 h 2475850"/>
                  <a:gd name="connsiteX32" fmla="*/ 506849 w 1537011"/>
                  <a:gd name="connsiteY32" fmla="*/ 2066770 h 2475850"/>
                  <a:gd name="connsiteX33" fmla="*/ 526151 w 1537011"/>
                  <a:gd name="connsiteY33" fmla="*/ 2066770 h 2475850"/>
                  <a:gd name="connsiteX34" fmla="*/ 1096326 w 1537011"/>
                  <a:gd name="connsiteY34" fmla="*/ 2083845 h 2475850"/>
                  <a:gd name="connsiteX35" fmla="*/ 1137159 w 1537011"/>
                  <a:gd name="connsiteY35" fmla="*/ 2097209 h 2475850"/>
                  <a:gd name="connsiteX36" fmla="*/ 1192840 w 1537011"/>
                  <a:gd name="connsiteY36" fmla="*/ 2187041 h 2475850"/>
                  <a:gd name="connsiteX37" fmla="*/ 1128251 w 1537011"/>
                  <a:gd name="connsiteY37" fmla="*/ 2267964 h 2475850"/>
                  <a:gd name="connsiteX38" fmla="*/ 1097811 w 1537011"/>
                  <a:gd name="connsiteY38" fmla="*/ 2276131 h 2475850"/>
                  <a:gd name="connsiteX39" fmla="*/ 443001 w 1537011"/>
                  <a:gd name="connsiteY39" fmla="*/ 2256828 h 2475850"/>
                  <a:gd name="connsiteX40" fmla="*/ 338320 w 1537011"/>
                  <a:gd name="connsiteY40" fmla="*/ 2126163 h 2475850"/>
                  <a:gd name="connsiteX41" fmla="*/ 425926 w 1537011"/>
                  <a:gd name="connsiteY41" fmla="*/ 2063800 h 2475850"/>
                  <a:gd name="connsiteX42" fmla="*/ 446713 w 1537011"/>
                  <a:gd name="connsiteY42" fmla="*/ 1916802 h 2475850"/>
                  <a:gd name="connsiteX43" fmla="*/ 390289 w 1537011"/>
                  <a:gd name="connsiteY43" fmla="*/ 1927939 h 2475850"/>
                  <a:gd name="connsiteX44" fmla="*/ 388062 w 1537011"/>
                  <a:gd name="connsiteY44" fmla="*/ 1982877 h 2475850"/>
                  <a:gd name="connsiteX45" fmla="*/ 440773 w 1537011"/>
                  <a:gd name="connsiteY45" fmla="*/ 1996983 h 2475850"/>
                  <a:gd name="connsiteX46" fmla="*/ 1098555 w 1537011"/>
                  <a:gd name="connsiteY46" fmla="*/ 2018513 h 2475850"/>
                  <a:gd name="connsiteX47" fmla="*/ 1149038 w 1537011"/>
                  <a:gd name="connsiteY47" fmla="*/ 2008119 h 2475850"/>
                  <a:gd name="connsiteX48" fmla="*/ 1151266 w 1537011"/>
                  <a:gd name="connsiteY48" fmla="*/ 1952438 h 2475850"/>
                  <a:gd name="connsiteX49" fmla="*/ 1098555 w 1537011"/>
                  <a:gd name="connsiteY49" fmla="*/ 1937590 h 2475850"/>
                  <a:gd name="connsiteX50" fmla="*/ 446713 w 1537011"/>
                  <a:gd name="connsiteY50" fmla="*/ 1916802 h 2475850"/>
                  <a:gd name="connsiteX51" fmla="*/ 523923 w 1537011"/>
                  <a:gd name="connsiteY51" fmla="*/ 192914 h 2475850"/>
                  <a:gd name="connsiteX52" fmla="*/ 408107 w 1537011"/>
                  <a:gd name="connsiteY52" fmla="*/ 273095 h 2475850"/>
                  <a:gd name="connsiteX53" fmla="*/ 183898 w 1537011"/>
                  <a:gd name="connsiteY53" fmla="*/ 552985 h 2475850"/>
                  <a:gd name="connsiteX54" fmla="*/ 150488 w 1537011"/>
                  <a:gd name="connsiteY54" fmla="*/ 820997 h 2475850"/>
                  <a:gd name="connsiteX55" fmla="*/ 244033 w 1537011"/>
                  <a:gd name="connsiteY55" fmla="*/ 1149145 h 2475850"/>
                  <a:gd name="connsiteX56" fmla="*/ 242548 w 1537011"/>
                  <a:gd name="connsiteY56" fmla="*/ 1156569 h 2475850"/>
                  <a:gd name="connsiteX57" fmla="*/ 154200 w 1537011"/>
                  <a:gd name="connsiteY57" fmla="*/ 950920 h 2475850"/>
                  <a:gd name="connsiteX58" fmla="*/ 131186 w 1537011"/>
                  <a:gd name="connsiteY58" fmla="*/ 648757 h 2475850"/>
                  <a:gd name="connsiteX59" fmla="*/ 215821 w 1537011"/>
                  <a:gd name="connsiteY59" fmla="*/ 443851 h 2475850"/>
                  <a:gd name="connsiteX60" fmla="*/ 500165 w 1537011"/>
                  <a:gd name="connsiteY60" fmla="*/ 201081 h 2475850"/>
                  <a:gd name="connsiteX61" fmla="*/ 523923 w 1537011"/>
                  <a:gd name="connsiteY61" fmla="*/ 192914 h 2475850"/>
                  <a:gd name="connsiteX62" fmla="*/ 800630 w 1537011"/>
                  <a:gd name="connsiteY62" fmla="*/ 46764 h 2475850"/>
                  <a:gd name="connsiteX63" fmla="*/ 713588 w 1537011"/>
                  <a:gd name="connsiteY63" fmla="*/ 47343 h 2475850"/>
                  <a:gd name="connsiteX64" fmla="*/ 595938 w 1537011"/>
                  <a:gd name="connsiteY64" fmla="*/ 67446 h 2475850"/>
                  <a:gd name="connsiteX65" fmla="*/ 175732 w 1537011"/>
                  <a:gd name="connsiteY65" fmla="*/ 344366 h 2475850"/>
                  <a:gd name="connsiteX66" fmla="*/ 49521 w 1537011"/>
                  <a:gd name="connsiteY66" fmla="*/ 655438 h 2475850"/>
                  <a:gd name="connsiteX67" fmla="*/ 137126 w 1537011"/>
                  <a:gd name="connsiteY67" fmla="*/ 1109796 h 2475850"/>
                  <a:gd name="connsiteX68" fmla="*/ 310109 w 1537011"/>
                  <a:gd name="connsiteY68" fmla="*/ 1387460 h 2475850"/>
                  <a:gd name="connsiteX69" fmla="*/ 440773 w 1537011"/>
                  <a:gd name="connsiteY69" fmla="*/ 1695562 h 2475850"/>
                  <a:gd name="connsiteX70" fmla="*/ 460819 w 1537011"/>
                  <a:gd name="connsiteY70" fmla="*/ 1792076 h 2475850"/>
                  <a:gd name="connsiteX71" fmla="*/ 492743 w 1537011"/>
                  <a:gd name="connsiteY71" fmla="*/ 1817318 h 2475850"/>
                  <a:gd name="connsiteX72" fmla="*/ 1065146 w 1537011"/>
                  <a:gd name="connsiteY72" fmla="*/ 1836621 h 2475850"/>
                  <a:gd name="connsiteX73" fmla="*/ 1089645 w 1537011"/>
                  <a:gd name="connsiteY73" fmla="*/ 1818803 h 2475850"/>
                  <a:gd name="connsiteX74" fmla="*/ 1116372 w 1537011"/>
                  <a:gd name="connsiteY74" fmla="*/ 1688138 h 2475850"/>
                  <a:gd name="connsiteX75" fmla="*/ 1268567 w 1537011"/>
                  <a:gd name="connsiteY75" fmla="*/ 1319900 h 2475850"/>
                  <a:gd name="connsiteX76" fmla="*/ 1376960 w 1537011"/>
                  <a:gd name="connsiteY76" fmla="*/ 1166220 h 2475850"/>
                  <a:gd name="connsiteX77" fmla="*/ 1468276 w 1537011"/>
                  <a:gd name="connsiteY77" fmla="*/ 916026 h 2475850"/>
                  <a:gd name="connsiteX78" fmla="*/ 1468276 w 1537011"/>
                  <a:gd name="connsiteY78" fmla="*/ 599015 h 2475850"/>
                  <a:gd name="connsiteX79" fmla="*/ 1056236 w 1537011"/>
                  <a:gd name="connsiteY79" fmla="*/ 110506 h 2475850"/>
                  <a:gd name="connsiteX80" fmla="*/ 800630 w 1537011"/>
                  <a:gd name="connsiteY80" fmla="*/ 46764 h 2475850"/>
                  <a:gd name="connsiteX81" fmla="*/ 794163 w 1537011"/>
                  <a:gd name="connsiteY81" fmla="*/ 814 h 2475850"/>
                  <a:gd name="connsiteX82" fmla="*/ 1036191 w 1537011"/>
                  <a:gd name="connsiteY82" fmla="*/ 52598 h 2475850"/>
                  <a:gd name="connsiteX83" fmla="*/ 1503912 w 1537011"/>
                  <a:gd name="connsiteY83" fmla="*/ 551500 h 2475850"/>
                  <a:gd name="connsiteX84" fmla="*/ 1518761 w 1537011"/>
                  <a:gd name="connsiteY84" fmla="*/ 910830 h 2475850"/>
                  <a:gd name="connsiteX85" fmla="*/ 1377702 w 1537011"/>
                  <a:gd name="connsiteY85" fmla="*/ 1250855 h 2475850"/>
                  <a:gd name="connsiteX86" fmla="*/ 1264855 w 1537011"/>
                  <a:gd name="connsiteY86" fmla="*/ 1406020 h 2475850"/>
                  <a:gd name="connsiteX87" fmla="*/ 1163144 w 1537011"/>
                  <a:gd name="connsiteY87" fmla="*/ 1694078 h 2475850"/>
                  <a:gd name="connsiteX88" fmla="*/ 1115630 w 1537011"/>
                  <a:gd name="connsiteY88" fmla="*/ 1876711 h 2475850"/>
                  <a:gd name="connsiteX89" fmla="*/ 1149781 w 1537011"/>
                  <a:gd name="connsiteY89" fmla="*/ 1887848 h 2475850"/>
                  <a:gd name="connsiteX90" fmla="*/ 1229961 w 1537011"/>
                  <a:gd name="connsiteY90" fmla="*/ 1991044 h 2475850"/>
                  <a:gd name="connsiteX91" fmla="*/ 1126023 w 1537011"/>
                  <a:gd name="connsiteY91" fmla="*/ 2077164 h 2475850"/>
                  <a:gd name="connsiteX92" fmla="*/ 1100038 w 1537011"/>
                  <a:gd name="connsiteY92" fmla="*/ 2077906 h 2475850"/>
                  <a:gd name="connsiteX93" fmla="*/ 423698 w 1537011"/>
                  <a:gd name="connsiteY93" fmla="*/ 2054891 h 2475850"/>
                  <a:gd name="connsiteX94" fmla="*/ 368017 w 1537011"/>
                  <a:gd name="connsiteY94" fmla="*/ 2039300 h 2475850"/>
                  <a:gd name="connsiteX95" fmla="*/ 311594 w 1537011"/>
                  <a:gd name="connsiteY95" fmla="*/ 1951695 h 2475850"/>
                  <a:gd name="connsiteX96" fmla="*/ 382123 w 1537011"/>
                  <a:gd name="connsiteY96" fmla="*/ 1867803 h 2475850"/>
                  <a:gd name="connsiteX97" fmla="*/ 434092 w 1537011"/>
                  <a:gd name="connsiteY97" fmla="*/ 1854439 h 2475850"/>
                  <a:gd name="connsiteX98" fmla="*/ 387320 w 1537011"/>
                  <a:gd name="connsiteY98" fmla="*/ 1655472 h 2475850"/>
                  <a:gd name="connsiteX99" fmla="*/ 301199 w 1537011"/>
                  <a:gd name="connsiteY99" fmla="*/ 1459474 h 2475850"/>
                  <a:gd name="connsiteX100" fmla="*/ 137869 w 1537011"/>
                  <a:gd name="connsiteY100" fmla="*/ 1212992 h 2475850"/>
                  <a:gd name="connsiteX101" fmla="*/ 2748 w 1537011"/>
                  <a:gd name="connsiteY101" fmla="*/ 664348 h 2475850"/>
                  <a:gd name="connsiteX102" fmla="*/ 145292 w 1537011"/>
                  <a:gd name="connsiteY102" fmla="*/ 308730 h 2475850"/>
                  <a:gd name="connsiteX103" fmla="*/ 549909 w 1537011"/>
                  <a:gd name="connsiteY103" fmla="*/ 32552 h 2475850"/>
                  <a:gd name="connsiteX104" fmla="*/ 794163 w 1537011"/>
                  <a:gd name="connsiteY104"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643455 w 1537011"/>
                  <a:gd name="connsiteY12" fmla="*/ 2463963 h 2475850"/>
                  <a:gd name="connsiteX13" fmla="*/ 500911 w 1537011"/>
                  <a:gd name="connsiteY13" fmla="*/ 2459508 h 2475850"/>
                  <a:gd name="connsiteX14" fmla="*/ 447457 w 1537011"/>
                  <a:gd name="connsiteY14" fmla="*/ 2446887 h 2475850"/>
                  <a:gd name="connsiteX15" fmla="*/ 391775 w 1537011"/>
                  <a:gd name="connsiteY15" fmla="*/ 2352600 h 2475850"/>
                  <a:gd name="connsiteX16" fmla="*/ 470472 w 1537011"/>
                  <a:gd name="connsiteY16" fmla="*/ 2270192 h 2475850"/>
                  <a:gd name="connsiteX17" fmla="*/ 460819 w 1537011"/>
                  <a:gd name="connsiteY17" fmla="*/ 2117997 h 2475850"/>
                  <a:gd name="connsiteX18" fmla="*/ 417759 w 1537011"/>
                  <a:gd name="connsiteY18" fmla="*/ 2125420 h 2475850"/>
                  <a:gd name="connsiteX19" fmla="*/ 390290 w 1537011"/>
                  <a:gd name="connsiteY19" fmla="*/ 2156602 h 2475850"/>
                  <a:gd name="connsiteX20" fmla="*/ 414047 w 1537011"/>
                  <a:gd name="connsiteY20" fmla="*/ 2190753 h 2475850"/>
                  <a:gd name="connsiteX21" fmla="*/ 458592 w 1537011"/>
                  <a:gd name="connsiteY21" fmla="*/ 2201147 h 2475850"/>
                  <a:gd name="connsiteX22" fmla="*/ 763724 w 1537011"/>
                  <a:gd name="connsiteY22" fmla="*/ 2210798 h 2475850"/>
                  <a:gd name="connsiteX23" fmla="*/ 1054751 w 1537011"/>
                  <a:gd name="connsiteY23" fmla="*/ 2220450 h 2475850"/>
                  <a:gd name="connsiteX24" fmla="*/ 1106721 w 1537011"/>
                  <a:gd name="connsiteY24" fmla="*/ 2215253 h 2475850"/>
                  <a:gd name="connsiteX25" fmla="*/ 1136417 w 1537011"/>
                  <a:gd name="connsiteY25" fmla="*/ 2182586 h 2475850"/>
                  <a:gd name="connsiteX26" fmla="*/ 1110433 w 1537011"/>
                  <a:gd name="connsiteY26" fmla="*/ 2146950 h 2475850"/>
                  <a:gd name="connsiteX27" fmla="*/ 1045100 w 1537011"/>
                  <a:gd name="connsiteY27" fmla="*/ 2136557 h 2475850"/>
                  <a:gd name="connsiteX28" fmla="*/ 460819 w 1537011"/>
                  <a:gd name="connsiteY28" fmla="*/ 2117997 h 2475850"/>
                  <a:gd name="connsiteX29" fmla="*/ 425926 w 1537011"/>
                  <a:gd name="connsiteY29" fmla="*/ 2063800 h 2475850"/>
                  <a:gd name="connsiteX30" fmla="*/ 465274 w 1537011"/>
                  <a:gd name="connsiteY30" fmla="*/ 2065285 h 2475850"/>
                  <a:gd name="connsiteX31" fmla="*/ 506849 w 1537011"/>
                  <a:gd name="connsiteY31" fmla="*/ 2066770 h 2475850"/>
                  <a:gd name="connsiteX32" fmla="*/ 526151 w 1537011"/>
                  <a:gd name="connsiteY32" fmla="*/ 2066770 h 2475850"/>
                  <a:gd name="connsiteX33" fmla="*/ 1096326 w 1537011"/>
                  <a:gd name="connsiteY33" fmla="*/ 2083845 h 2475850"/>
                  <a:gd name="connsiteX34" fmla="*/ 1137159 w 1537011"/>
                  <a:gd name="connsiteY34" fmla="*/ 2097209 h 2475850"/>
                  <a:gd name="connsiteX35" fmla="*/ 1192840 w 1537011"/>
                  <a:gd name="connsiteY35" fmla="*/ 2187041 h 2475850"/>
                  <a:gd name="connsiteX36" fmla="*/ 1128251 w 1537011"/>
                  <a:gd name="connsiteY36" fmla="*/ 2267964 h 2475850"/>
                  <a:gd name="connsiteX37" fmla="*/ 1097811 w 1537011"/>
                  <a:gd name="connsiteY37" fmla="*/ 2276131 h 2475850"/>
                  <a:gd name="connsiteX38" fmla="*/ 443001 w 1537011"/>
                  <a:gd name="connsiteY38" fmla="*/ 2256828 h 2475850"/>
                  <a:gd name="connsiteX39" fmla="*/ 338320 w 1537011"/>
                  <a:gd name="connsiteY39" fmla="*/ 2126163 h 2475850"/>
                  <a:gd name="connsiteX40" fmla="*/ 425926 w 1537011"/>
                  <a:gd name="connsiteY40" fmla="*/ 2063800 h 2475850"/>
                  <a:gd name="connsiteX41" fmla="*/ 446713 w 1537011"/>
                  <a:gd name="connsiteY41" fmla="*/ 1916802 h 2475850"/>
                  <a:gd name="connsiteX42" fmla="*/ 390289 w 1537011"/>
                  <a:gd name="connsiteY42" fmla="*/ 1927939 h 2475850"/>
                  <a:gd name="connsiteX43" fmla="*/ 388062 w 1537011"/>
                  <a:gd name="connsiteY43" fmla="*/ 1982877 h 2475850"/>
                  <a:gd name="connsiteX44" fmla="*/ 440773 w 1537011"/>
                  <a:gd name="connsiteY44" fmla="*/ 1996983 h 2475850"/>
                  <a:gd name="connsiteX45" fmla="*/ 1098555 w 1537011"/>
                  <a:gd name="connsiteY45" fmla="*/ 2018513 h 2475850"/>
                  <a:gd name="connsiteX46" fmla="*/ 1149038 w 1537011"/>
                  <a:gd name="connsiteY46" fmla="*/ 2008119 h 2475850"/>
                  <a:gd name="connsiteX47" fmla="*/ 1151266 w 1537011"/>
                  <a:gd name="connsiteY47" fmla="*/ 1952438 h 2475850"/>
                  <a:gd name="connsiteX48" fmla="*/ 1098555 w 1537011"/>
                  <a:gd name="connsiteY48" fmla="*/ 1937590 h 2475850"/>
                  <a:gd name="connsiteX49" fmla="*/ 446713 w 1537011"/>
                  <a:gd name="connsiteY49" fmla="*/ 1916802 h 2475850"/>
                  <a:gd name="connsiteX50" fmla="*/ 523923 w 1537011"/>
                  <a:gd name="connsiteY50" fmla="*/ 192914 h 2475850"/>
                  <a:gd name="connsiteX51" fmla="*/ 408107 w 1537011"/>
                  <a:gd name="connsiteY51" fmla="*/ 273095 h 2475850"/>
                  <a:gd name="connsiteX52" fmla="*/ 183898 w 1537011"/>
                  <a:gd name="connsiteY52" fmla="*/ 552985 h 2475850"/>
                  <a:gd name="connsiteX53" fmla="*/ 150488 w 1537011"/>
                  <a:gd name="connsiteY53" fmla="*/ 820997 h 2475850"/>
                  <a:gd name="connsiteX54" fmla="*/ 244033 w 1537011"/>
                  <a:gd name="connsiteY54" fmla="*/ 1149145 h 2475850"/>
                  <a:gd name="connsiteX55" fmla="*/ 242548 w 1537011"/>
                  <a:gd name="connsiteY55" fmla="*/ 1156569 h 2475850"/>
                  <a:gd name="connsiteX56" fmla="*/ 154200 w 1537011"/>
                  <a:gd name="connsiteY56" fmla="*/ 950920 h 2475850"/>
                  <a:gd name="connsiteX57" fmla="*/ 131186 w 1537011"/>
                  <a:gd name="connsiteY57" fmla="*/ 648757 h 2475850"/>
                  <a:gd name="connsiteX58" fmla="*/ 215821 w 1537011"/>
                  <a:gd name="connsiteY58" fmla="*/ 443851 h 2475850"/>
                  <a:gd name="connsiteX59" fmla="*/ 500165 w 1537011"/>
                  <a:gd name="connsiteY59" fmla="*/ 201081 h 2475850"/>
                  <a:gd name="connsiteX60" fmla="*/ 523923 w 1537011"/>
                  <a:gd name="connsiteY60" fmla="*/ 192914 h 2475850"/>
                  <a:gd name="connsiteX61" fmla="*/ 800630 w 1537011"/>
                  <a:gd name="connsiteY61" fmla="*/ 46764 h 2475850"/>
                  <a:gd name="connsiteX62" fmla="*/ 713588 w 1537011"/>
                  <a:gd name="connsiteY62" fmla="*/ 47343 h 2475850"/>
                  <a:gd name="connsiteX63" fmla="*/ 595938 w 1537011"/>
                  <a:gd name="connsiteY63" fmla="*/ 67446 h 2475850"/>
                  <a:gd name="connsiteX64" fmla="*/ 175732 w 1537011"/>
                  <a:gd name="connsiteY64" fmla="*/ 344366 h 2475850"/>
                  <a:gd name="connsiteX65" fmla="*/ 49521 w 1537011"/>
                  <a:gd name="connsiteY65" fmla="*/ 655438 h 2475850"/>
                  <a:gd name="connsiteX66" fmla="*/ 137126 w 1537011"/>
                  <a:gd name="connsiteY66" fmla="*/ 1109796 h 2475850"/>
                  <a:gd name="connsiteX67" fmla="*/ 310109 w 1537011"/>
                  <a:gd name="connsiteY67" fmla="*/ 1387460 h 2475850"/>
                  <a:gd name="connsiteX68" fmla="*/ 440773 w 1537011"/>
                  <a:gd name="connsiteY68" fmla="*/ 1695562 h 2475850"/>
                  <a:gd name="connsiteX69" fmla="*/ 460819 w 1537011"/>
                  <a:gd name="connsiteY69" fmla="*/ 1792076 h 2475850"/>
                  <a:gd name="connsiteX70" fmla="*/ 492743 w 1537011"/>
                  <a:gd name="connsiteY70" fmla="*/ 1817318 h 2475850"/>
                  <a:gd name="connsiteX71" fmla="*/ 1065146 w 1537011"/>
                  <a:gd name="connsiteY71" fmla="*/ 1836621 h 2475850"/>
                  <a:gd name="connsiteX72" fmla="*/ 1089645 w 1537011"/>
                  <a:gd name="connsiteY72" fmla="*/ 1818803 h 2475850"/>
                  <a:gd name="connsiteX73" fmla="*/ 1116372 w 1537011"/>
                  <a:gd name="connsiteY73" fmla="*/ 1688138 h 2475850"/>
                  <a:gd name="connsiteX74" fmla="*/ 1268567 w 1537011"/>
                  <a:gd name="connsiteY74" fmla="*/ 1319900 h 2475850"/>
                  <a:gd name="connsiteX75" fmla="*/ 1376960 w 1537011"/>
                  <a:gd name="connsiteY75" fmla="*/ 1166220 h 2475850"/>
                  <a:gd name="connsiteX76" fmla="*/ 1468276 w 1537011"/>
                  <a:gd name="connsiteY76" fmla="*/ 916026 h 2475850"/>
                  <a:gd name="connsiteX77" fmla="*/ 1468276 w 1537011"/>
                  <a:gd name="connsiteY77" fmla="*/ 599015 h 2475850"/>
                  <a:gd name="connsiteX78" fmla="*/ 1056236 w 1537011"/>
                  <a:gd name="connsiteY78" fmla="*/ 110506 h 2475850"/>
                  <a:gd name="connsiteX79" fmla="*/ 800630 w 1537011"/>
                  <a:gd name="connsiteY79" fmla="*/ 46764 h 2475850"/>
                  <a:gd name="connsiteX80" fmla="*/ 794163 w 1537011"/>
                  <a:gd name="connsiteY80" fmla="*/ 814 h 2475850"/>
                  <a:gd name="connsiteX81" fmla="*/ 1036191 w 1537011"/>
                  <a:gd name="connsiteY81" fmla="*/ 52598 h 2475850"/>
                  <a:gd name="connsiteX82" fmla="*/ 1503912 w 1537011"/>
                  <a:gd name="connsiteY82" fmla="*/ 551500 h 2475850"/>
                  <a:gd name="connsiteX83" fmla="*/ 1518761 w 1537011"/>
                  <a:gd name="connsiteY83" fmla="*/ 910830 h 2475850"/>
                  <a:gd name="connsiteX84" fmla="*/ 1377702 w 1537011"/>
                  <a:gd name="connsiteY84" fmla="*/ 1250855 h 2475850"/>
                  <a:gd name="connsiteX85" fmla="*/ 1264855 w 1537011"/>
                  <a:gd name="connsiteY85" fmla="*/ 1406020 h 2475850"/>
                  <a:gd name="connsiteX86" fmla="*/ 1163144 w 1537011"/>
                  <a:gd name="connsiteY86" fmla="*/ 1694078 h 2475850"/>
                  <a:gd name="connsiteX87" fmla="*/ 1115630 w 1537011"/>
                  <a:gd name="connsiteY87" fmla="*/ 1876711 h 2475850"/>
                  <a:gd name="connsiteX88" fmla="*/ 1149781 w 1537011"/>
                  <a:gd name="connsiteY88" fmla="*/ 1887848 h 2475850"/>
                  <a:gd name="connsiteX89" fmla="*/ 1229961 w 1537011"/>
                  <a:gd name="connsiteY89" fmla="*/ 1991044 h 2475850"/>
                  <a:gd name="connsiteX90" fmla="*/ 1126023 w 1537011"/>
                  <a:gd name="connsiteY90" fmla="*/ 2077164 h 2475850"/>
                  <a:gd name="connsiteX91" fmla="*/ 1100038 w 1537011"/>
                  <a:gd name="connsiteY91" fmla="*/ 2077906 h 2475850"/>
                  <a:gd name="connsiteX92" fmla="*/ 423698 w 1537011"/>
                  <a:gd name="connsiteY92" fmla="*/ 2054891 h 2475850"/>
                  <a:gd name="connsiteX93" fmla="*/ 368017 w 1537011"/>
                  <a:gd name="connsiteY93" fmla="*/ 2039300 h 2475850"/>
                  <a:gd name="connsiteX94" fmla="*/ 311594 w 1537011"/>
                  <a:gd name="connsiteY94" fmla="*/ 1951695 h 2475850"/>
                  <a:gd name="connsiteX95" fmla="*/ 382123 w 1537011"/>
                  <a:gd name="connsiteY95" fmla="*/ 1867803 h 2475850"/>
                  <a:gd name="connsiteX96" fmla="*/ 434092 w 1537011"/>
                  <a:gd name="connsiteY96" fmla="*/ 1854439 h 2475850"/>
                  <a:gd name="connsiteX97" fmla="*/ 387320 w 1537011"/>
                  <a:gd name="connsiteY97" fmla="*/ 1655472 h 2475850"/>
                  <a:gd name="connsiteX98" fmla="*/ 301199 w 1537011"/>
                  <a:gd name="connsiteY98" fmla="*/ 1459474 h 2475850"/>
                  <a:gd name="connsiteX99" fmla="*/ 137869 w 1537011"/>
                  <a:gd name="connsiteY99" fmla="*/ 1212992 h 2475850"/>
                  <a:gd name="connsiteX100" fmla="*/ 2748 w 1537011"/>
                  <a:gd name="connsiteY100" fmla="*/ 664348 h 2475850"/>
                  <a:gd name="connsiteX101" fmla="*/ 145292 w 1537011"/>
                  <a:gd name="connsiteY101" fmla="*/ 308730 h 2475850"/>
                  <a:gd name="connsiteX102" fmla="*/ 549909 w 1537011"/>
                  <a:gd name="connsiteY102" fmla="*/ 32552 h 2475850"/>
                  <a:gd name="connsiteX103" fmla="*/ 794163 w 1537011"/>
                  <a:gd name="connsiteY103" fmla="*/ 814 h 2475850"/>
                  <a:gd name="connsiteX0" fmla="*/ 503138 w 1537011"/>
                  <a:gd name="connsiteY0" fmla="*/ 2319191 h 2475850"/>
                  <a:gd name="connsiteX1" fmla="*/ 443744 w 1537011"/>
                  <a:gd name="connsiteY1" fmla="*/ 2360024 h 2475850"/>
                  <a:gd name="connsiteX2" fmla="*/ 501653 w 1537011"/>
                  <a:gd name="connsiteY2" fmla="*/ 2403827 h 2475850"/>
                  <a:gd name="connsiteX3" fmla="*/ 1051782 w 1537011"/>
                  <a:gd name="connsiteY3" fmla="*/ 2420160 h 2475850"/>
                  <a:gd name="connsiteX4" fmla="*/ 1097070 w 1537011"/>
                  <a:gd name="connsiteY4" fmla="*/ 2383040 h 2475850"/>
                  <a:gd name="connsiteX5" fmla="*/ 1058465 w 1537011"/>
                  <a:gd name="connsiteY5" fmla="*/ 2339237 h 2475850"/>
                  <a:gd name="connsiteX6" fmla="*/ 503138 w 1537011"/>
                  <a:gd name="connsiteY6" fmla="*/ 2319191 h 2475850"/>
                  <a:gd name="connsiteX7" fmla="*/ 470472 w 1537011"/>
                  <a:gd name="connsiteY7" fmla="*/ 2270192 h 2475850"/>
                  <a:gd name="connsiteX8" fmla="*/ 525411 w 1537011"/>
                  <a:gd name="connsiteY8" fmla="*/ 2270192 h 2475850"/>
                  <a:gd name="connsiteX9" fmla="*/ 1067374 w 1537011"/>
                  <a:gd name="connsiteY9" fmla="*/ 2287268 h 2475850"/>
                  <a:gd name="connsiteX10" fmla="*/ 1152751 w 1537011"/>
                  <a:gd name="connsiteY10" fmla="*/ 2388236 h 2475850"/>
                  <a:gd name="connsiteX11" fmla="*/ 1054010 w 1537011"/>
                  <a:gd name="connsiteY11" fmla="*/ 2475841 h 2475850"/>
                  <a:gd name="connsiteX12" fmla="*/ 500911 w 1537011"/>
                  <a:gd name="connsiteY12" fmla="*/ 2459508 h 2475850"/>
                  <a:gd name="connsiteX13" fmla="*/ 447457 w 1537011"/>
                  <a:gd name="connsiteY13" fmla="*/ 2446887 h 2475850"/>
                  <a:gd name="connsiteX14" fmla="*/ 391775 w 1537011"/>
                  <a:gd name="connsiteY14" fmla="*/ 2352600 h 2475850"/>
                  <a:gd name="connsiteX15" fmla="*/ 470472 w 1537011"/>
                  <a:gd name="connsiteY15" fmla="*/ 2270192 h 2475850"/>
                  <a:gd name="connsiteX16" fmla="*/ 460819 w 1537011"/>
                  <a:gd name="connsiteY16" fmla="*/ 2117997 h 2475850"/>
                  <a:gd name="connsiteX17" fmla="*/ 417759 w 1537011"/>
                  <a:gd name="connsiteY17" fmla="*/ 2125420 h 2475850"/>
                  <a:gd name="connsiteX18" fmla="*/ 390290 w 1537011"/>
                  <a:gd name="connsiteY18" fmla="*/ 2156602 h 2475850"/>
                  <a:gd name="connsiteX19" fmla="*/ 414047 w 1537011"/>
                  <a:gd name="connsiteY19" fmla="*/ 2190753 h 2475850"/>
                  <a:gd name="connsiteX20" fmla="*/ 458592 w 1537011"/>
                  <a:gd name="connsiteY20" fmla="*/ 2201147 h 2475850"/>
                  <a:gd name="connsiteX21" fmla="*/ 763724 w 1537011"/>
                  <a:gd name="connsiteY21" fmla="*/ 2210798 h 2475850"/>
                  <a:gd name="connsiteX22" fmla="*/ 1054751 w 1537011"/>
                  <a:gd name="connsiteY22" fmla="*/ 2220450 h 2475850"/>
                  <a:gd name="connsiteX23" fmla="*/ 1106721 w 1537011"/>
                  <a:gd name="connsiteY23" fmla="*/ 2215253 h 2475850"/>
                  <a:gd name="connsiteX24" fmla="*/ 1136417 w 1537011"/>
                  <a:gd name="connsiteY24" fmla="*/ 2182586 h 2475850"/>
                  <a:gd name="connsiteX25" fmla="*/ 1110433 w 1537011"/>
                  <a:gd name="connsiteY25" fmla="*/ 2146950 h 2475850"/>
                  <a:gd name="connsiteX26" fmla="*/ 1045100 w 1537011"/>
                  <a:gd name="connsiteY26" fmla="*/ 2136557 h 2475850"/>
                  <a:gd name="connsiteX27" fmla="*/ 460819 w 1537011"/>
                  <a:gd name="connsiteY27" fmla="*/ 2117997 h 2475850"/>
                  <a:gd name="connsiteX28" fmla="*/ 425926 w 1537011"/>
                  <a:gd name="connsiteY28" fmla="*/ 2063800 h 2475850"/>
                  <a:gd name="connsiteX29" fmla="*/ 465274 w 1537011"/>
                  <a:gd name="connsiteY29" fmla="*/ 2065285 h 2475850"/>
                  <a:gd name="connsiteX30" fmla="*/ 506849 w 1537011"/>
                  <a:gd name="connsiteY30" fmla="*/ 2066770 h 2475850"/>
                  <a:gd name="connsiteX31" fmla="*/ 526151 w 1537011"/>
                  <a:gd name="connsiteY31" fmla="*/ 2066770 h 2475850"/>
                  <a:gd name="connsiteX32" fmla="*/ 1096326 w 1537011"/>
                  <a:gd name="connsiteY32" fmla="*/ 2083845 h 2475850"/>
                  <a:gd name="connsiteX33" fmla="*/ 1137159 w 1537011"/>
                  <a:gd name="connsiteY33" fmla="*/ 2097209 h 2475850"/>
                  <a:gd name="connsiteX34" fmla="*/ 1192840 w 1537011"/>
                  <a:gd name="connsiteY34" fmla="*/ 2187041 h 2475850"/>
                  <a:gd name="connsiteX35" fmla="*/ 1128251 w 1537011"/>
                  <a:gd name="connsiteY35" fmla="*/ 2267964 h 2475850"/>
                  <a:gd name="connsiteX36" fmla="*/ 1097811 w 1537011"/>
                  <a:gd name="connsiteY36" fmla="*/ 2276131 h 2475850"/>
                  <a:gd name="connsiteX37" fmla="*/ 443001 w 1537011"/>
                  <a:gd name="connsiteY37" fmla="*/ 2256828 h 2475850"/>
                  <a:gd name="connsiteX38" fmla="*/ 338320 w 1537011"/>
                  <a:gd name="connsiteY38" fmla="*/ 2126163 h 2475850"/>
                  <a:gd name="connsiteX39" fmla="*/ 425926 w 1537011"/>
                  <a:gd name="connsiteY39" fmla="*/ 2063800 h 2475850"/>
                  <a:gd name="connsiteX40" fmla="*/ 446713 w 1537011"/>
                  <a:gd name="connsiteY40" fmla="*/ 1916802 h 2475850"/>
                  <a:gd name="connsiteX41" fmla="*/ 390289 w 1537011"/>
                  <a:gd name="connsiteY41" fmla="*/ 1927939 h 2475850"/>
                  <a:gd name="connsiteX42" fmla="*/ 388062 w 1537011"/>
                  <a:gd name="connsiteY42" fmla="*/ 1982877 h 2475850"/>
                  <a:gd name="connsiteX43" fmla="*/ 440773 w 1537011"/>
                  <a:gd name="connsiteY43" fmla="*/ 1996983 h 2475850"/>
                  <a:gd name="connsiteX44" fmla="*/ 1098555 w 1537011"/>
                  <a:gd name="connsiteY44" fmla="*/ 2018513 h 2475850"/>
                  <a:gd name="connsiteX45" fmla="*/ 1149038 w 1537011"/>
                  <a:gd name="connsiteY45" fmla="*/ 2008119 h 2475850"/>
                  <a:gd name="connsiteX46" fmla="*/ 1151266 w 1537011"/>
                  <a:gd name="connsiteY46" fmla="*/ 1952438 h 2475850"/>
                  <a:gd name="connsiteX47" fmla="*/ 1098555 w 1537011"/>
                  <a:gd name="connsiteY47" fmla="*/ 1937590 h 2475850"/>
                  <a:gd name="connsiteX48" fmla="*/ 446713 w 1537011"/>
                  <a:gd name="connsiteY48" fmla="*/ 1916802 h 2475850"/>
                  <a:gd name="connsiteX49" fmla="*/ 523923 w 1537011"/>
                  <a:gd name="connsiteY49" fmla="*/ 192914 h 2475850"/>
                  <a:gd name="connsiteX50" fmla="*/ 408107 w 1537011"/>
                  <a:gd name="connsiteY50" fmla="*/ 273095 h 2475850"/>
                  <a:gd name="connsiteX51" fmla="*/ 183898 w 1537011"/>
                  <a:gd name="connsiteY51" fmla="*/ 552985 h 2475850"/>
                  <a:gd name="connsiteX52" fmla="*/ 150488 w 1537011"/>
                  <a:gd name="connsiteY52" fmla="*/ 820997 h 2475850"/>
                  <a:gd name="connsiteX53" fmla="*/ 244033 w 1537011"/>
                  <a:gd name="connsiteY53" fmla="*/ 1149145 h 2475850"/>
                  <a:gd name="connsiteX54" fmla="*/ 242548 w 1537011"/>
                  <a:gd name="connsiteY54" fmla="*/ 1156569 h 2475850"/>
                  <a:gd name="connsiteX55" fmla="*/ 154200 w 1537011"/>
                  <a:gd name="connsiteY55" fmla="*/ 950920 h 2475850"/>
                  <a:gd name="connsiteX56" fmla="*/ 131186 w 1537011"/>
                  <a:gd name="connsiteY56" fmla="*/ 648757 h 2475850"/>
                  <a:gd name="connsiteX57" fmla="*/ 215821 w 1537011"/>
                  <a:gd name="connsiteY57" fmla="*/ 443851 h 2475850"/>
                  <a:gd name="connsiteX58" fmla="*/ 500165 w 1537011"/>
                  <a:gd name="connsiteY58" fmla="*/ 201081 h 2475850"/>
                  <a:gd name="connsiteX59" fmla="*/ 523923 w 1537011"/>
                  <a:gd name="connsiteY59" fmla="*/ 192914 h 2475850"/>
                  <a:gd name="connsiteX60" fmla="*/ 800630 w 1537011"/>
                  <a:gd name="connsiteY60" fmla="*/ 46764 h 2475850"/>
                  <a:gd name="connsiteX61" fmla="*/ 713588 w 1537011"/>
                  <a:gd name="connsiteY61" fmla="*/ 47343 h 2475850"/>
                  <a:gd name="connsiteX62" fmla="*/ 595938 w 1537011"/>
                  <a:gd name="connsiteY62" fmla="*/ 67446 h 2475850"/>
                  <a:gd name="connsiteX63" fmla="*/ 175732 w 1537011"/>
                  <a:gd name="connsiteY63" fmla="*/ 344366 h 2475850"/>
                  <a:gd name="connsiteX64" fmla="*/ 49521 w 1537011"/>
                  <a:gd name="connsiteY64" fmla="*/ 655438 h 2475850"/>
                  <a:gd name="connsiteX65" fmla="*/ 137126 w 1537011"/>
                  <a:gd name="connsiteY65" fmla="*/ 1109796 h 2475850"/>
                  <a:gd name="connsiteX66" fmla="*/ 310109 w 1537011"/>
                  <a:gd name="connsiteY66" fmla="*/ 1387460 h 2475850"/>
                  <a:gd name="connsiteX67" fmla="*/ 440773 w 1537011"/>
                  <a:gd name="connsiteY67" fmla="*/ 1695562 h 2475850"/>
                  <a:gd name="connsiteX68" fmla="*/ 460819 w 1537011"/>
                  <a:gd name="connsiteY68" fmla="*/ 1792076 h 2475850"/>
                  <a:gd name="connsiteX69" fmla="*/ 492743 w 1537011"/>
                  <a:gd name="connsiteY69" fmla="*/ 1817318 h 2475850"/>
                  <a:gd name="connsiteX70" fmla="*/ 1065146 w 1537011"/>
                  <a:gd name="connsiteY70" fmla="*/ 1836621 h 2475850"/>
                  <a:gd name="connsiteX71" fmla="*/ 1089645 w 1537011"/>
                  <a:gd name="connsiteY71" fmla="*/ 1818803 h 2475850"/>
                  <a:gd name="connsiteX72" fmla="*/ 1116372 w 1537011"/>
                  <a:gd name="connsiteY72" fmla="*/ 1688138 h 2475850"/>
                  <a:gd name="connsiteX73" fmla="*/ 1268567 w 1537011"/>
                  <a:gd name="connsiteY73" fmla="*/ 1319900 h 2475850"/>
                  <a:gd name="connsiteX74" fmla="*/ 1376960 w 1537011"/>
                  <a:gd name="connsiteY74" fmla="*/ 1166220 h 2475850"/>
                  <a:gd name="connsiteX75" fmla="*/ 1468276 w 1537011"/>
                  <a:gd name="connsiteY75" fmla="*/ 916026 h 2475850"/>
                  <a:gd name="connsiteX76" fmla="*/ 1468276 w 1537011"/>
                  <a:gd name="connsiteY76" fmla="*/ 599015 h 2475850"/>
                  <a:gd name="connsiteX77" fmla="*/ 1056236 w 1537011"/>
                  <a:gd name="connsiteY77" fmla="*/ 110506 h 2475850"/>
                  <a:gd name="connsiteX78" fmla="*/ 800630 w 1537011"/>
                  <a:gd name="connsiteY78" fmla="*/ 46764 h 2475850"/>
                  <a:gd name="connsiteX79" fmla="*/ 794163 w 1537011"/>
                  <a:gd name="connsiteY79" fmla="*/ 814 h 2475850"/>
                  <a:gd name="connsiteX80" fmla="*/ 1036191 w 1537011"/>
                  <a:gd name="connsiteY80" fmla="*/ 52598 h 2475850"/>
                  <a:gd name="connsiteX81" fmla="*/ 1503912 w 1537011"/>
                  <a:gd name="connsiteY81" fmla="*/ 551500 h 2475850"/>
                  <a:gd name="connsiteX82" fmla="*/ 1518761 w 1537011"/>
                  <a:gd name="connsiteY82" fmla="*/ 910830 h 2475850"/>
                  <a:gd name="connsiteX83" fmla="*/ 1377702 w 1537011"/>
                  <a:gd name="connsiteY83" fmla="*/ 1250855 h 2475850"/>
                  <a:gd name="connsiteX84" fmla="*/ 1264855 w 1537011"/>
                  <a:gd name="connsiteY84" fmla="*/ 1406020 h 2475850"/>
                  <a:gd name="connsiteX85" fmla="*/ 1163144 w 1537011"/>
                  <a:gd name="connsiteY85" fmla="*/ 1694078 h 2475850"/>
                  <a:gd name="connsiteX86" fmla="*/ 1115630 w 1537011"/>
                  <a:gd name="connsiteY86" fmla="*/ 1876711 h 2475850"/>
                  <a:gd name="connsiteX87" fmla="*/ 1149781 w 1537011"/>
                  <a:gd name="connsiteY87" fmla="*/ 1887848 h 2475850"/>
                  <a:gd name="connsiteX88" fmla="*/ 1229961 w 1537011"/>
                  <a:gd name="connsiteY88" fmla="*/ 1991044 h 2475850"/>
                  <a:gd name="connsiteX89" fmla="*/ 1126023 w 1537011"/>
                  <a:gd name="connsiteY89" fmla="*/ 2077164 h 2475850"/>
                  <a:gd name="connsiteX90" fmla="*/ 1100038 w 1537011"/>
                  <a:gd name="connsiteY90" fmla="*/ 2077906 h 2475850"/>
                  <a:gd name="connsiteX91" fmla="*/ 423698 w 1537011"/>
                  <a:gd name="connsiteY91" fmla="*/ 2054891 h 2475850"/>
                  <a:gd name="connsiteX92" fmla="*/ 368017 w 1537011"/>
                  <a:gd name="connsiteY92" fmla="*/ 2039300 h 2475850"/>
                  <a:gd name="connsiteX93" fmla="*/ 311594 w 1537011"/>
                  <a:gd name="connsiteY93" fmla="*/ 1951695 h 2475850"/>
                  <a:gd name="connsiteX94" fmla="*/ 382123 w 1537011"/>
                  <a:gd name="connsiteY94" fmla="*/ 1867803 h 2475850"/>
                  <a:gd name="connsiteX95" fmla="*/ 434092 w 1537011"/>
                  <a:gd name="connsiteY95" fmla="*/ 1854439 h 2475850"/>
                  <a:gd name="connsiteX96" fmla="*/ 387320 w 1537011"/>
                  <a:gd name="connsiteY96" fmla="*/ 1655472 h 2475850"/>
                  <a:gd name="connsiteX97" fmla="*/ 301199 w 1537011"/>
                  <a:gd name="connsiteY97" fmla="*/ 1459474 h 2475850"/>
                  <a:gd name="connsiteX98" fmla="*/ 137869 w 1537011"/>
                  <a:gd name="connsiteY98" fmla="*/ 1212992 h 2475850"/>
                  <a:gd name="connsiteX99" fmla="*/ 2748 w 1537011"/>
                  <a:gd name="connsiteY99" fmla="*/ 664348 h 2475850"/>
                  <a:gd name="connsiteX100" fmla="*/ 145292 w 1537011"/>
                  <a:gd name="connsiteY100" fmla="*/ 308730 h 2475850"/>
                  <a:gd name="connsiteX101" fmla="*/ 549909 w 1537011"/>
                  <a:gd name="connsiteY101" fmla="*/ 32552 h 2475850"/>
                  <a:gd name="connsiteX102" fmla="*/ 794163 w 1537011"/>
                  <a:gd name="connsiteY102" fmla="*/ 814 h 247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7011" h="2475850">
                    <a:moveTo>
                      <a:pt x="503138" y="2319191"/>
                    </a:moveTo>
                    <a:cubicBezTo>
                      <a:pt x="466017" y="2317706"/>
                      <a:pt x="444487" y="2334039"/>
                      <a:pt x="443744" y="2360024"/>
                    </a:cubicBezTo>
                    <a:cubicBezTo>
                      <a:pt x="443744" y="2385266"/>
                      <a:pt x="466017" y="2402342"/>
                      <a:pt x="501653" y="2403827"/>
                    </a:cubicBezTo>
                    <a:lnTo>
                      <a:pt x="1051782" y="2420160"/>
                    </a:lnTo>
                    <a:cubicBezTo>
                      <a:pt x="1074055" y="2418675"/>
                      <a:pt x="1094100" y="2407539"/>
                      <a:pt x="1097070" y="2383040"/>
                    </a:cubicBezTo>
                    <a:cubicBezTo>
                      <a:pt x="1099297" y="2357797"/>
                      <a:pt x="1080737" y="2345176"/>
                      <a:pt x="1058465" y="2339237"/>
                    </a:cubicBezTo>
                    <a:cubicBezTo>
                      <a:pt x="1047329" y="2336267"/>
                      <a:pt x="618212" y="2322161"/>
                      <a:pt x="503138" y="2319191"/>
                    </a:cubicBezTo>
                    <a:close/>
                    <a:moveTo>
                      <a:pt x="470472" y="2270192"/>
                    </a:moveTo>
                    <a:cubicBezTo>
                      <a:pt x="489032" y="2270192"/>
                      <a:pt x="506850" y="2269450"/>
                      <a:pt x="525411" y="2270192"/>
                    </a:cubicBezTo>
                    <a:lnTo>
                      <a:pt x="1067374" y="2287268"/>
                    </a:lnTo>
                    <a:cubicBezTo>
                      <a:pt x="1120828" y="2297661"/>
                      <a:pt x="1155721" y="2339237"/>
                      <a:pt x="1152751" y="2388236"/>
                    </a:cubicBezTo>
                    <a:cubicBezTo>
                      <a:pt x="1149782" y="2435751"/>
                      <a:pt x="1106721" y="2476583"/>
                      <a:pt x="1054010" y="2475841"/>
                    </a:cubicBezTo>
                    <a:lnTo>
                      <a:pt x="500911" y="2459508"/>
                    </a:lnTo>
                    <a:cubicBezTo>
                      <a:pt x="468245" y="2456662"/>
                      <a:pt x="464532" y="2455053"/>
                      <a:pt x="447457" y="2446887"/>
                    </a:cubicBezTo>
                    <a:cubicBezTo>
                      <a:pt x="410336" y="2428327"/>
                      <a:pt x="385837" y="2388978"/>
                      <a:pt x="391775" y="2352600"/>
                    </a:cubicBezTo>
                    <a:cubicBezTo>
                      <a:pt x="398457" y="2308055"/>
                      <a:pt x="425926" y="2280586"/>
                      <a:pt x="470472" y="2270192"/>
                    </a:cubicBezTo>
                    <a:close/>
                    <a:moveTo>
                      <a:pt x="460819" y="2117997"/>
                    </a:moveTo>
                    <a:cubicBezTo>
                      <a:pt x="445229" y="2117997"/>
                      <a:pt x="431123" y="2119481"/>
                      <a:pt x="417759" y="2125420"/>
                    </a:cubicBezTo>
                    <a:cubicBezTo>
                      <a:pt x="404395" y="2131360"/>
                      <a:pt x="391774" y="2140269"/>
                      <a:pt x="390290" y="2156602"/>
                    </a:cubicBezTo>
                    <a:cubicBezTo>
                      <a:pt x="388805" y="2173678"/>
                      <a:pt x="401425" y="2183329"/>
                      <a:pt x="414047" y="2190753"/>
                    </a:cubicBezTo>
                    <a:cubicBezTo>
                      <a:pt x="427411" y="2198919"/>
                      <a:pt x="443001" y="2201147"/>
                      <a:pt x="458592" y="2201147"/>
                    </a:cubicBezTo>
                    <a:lnTo>
                      <a:pt x="763724" y="2210798"/>
                    </a:lnTo>
                    <a:lnTo>
                      <a:pt x="1054751" y="2220450"/>
                    </a:lnTo>
                    <a:cubicBezTo>
                      <a:pt x="1072569" y="2221192"/>
                      <a:pt x="1090387" y="2221935"/>
                      <a:pt x="1106721" y="2215253"/>
                    </a:cubicBezTo>
                    <a:cubicBezTo>
                      <a:pt x="1121569" y="2209314"/>
                      <a:pt x="1134932" y="2201147"/>
                      <a:pt x="1136417" y="2182586"/>
                    </a:cubicBezTo>
                    <a:cubicBezTo>
                      <a:pt x="1137159" y="2163283"/>
                      <a:pt x="1124538" y="2154375"/>
                      <a:pt x="1110433" y="2146950"/>
                    </a:cubicBezTo>
                    <a:cubicBezTo>
                      <a:pt x="1090387" y="2136557"/>
                      <a:pt x="1067372" y="2137299"/>
                      <a:pt x="1045100" y="2136557"/>
                    </a:cubicBezTo>
                    <a:lnTo>
                      <a:pt x="460819" y="2117997"/>
                    </a:lnTo>
                    <a:close/>
                    <a:moveTo>
                      <a:pt x="425926" y="2063800"/>
                    </a:moveTo>
                    <a:cubicBezTo>
                      <a:pt x="438546" y="2064543"/>
                      <a:pt x="451910" y="2064543"/>
                      <a:pt x="465274" y="2065285"/>
                    </a:cubicBezTo>
                    <a:cubicBezTo>
                      <a:pt x="479379" y="2066770"/>
                      <a:pt x="493485" y="2066770"/>
                      <a:pt x="506849" y="2066770"/>
                    </a:cubicBezTo>
                    <a:lnTo>
                      <a:pt x="526151" y="2066770"/>
                    </a:lnTo>
                    <a:lnTo>
                      <a:pt x="1096326" y="2083845"/>
                    </a:lnTo>
                    <a:cubicBezTo>
                      <a:pt x="1109690" y="2090528"/>
                      <a:pt x="1123796" y="2089785"/>
                      <a:pt x="1137159" y="2097209"/>
                    </a:cubicBezTo>
                    <a:cubicBezTo>
                      <a:pt x="1172795" y="2117254"/>
                      <a:pt x="1195810" y="2143981"/>
                      <a:pt x="1192840" y="2187041"/>
                    </a:cubicBezTo>
                    <a:cubicBezTo>
                      <a:pt x="1190613" y="2229358"/>
                      <a:pt x="1164628" y="2253116"/>
                      <a:pt x="1128251" y="2267964"/>
                    </a:cubicBezTo>
                    <a:cubicBezTo>
                      <a:pt x="1118599" y="2272419"/>
                      <a:pt x="1108205" y="2273904"/>
                      <a:pt x="1097811" y="2276131"/>
                    </a:cubicBezTo>
                    <a:cubicBezTo>
                      <a:pt x="1078508" y="2276131"/>
                      <a:pt x="492000" y="2253116"/>
                      <a:pt x="443001" y="2256828"/>
                    </a:cubicBezTo>
                    <a:cubicBezTo>
                      <a:pt x="366532" y="2253858"/>
                      <a:pt x="313078" y="2187784"/>
                      <a:pt x="338320" y="2126163"/>
                    </a:cubicBezTo>
                    <a:cubicBezTo>
                      <a:pt x="353911" y="2088299"/>
                      <a:pt x="386577" y="2070482"/>
                      <a:pt x="425926" y="2063800"/>
                    </a:cubicBezTo>
                    <a:close/>
                    <a:moveTo>
                      <a:pt x="446713" y="1916802"/>
                    </a:moveTo>
                    <a:cubicBezTo>
                      <a:pt x="426668" y="1916059"/>
                      <a:pt x="407365" y="1919029"/>
                      <a:pt x="390289" y="1927939"/>
                    </a:cubicBezTo>
                    <a:cubicBezTo>
                      <a:pt x="364305" y="1941302"/>
                      <a:pt x="363563" y="1966543"/>
                      <a:pt x="388062" y="1982877"/>
                    </a:cubicBezTo>
                    <a:cubicBezTo>
                      <a:pt x="404395" y="1992528"/>
                      <a:pt x="421471" y="1996241"/>
                      <a:pt x="440773" y="1996983"/>
                    </a:cubicBezTo>
                    <a:lnTo>
                      <a:pt x="1098555" y="2018513"/>
                    </a:lnTo>
                    <a:cubicBezTo>
                      <a:pt x="1116372" y="2019255"/>
                      <a:pt x="1133448" y="2017029"/>
                      <a:pt x="1149038" y="2008119"/>
                    </a:cubicBezTo>
                    <a:cubicBezTo>
                      <a:pt x="1176507" y="1993271"/>
                      <a:pt x="1177992" y="1969513"/>
                      <a:pt x="1151266" y="1952438"/>
                    </a:cubicBezTo>
                    <a:cubicBezTo>
                      <a:pt x="1135674" y="1942787"/>
                      <a:pt x="1117115" y="1938332"/>
                      <a:pt x="1098555" y="1937590"/>
                    </a:cubicBezTo>
                    <a:lnTo>
                      <a:pt x="446713" y="1916802"/>
                    </a:lnTo>
                    <a:close/>
                    <a:moveTo>
                      <a:pt x="523923" y="192914"/>
                    </a:moveTo>
                    <a:cubicBezTo>
                      <a:pt x="480864" y="222610"/>
                      <a:pt x="443743" y="246368"/>
                      <a:pt x="408107" y="273095"/>
                    </a:cubicBezTo>
                    <a:cubicBezTo>
                      <a:pt x="311592" y="348079"/>
                      <a:pt x="229927" y="436426"/>
                      <a:pt x="183898" y="552985"/>
                    </a:cubicBezTo>
                    <a:cubicBezTo>
                      <a:pt x="149004" y="639105"/>
                      <a:pt x="140095" y="728938"/>
                      <a:pt x="150488" y="820997"/>
                    </a:cubicBezTo>
                    <a:cubicBezTo>
                      <a:pt x="163110" y="935329"/>
                      <a:pt x="194291" y="1044464"/>
                      <a:pt x="244033" y="1149145"/>
                    </a:cubicBezTo>
                    <a:cubicBezTo>
                      <a:pt x="244775" y="1149887"/>
                      <a:pt x="243290" y="1152114"/>
                      <a:pt x="242548" y="1156569"/>
                    </a:cubicBezTo>
                    <a:cubicBezTo>
                      <a:pt x="201715" y="1091237"/>
                      <a:pt x="174988" y="1022191"/>
                      <a:pt x="154200" y="950920"/>
                    </a:cubicBezTo>
                    <a:cubicBezTo>
                      <a:pt x="125989" y="852179"/>
                      <a:pt x="115595" y="751210"/>
                      <a:pt x="131186" y="648757"/>
                    </a:cubicBezTo>
                    <a:cubicBezTo>
                      <a:pt x="142322" y="573773"/>
                      <a:pt x="173503" y="506213"/>
                      <a:pt x="215821" y="443851"/>
                    </a:cubicBezTo>
                    <a:cubicBezTo>
                      <a:pt x="288578" y="336943"/>
                      <a:pt x="387319" y="260474"/>
                      <a:pt x="500165" y="201081"/>
                    </a:cubicBezTo>
                    <a:cubicBezTo>
                      <a:pt x="505363" y="198111"/>
                      <a:pt x="510560" y="197369"/>
                      <a:pt x="523923" y="192914"/>
                    </a:cubicBezTo>
                    <a:close/>
                    <a:moveTo>
                      <a:pt x="800630" y="46764"/>
                    </a:moveTo>
                    <a:cubicBezTo>
                      <a:pt x="771780" y="44996"/>
                      <a:pt x="742769" y="45142"/>
                      <a:pt x="713588" y="47343"/>
                    </a:cubicBezTo>
                    <a:cubicBezTo>
                      <a:pt x="674681" y="50278"/>
                      <a:pt x="635472" y="56866"/>
                      <a:pt x="595938" y="67446"/>
                    </a:cubicBezTo>
                    <a:cubicBezTo>
                      <a:pt x="425183" y="112734"/>
                      <a:pt x="287836" y="210732"/>
                      <a:pt x="175732" y="344366"/>
                    </a:cubicBezTo>
                    <a:cubicBezTo>
                      <a:pt x="100748" y="434199"/>
                      <a:pt x="62142" y="540364"/>
                      <a:pt x="49521" y="655438"/>
                    </a:cubicBezTo>
                    <a:cubicBezTo>
                      <a:pt x="32446" y="815058"/>
                      <a:pt x="71793" y="965026"/>
                      <a:pt x="137126" y="1109796"/>
                    </a:cubicBezTo>
                    <a:cubicBezTo>
                      <a:pt x="182413" y="1210023"/>
                      <a:pt x="249230" y="1296886"/>
                      <a:pt x="310109" y="1387460"/>
                    </a:cubicBezTo>
                    <a:cubicBezTo>
                      <a:pt x="373956" y="1482489"/>
                      <a:pt x="427410" y="1581972"/>
                      <a:pt x="440773" y="1695562"/>
                    </a:cubicBezTo>
                    <a:cubicBezTo>
                      <a:pt x="445228" y="1727486"/>
                      <a:pt x="454138" y="1759410"/>
                      <a:pt x="460819" y="1792076"/>
                    </a:cubicBezTo>
                    <a:cubicBezTo>
                      <a:pt x="464531" y="1810636"/>
                      <a:pt x="462764" y="1817754"/>
                      <a:pt x="492743" y="1817318"/>
                    </a:cubicBezTo>
                    <a:cubicBezTo>
                      <a:pt x="593727" y="1815849"/>
                      <a:pt x="965662" y="1836373"/>
                      <a:pt x="1065146" y="1836621"/>
                    </a:cubicBezTo>
                    <a:cubicBezTo>
                      <a:pt x="1079251" y="1838106"/>
                      <a:pt x="1085190" y="1832167"/>
                      <a:pt x="1089645" y="1818803"/>
                    </a:cubicBezTo>
                    <a:cubicBezTo>
                      <a:pt x="1103008" y="1776485"/>
                      <a:pt x="1111175" y="1731941"/>
                      <a:pt x="1116372" y="1688138"/>
                    </a:cubicBezTo>
                    <a:cubicBezTo>
                      <a:pt x="1132705" y="1550791"/>
                      <a:pt x="1179477" y="1427550"/>
                      <a:pt x="1268567" y="1319900"/>
                    </a:cubicBezTo>
                    <a:cubicBezTo>
                      <a:pt x="1307915" y="1271643"/>
                      <a:pt x="1343551" y="1219674"/>
                      <a:pt x="1376960" y="1166220"/>
                    </a:cubicBezTo>
                    <a:cubicBezTo>
                      <a:pt x="1425217" y="1089752"/>
                      <a:pt x="1448232" y="1002889"/>
                      <a:pt x="1468276" y="916026"/>
                    </a:cubicBezTo>
                    <a:cubicBezTo>
                      <a:pt x="1493519" y="809861"/>
                      <a:pt x="1500201" y="703696"/>
                      <a:pt x="1468276" y="599015"/>
                    </a:cubicBezTo>
                    <a:cubicBezTo>
                      <a:pt x="1401459" y="377775"/>
                      <a:pt x="1275248" y="204792"/>
                      <a:pt x="1056236" y="110506"/>
                    </a:cubicBezTo>
                    <a:cubicBezTo>
                      <a:pt x="972297" y="74592"/>
                      <a:pt x="887183" y="52067"/>
                      <a:pt x="800630" y="46764"/>
                    </a:cubicBezTo>
                    <a:close/>
                    <a:moveTo>
                      <a:pt x="794163" y="814"/>
                    </a:moveTo>
                    <a:cubicBezTo>
                      <a:pt x="875086" y="4712"/>
                      <a:pt x="955638" y="22530"/>
                      <a:pt x="1036191" y="52598"/>
                    </a:cubicBezTo>
                    <a:cubicBezTo>
                      <a:pt x="1275248" y="140945"/>
                      <a:pt x="1421504" y="317640"/>
                      <a:pt x="1503912" y="551500"/>
                    </a:cubicBezTo>
                    <a:cubicBezTo>
                      <a:pt x="1544745" y="668802"/>
                      <a:pt x="1545488" y="789816"/>
                      <a:pt x="1518761" y="910830"/>
                    </a:cubicBezTo>
                    <a:cubicBezTo>
                      <a:pt x="1492034" y="1032586"/>
                      <a:pt x="1457140" y="1149887"/>
                      <a:pt x="1377702" y="1250855"/>
                    </a:cubicBezTo>
                    <a:cubicBezTo>
                      <a:pt x="1337612" y="1300597"/>
                      <a:pt x="1301233" y="1354051"/>
                      <a:pt x="1264855" y="1406020"/>
                    </a:cubicBezTo>
                    <a:cubicBezTo>
                      <a:pt x="1203977" y="1492140"/>
                      <a:pt x="1177250" y="1590882"/>
                      <a:pt x="1163144" y="1694078"/>
                    </a:cubicBezTo>
                    <a:cubicBezTo>
                      <a:pt x="1154235" y="1756440"/>
                      <a:pt x="1146811" y="1819546"/>
                      <a:pt x="1115630" y="1876711"/>
                    </a:cubicBezTo>
                    <a:cubicBezTo>
                      <a:pt x="1125281" y="1884878"/>
                      <a:pt x="1138644" y="1884136"/>
                      <a:pt x="1149781" y="1887848"/>
                    </a:cubicBezTo>
                    <a:cubicBezTo>
                      <a:pt x="1203235" y="1904923"/>
                      <a:pt x="1235158" y="1945757"/>
                      <a:pt x="1229961" y="1991044"/>
                    </a:cubicBezTo>
                    <a:cubicBezTo>
                      <a:pt x="1224022" y="2034846"/>
                      <a:pt x="1177992" y="2073451"/>
                      <a:pt x="1126023" y="2077164"/>
                    </a:cubicBezTo>
                    <a:cubicBezTo>
                      <a:pt x="1117857" y="2077906"/>
                      <a:pt x="1108948" y="2077906"/>
                      <a:pt x="1100038" y="2077906"/>
                    </a:cubicBezTo>
                    <a:cubicBezTo>
                      <a:pt x="1038418" y="2074936"/>
                      <a:pt x="496455" y="2056376"/>
                      <a:pt x="423698" y="2054891"/>
                    </a:cubicBezTo>
                    <a:cubicBezTo>
                      <a:pt x="403653" y="2055633"/>
                      <a:pt x="385093" y="2048210"/>
                      <a:pt x="368017" y="2039300"/>
                    </a:cubicBezTo>
                    <a:cubicBezTo>
                      <a:pt x="333866" y="2020740"/>
                      <a:pt x="309366" y="1994013"/>
                      <a:pt x="311594" y="1951695"/>
                    </a:cubicBezTo>
                    <a:cubicBezTo>
                      <a:pt x="314565" y="1907151"/>
                      <a:pt x="344260" y="1882651"/>
                      <a:pt x="382123" y="1867803"/>
                    </a:cubicBezTo>
                    <a:cubicBezTo>
                      <a:pt x="397714" y="1861121"/>
                      <a:pt x="415532" y="1858893"/>
                      <a:pt x="434092" y="1854439"/>
                    </a:cubicBezTo>
                    <a:cubicBezTo>
                      <a:pt x="408107" y="1790591"/>
                      <a:pt x="400684" y="1722289"/>
                      <a:pt x="387320" y="1655472"/>
                    </a:cubicBezTo>
                    <a:cubicBezTo>
                      <a:pt x="372471" y="1584200"/>
                      <a:pt x="337578" y="1521837"/>
                      <a:pt x="301199" y="1459474"/>
                    </a:cubicBezTo>
                    <a:cubicBezTo>
                      <a:pt x="251458" y="1374096"/>
                      <a:pt x="185383" y="1299855"/>
                      <a:pt x="137869" y="1212992"/>
                    </a:cubicBezTo>
                    <a:cubicBezTo>
                      <a:pt x="44324" y="1041494"/>
                      <a:pt x="-13585" y="861830"/>
                      <a:pt x="2748" y="664348"/>
                    </a:cubicBezTo>
                    <a:cubicBezTo>
                      <a:pt x="13885" y="531456"/>
                      <a:pt x="57687" y="409699"/>
                      <a:pt x="145292" y="308730"/>
                    </a:cubicBezTo>
                    <a:cubicBezTo>
                      <a:pt x="254428" y="180293"/>
                      <a:pt x="387320" y="83779"/>
                      <a:pt x="549909" y="32552"/>
                    </a:cubicBezTo>
                    <a:cubicBezTo>
                      <a:pt x="631946" y="6939"/>
                      <a:pt x="713240" y="-3084"/>
                      <a:pt x="794163" y="814"/>
                    </a:cubicBezTo>
                    <a:close/>
                  </a:path>
                </a:pathLst>
              </a:custGeom>
              <a:grpFill/>
              <a:ln w="800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21" name="Freeform: Shape 22">
                <a:extLst>
                  <a:ext uri="{FF2B5EF4-FFF2-40B4-BE49-F238E27FC236}">
                    <a16:creationId xmlns:a16="http://schemas.microsoft.com/office/drawing/2014/main" id="{4202F38E-12EA-8AB9-8B69-17F29E0AE810}"/>
                  </a:ext>
                </a:extLst>
              </p:cNvPr>
              <p:cNvSpPr/>
              <p:nvPr/>
            </p:nvSpPr>
            <p:spPr>
              <a:xfrm rot="628173">
                <a:off x="7558838" y="2427102"/>
                <a:ext cx="937060" cy="1282257"/>
              </a:xfrm>
              <a:custGeom>
                <a:avLst/>
                <a:gdLst>
                  <a:gd name="connsiteX0" fmla="*/ 72231 w 937061"/>
                  <a:gd name="connsiteY0" fmla="*/ 508194 h 1282256"/>
                  <a:gd name="connsiteX1" fmla="*/ 139689 w 937061"/>
                  <a:gd name="connsiteY1" fmla="*/ 559080 h 1282256"/>
                  <a:gd name="connsiteX2" fmla="*/ 137581 w 937061"/>
                  <a:gd name="connsiteY2" fmla="*/ 579636 h 1282256"/>
                  <a:gd name="connsiteX3" fmla="*/ 173595 w 937061"/>
                  <a:gd name="connsiteY3" fmla="*/ 561778 h 1282256"/>
                  <a:gd name="connsiteX4" fmla="*/ 235622 w 937061"/>
                  <a:gd name="connsiteY4" fmla="*/ 562333 h 1282256"/>
                  <a:gd name="connsiteX5" fmla="*/ 265212 w 937061"/>
                  <a:gd name="connsiteY5" fmla="*/ 596791 h 1282256"/>
                  <a:gd name="connsiteX6" fmla="*/ 264188 w 937061"/>
                  <a:gd name="connsiteY6" fmla="*/ 602277 h 1282256"/>
                  <a:gd name="connsiteX7" fmla="*/ 251467 w 937061"/>
                  <a:gd name="connsiteY7" fmla="*/ 657997 h 1282256"/>
                  <a:gd name="connsiteX8" fmla="*/ 248802 w 937061"/>
                  <a:gd name="connsiteY8" fmla="*/ 665620 h 1282256"/>
                  <a:gd name="connsiteX9" fmla="*/ 226702 w 937061"/>
                  <a:gd name="connsiteY9" fmla="*/ 731221 h 1282256"/>
                  <a:gd name="connsiteX10" fmla="*/ 292287 w 937061"/>
                  <a:gd name="connsiteY10" fmla="*/ 797322 h 1282256"/>
                  <a:gd name="connsiteX11" fmla="*/ 318540 w 937061"/>
                  <a:gd name="connsiteY11" fmla="*/ 799397 h 1282256"/>
                  <a:gd name="connsiteX12" fmla="*/ 386587 w 937061"/>
                  <a:gd name="connsiteY12" fmla="*/ 855674 h 1282256"/>
                  <a:gd name="connsiteX13" fmla="*/ 391213 w 937061"/>
                  <a:gd name="connsiteY13" fmla="*/ 832209 h 1282256"/>
                  <a:gd name="connsiteX14" fmla="*/ 339010 w 937061"/>
                  <a:gd name="connsiteY14" fmla="*/ 777893 h 1282256"/>
                  <a:gd name="connsiteX15" fmla="*/ 374294 w 937061"/>
                  <a:gd name="connsiteY15" fmla="*/ 724114 h 1282256"/>
                  <a:gd name="connsiteX16" fmla="*/ 365526 w 937061"/>
                  <a:gd name="connsiteY16" fmla="*/ 703124 h 1282256"/>
                  <a:gd name="connsiteX17" fmla="*/ 314275 w 937061"/>
                  <a:gd name="connsiteY17" fmla="*/ 774111 h 1282256"/>
                  <a:gd name="connsiteX18" fmla="*/ 255752 w 937061"/>
                  <a:gd name="connsiteY18" fmla="*/ 746224 h 1282256"/>
                  <a:gd name="connsiteX19" fmla="*/ 257804 w 937061"/>
                  <a:gd name="connsiteY19" fmla="*/ 700011 h 1282256"/>
                  <a:gd name="connsiteX20" fmla="*/ 281358 w 937061"/>
                  <a:gd name="connsiteY20" fmla="*/ 666529 h 1282256"/>
                  <a:gd name="connsiteX21" fmla="*/ 276069 w 937061"/>
                  <a:gd name="connsiteY21" fmla="*/ 646729 h 1282256"/>
                  <a:gd name="connsiteX22" fmla="*/ 315725 w 937061"/>
                  <a:gd name="connsiteY22" fmla="*/ 605586 h 1282256"/>
                  <a:gd name="connsiteX23" fmla="*/ 348811 w 937061"/>
                  <a:gd name="connsiteY23" fmla="*/ 615972 h 1282256"/>
                  <a:gd name="connsiteX24" fmla="*/ 355707 w 937061"/>
                  <a:gd name="connsiteY24" fmla="*/ 609198 h 1282256"/>
                  <a:gd name="connsiteX25" fmla="*/ 423989 w 937061"/>
                  <a:gd name="connsiteY25" fmla="*/ 603914 h 1282256"/>
                  <a:gd name="connsiteX26" fmla="*/ 462978 w 937061"/>
                  <a:gd name="connsiteY26" fmla="*/ 667189 h 1282256"/>
                  <a:gd name="connsiteX27" fmla="*/ 447498 w 937061"/>
                  <a:gd name="connsiteY27" fmla="*/ 742160 h 1282256"/>
                  <a:gd name="connsiteX28" fmla="*/ 444272 w 937061"/>
                  <a:gd name="connsiteY28" fmla="*/ 747849 h 1282256"/>
                  <a:gd name="connsiteX29" fmla="*/ 468977 w 937061"/>
                  <a:gd name="connsiteY29" fmla="*/ 772413 h 1282256"/>
                  <a:gd name="connsiteX30" fmla="*/ 495847 w 937061"/>
                  <a:gd name="connsiteY30" fmla="*/ 863799 h 1282256"/>
                  <a:gd name="connsiteX31" fmla="*/ 444271 w 937061"/>
                  <a:gd name="connsiteY31" fmla="*/ 922014 h 1282256"/>
                  <a:gd name="connsiteX32" fmla="*/ 431747 w 937061"/>
                  <a:gd name="connsiteY32" fmla="*/ 921551 h 1282256"/>
                  <a:gd name="connsiteX33" fmla="*/ 442410 w 937061"/>
                  <a:gd name="connsiteY33" fmla="*/ 937592 h 1282256"/>
                  <a:gd name="connsiteX34" fmla="*/ 543619 w 937061"/>
                  <a:gd name="connsiteY34" fmla="*/ 1186492 h 1282256"/>
                  <a:gd name="connsiteX35" fmla="*/ 566594 w 937061"/>
                  <a:gd name="connsiteY35" fmla="*/ 1273228 h 1282256"/>
                  <a:gd name="connsiteX36" fmla="*/ 531195 w 937061"/>
                  <a:gd name="connsiteY36" fmla="*/ 1282256 h 1282256"/>
                  <a:gd name="connsiteX37" fmla="*/ 510987 w 937061"/>
                  <a:gd name="connsiteY37" fmla="*/ 1183176 h 1282256"/>
                  <a:gd name="connsiteX38" fmla="*/ 419465 w 937061"/>
                  <a:gd name="connsiteY38" fmla="*/ 965735 h 1282256"/>
                  <a:gd name="connsiteX39" fmla="*/ 380666 w 937061"/>
                  <a:gd name="connsiteY39" fmla="*/ 911088 h 1282256"/>
                  <a:gd name="connsiteX40" fmla="*/ 370913 w 937061"/>
                  <a:gd name="connsiteY40" fmla="*/ 906441 h 1282256"/>
                  <a:gd name="connsiteX41" fmla="*/ 360466 w 937061"/>
                  <a:gd name="connsiteY41" fmla="*/ 906130 h 1282256"/>
                  <a:gd name="connsiteX42" fmla="*/ 314518 w 937061"/>
                  <a:gd name="connsiteY42" fmla="*/ 920936 h 1282256"/>
                  <a:gd name="connsiteX43" fmla="*/ 256927 w 937061"/>
                  <a:gd name="connsiteY43" fmla="*/ 880449 h 1282256"/>
                  <a:gd name="connsiteX44" fmla="*/ 248732 w 937061"/>
                  <a:gd name="connsiteY44" fmla="*/ 847130 h 1282256"/>
                  <a:gd name="connsiteX45" fmla="*/ 247889 w 937061"/>
                  <a:gd name="connsiteY45" fmla="*/ 840361 h 1282256"/>
                  <a:gd name="connsiteX46" fmla="*/ 220304 w 937061"/>
                  <a:gd name="connsiteY46" fmla="*/ 848717 h 1282256"/>
                  <a:gd name="connsiteX47" fmla="*/ 136302 w 937061"/>
                  <a:gd name="connsiteY47" fmla="*/ 795389 h 1282256"/>
                  <a:gd name="connsiteX48" fmla="*/ 132240 w 937061"/>
                  <a:gd name="connsiteY48" fmla="*/ 772306 h 1282256"/>
                  <a:gd name="connsiteX49" fmla="*/ 132030 w 937061"/>
                  <a:gd name="connsiteY49" fmla="*/ 749123 h 1282256"/>
                  <a:gd name="connsiteX50" fmla="*/ 118944 w 937061"/>
                  <a:gd name="connsiteY50" fmla="*/ 746653 h 1282256"/>
                  <a:gd name="connsiteX51" fmla="*/ 28110 w 937061"/>
                  <a:gd name="connsiteY51" fmla="*/ 666272 h 1282256"/>
                  <a:gd name="connsiteX52" fmla="*/ 18430 w 937061"/>
                  <a:gd name="connsiteY52" fmla="*/ 570895 h 1282256"/>
                  <a:gd name="connsiteX53" fmla="*/ 72231 w 937061"/>
                  <a:gd name="connsiteY53" fmla="*/ 508194 h 1282256"/>
                  <a:gd name="connsiteX54" fmla="*/ 828778 w 937061"/>
                  <a:gd name="connsiteY54" fmla="*/ 368188 h 1282256"/>
                  <a:gd name="connsiteX55" fmla="*/ 903402 w 937061"/>
                  <a:gd name="connsiteY55" fmla="*/ 393916 h 1282256"/>
                  <a:gd name="connsiteX56" fmla="*/ 921670 w 937061"/>
                  <a:gd name="connsiteY56" fmla="*/ 560021 h 1282256"/>
                  <a:gd name="connsiteX57" fmla="*/ 873673 w 937061"/>
                  <a:gd name="connsiteY57" fmla="*/ 610037 h 1282256"/>
                  <a:gd name="connsiteX58" fmla="*/ 870382 w 937061"/>
                  <a:gd name="connsiteY58" fmla="*/ 612071 h 1282256"/>
                  <a:gd name="connsiteX59" fmla="*/ 881183 w 937061"/>
                  <a:gd name="connsiteY59" fmla="*/ 655093 h 1282256"/>
                  <a:gd name="connsiteX60" fmla="*/ 811085 w 937061"/>
                  <a:gd name="connsiteY60" fmla="*/ 738732 h 1282256"/>
                  <a:gd name="connsiteX61" fmla="*/ 793636 w 937061"/>
                  <a:gd name="connsiteY61" fmla="*/ 739105 h 1282256"/>
                  <a:gd name="connsiteX62" fmla="*/ 799023 w 937061"/>
                  <a:gd name="connsiteY62" fmla="*/ 768256 h 1282256"/>
                  <a:gd name="connsiteX63" fmla="*/ 794668 w 937061"/>
                  <a:gd name="connsiteY63" fmla="*/ 805320 h 1282256"/>
                  <a:gd name="connsiteX64" fmla="*/ 736637 w 937061"/>
                  <a:gd name="connsiteY64" fmla="*/ 842933 h 1282256"/>
                  <a:gd name="connsiteX65" fmla="*/ 711441 w 937061"/>
                  <a:gd name="connsiteY65" fmla="*/ 841070 h 1282256"/>
                  <a:gd name="connsiteX66" fmla="*/ 702708 w 937061"/>
                  <a:gd name="connsiteY66" fmla="*/ 844516 h 1282256"/>
                  <a:gd name="connsiteX67" fmla="*/ 683025 w 937061"/>
                  <a:gd name="connsiteY67" fmla="*/ 866563 h 1282256"/>
                  <a:gd name="connsiteX68" fmla="*/ 657843 w 937061"/>
                  <a:gd name="connsiteY68" fmla="*/ 881435 h 1282256"/>
                  <a:gd name="connsiteX69" fmla="*/ 694319 w 937061"/>
                  <a:gd name="connsiteY69" fmla="*/ 1016214 h 1282256"/>
                  <a:gd name="connsiteX70" fmla="*/ 713201 w 937061"/>
                  <a:gd name="connsiteY70" fmla="*/ 1156998 h 1282256"/>
                  <a:gd name="connsiteX71" fmla="*/ 720960 w 937061"/>
                  <a:gd name="connsiteY71" fmla="*/ 1258622 h 1282256"/>
                  <a:gd name="connsiteX72" fmla="*/ 679557 w 937061"/>
                  <a:gd name="connsiteY72" fmla="*/ 1261399 h 1282256"/>
                  <a:gd name="connsiteX73" fmla="*/ 677437 w 937061"/>
                  <a:gd name="connsiteY73" fmla="*/ 1146560 h 1282256"/>
                  <a:gd name="connsiteX74" fmla="*/ 658812 w 937061"/>
                  <a:gd name="connsiteY74" fmla="*/ 1013559 h 1282256"/>
                  <a:gd name="connsiteX75" fmla="*/ 620096 w 937061"/>
                  <a:gd name="connsiteY75" fmla="*/ 884815 h 1282256"/>
                  <a:gd name="connsiteX76" fmla="*/ 617487 w 937061"/>
                  <a:gd name="connsiteY76" fmla="*/ 885041 h 1282256"/>
                  <a:gd name="connsiteX77" fmla="*/ 582656 w 937061"/>
                  <a:gd name="connsiteY77" fmla="*/ 865072 h 1282256"/>
                  <a:gd name="connsiteX78" fmla="*/ 558217 w 937061"/>
                  <a:gd name="connsiteY78" fmla="*/ 771403 h 1282256"/>
                  <a:gd name="connsiteX79" fmla="*/ 575867 w 937061"/>
                  <a:gd name="connsiteY79" fmla="*/ 722513 h 1282256"/>
                  <a:gd name="connsiteX80" fmla="*/ 560670 w 937061"/>
                  <a:gd name="connsiteY80" fmla="*/ 708618 h 1282256"/>
                  <a:gd name="connsiteX81" fmla="*/ 534291 w 937061"/>
                  <a:gd name="connsiteY81" fmla="*/ 600031 h 1282256"/>
                  <a:gd name="connsiteX82" fmla="*/ 572231 w 937061"/>
                  <a:gd name="connsiteY82" fmla="*/ 560631 h 1282256"/>
                  <a:gd name="connsiteX83" fmla="*/ 603475 w 937061"/>
                  <a:gd name="connsiteY83" fmla="*/ 559950 h 1282256"/>
                  <a:gd name="connsiteX84" fmla="*/ 618559 w 937061"/>
                  <a:gd name="connsiteY84" fmla="*/ 565514 h 1282256"/>
                  <a:gd name="connsiteX85" fmla="*/ 649454 w 937061"/>
                  <a:gd name="connsiteY85" fmla="*/ 543101 h 1282256"/>
                  <a:gd name="connsiteX86" fmla="*/ 697970 w 937061"/>
                  <a:gd name="connsiteY86" fmla="*/ 567543 h 1282256"/>
                  <a:gd name="connsiteX87" fmla="*/ 700456 w 937061"/>
                  <a:gd name="connsiteY87" fmla="*/ 590917 h 1282256"/>
                  <a:gd name="connsiteX88" fmla="*/ 720550 w 937061"/>
                  <a:gd name="connsiteY88" fmla="*/ 600445 h 1282256"/>
                  <a:gd name="connsiteX89" fmla="*/ 751604 w 937061"/>
                  <a:gd name="connsiteY89" fmla="*/ 639520 h 1282256"/>
                  <a:gd name="connsiteX90" fmla="*/ 738347 w 937061"/>
                  <a:gd name="connsiteY90" fmla="*/ 683525 h 1282256"/>
                  <a:gd name="connsiteX91" fmla="*/ 707956 w 937061"/>
                  <a:gd name="connsiteY91" fmla="*/ 700956 h 1282256"/>
                  <a:gd name="connsiteX92" fmla="*/ 634896 w 937061"/>
                  <a:gd name="connsiteY92" fmla="*/ 651717 h 1282256"/>
                  <a:gd name="connsiteX93" fmla="*/ 633997 w 937061"/>
                  <a:gd name="connsiteY93" fmla="*/ 675512 h 1282256"/>
                  <a:gd name="connsiteX94" fmla="*/ 687058 w 937061"/>
                  <a:gd name="connsiteY94" fmla="*/ 716835 h 1282256"/>
                  <a:gd name="connsiteX95" fmla="*/ 656986 w 937061"/>
                  <a:gd name="connsiteY95" fmla="*/ 782282 h 1282256"/>
                  <a:gd name="connsiteX96" fmla="*/ 669532 w 937061"/>
                  <a:gd name="connsiteY96" fmla="*/ 802778 h 1282256"/>
                  <a:gd name="connsiteX97" fmla="*/ 712109 w 937061"/>
                  <a:gd name="connsiteY97" fmla="*/ 736651 h 1282256"/>
                  <a:gd name="connsiteX98" fmla="*/ 723692 w 937061"/>
                  <a:gd name="connsiteY98" fmla="*/ 721066 h 1282256"/>
                  <a:gd name="connsiteX99" fmla="*/ 776459 w 937061"/>
                  <a:gd name="connsiteY99" fmla="*/ 653872 h 1282256"/>
                  <a:gd name="connsiteX100" fmla="*/ 733368 w 937061"/>
                  <a:gd name="connsiteY100" fmla="*/ 578317 h 1282256"/>
                  <a:gd name="connsiteX101" fmla="*/ 723890 w 937061"/>
                  <a:gd name="connsiteY101" fmla="*/ 565605 h 1282256"/>
                  <a:gd name="connsiteX102" fmla="*/ 694098 w 937061"/>
                  <a:gd name="connsiteY102" fmla="*/ 523444 h 1282256"/>
                  <a:gd name="connsiteX103" fmla="*/ 690243 w 937061"/>
                  <a:gd name="connsiteY103" fmla="*/ 515805 h 1282256"/>
                  <a:gd name="connsiteX104" fmla="*/ 698774 w 937061"/>
                  <a:gd name="connsiteY104" fmla="*/ 485914 h 1282256"/>
                  <a:gd name="connsiteX105" fmla="*/ 755797 w 937061"/>
                  <a:gd name="connsiteY105" fmla="*/ 452765 h 1282256"/>
                  <a:gd name="connsiteX106" fmla="*/ 802978 w 937061"/>
                  <a:gd name="connsiteY106" fmla="*/ 455658 h 1282256"/>
                  <a:gd name="connsiteX107" fmla="*/ 792796 w 937061"/>
                  <a:gd name="connsiteY107" fmla="*/ 434725 h 1282256"/>
                  <a:gd name="connsiteX108" fmla="*/ 828778 w 937061"/>
                  <a:gd name="connsiteY108" fmla="*/ 368188 h 1282256"/>
                  <a:gd name="connsiteX109" fmla="*/ 80732 w 937061"/>
                  <a:gd name="connsiteY109" fmla="*/ 236718 h 1282256"/>
                  <a:gd name="connsiteX110" fmla="*/ 85733 w 937061"/>
                  <a:gd name="connsiteY110" fmla="*/ 243941 h 1282256"/>
                  <a:gd name="connsiteX111" fmla="*/ 165483 w 937061"/>
                  <a:gd name="connsiteY111" fmla="*/ 295204 h 1282256"/>
                  <a:gd name="connsiteX112" fmla="*/ 199590 w 937061"/>
                  <a:gd name="connsiteY112" fmla="*/ 324345 h 1282256"/>
                  <a:gd name="connsiteX113" fmla="*/ 183395 w 937061"/>
                  <a:gd name="connsiteY113" fmla="*/ 381115 h 1282256"/>
                  <a:gd name="connsiteX114" fmla="*/ 167577 w 937061"/>
                  <a:gd name="connsiteY114" fmla="*/ 388113 h 1282256"/>
                  <a:gd name="connsiteX115" fmla="*/ 179565 w 937061"/>
                  <a:gd name="connsiteY115" fmla="*/ 401175 h 1282256"/>
                  <a:gd name="connsiteX116" fmla="*/ 179992 w 937061"/>
                  <a:gd name="connsiteY116" fmla="*/ 449781 h 1282256"/>
                  <a:gd name="connsiteX117" fmla="*/ 108044 w 937061"/>
                  <a:gd name="connsiteY117" fmla="*/ 482632 h 1282256"/>
                  <a:gd name="connsiteX118" fmla="*/ 27201 w 937061"/>
                  <a:gd name="connsiteY118" fmla="*/ 505923 h 1282256"/>
                  <a:gd name="connsiteX119" fmla="*/ 570 w 937061"/>
                  <a:gd name="connsiteY119" fmla="*/ 441177 h 1282256"/>
                  <a:gd name="connsiteX120" fmla="*/ 70413 w 937061"/>
                  <a:gd name="connsiteY120" fmla="*/ 361661 h 1282256"/>
                  <a:gd name="connsiteX121" fmla="*/ 65724 w 937061"/>
                  <a:gd name="connsiteY121" fmla="*/ 357231 h 1282256"/>
                  <a:gd name="connsiteX122" fmla="*/ 36050 w 937061"/>
                  <a:gd name="connsiteY122" fmla="*/ 293659 h 1282256"/>
                  <a:gd name="connsiteX123" fmla="*/ 80732 w 937061"/>
                  <a:gd name="connsiteY123" fmla="*/ 236718 h 1282256"/>
                  <a:gd name="connsiteX124" fmla="*/ 734063 w 937061"/>
                  <a:gd name="connsiteY124" fmla="*/ 115786 h 1282256"/>
                  <a:gd name="connsiteX125" fmla="*/ 800039 w 937061"/>
                  <a:gd name="connsiteY125" fmla="*/ 168575 h 1282256"/>
                  <a:gd name="connsiteX126" fmla="*/ 790133 w 937061"/>
                  <a:gd name="connsiteY126" fmla="*/ 225202 h 1282256"/>
                  <a:gd name="connsiteX127" fmla="*/ 788636 w 937061"/>
                  <a:gd name="connsiteY127" fmla="*/ 228126 h 1282256"/>
                  <a:gd name="connsiteX128" fmla="*/ 788782 w 937061"/>
                  <a:gd name="connsiteY128" fmla="*/ 228914 h 1282256"/>
                  <a:gd name="connsiteX129" fmla="*/ 879477 w 937061"/>
                  <a:gd name="connsiteY129" fmla="*/ 273265 h 1282256"/>
                  <a:gd name="connsiteX130" fmla="*/ 880462 w 937061"/>
                  <a:gd name="connsiteY130" fmla="*/ 348046 h 1282256"/>
                  <a:gd name="connsiteX131" fmla="*/ 875371 w 937061"/>
                  <a:gd name="connsiteY131" fmla="*/ 346949 h 1282256"/>
                  <a:gd name="connsiteX132" fmla="*/ 802289 w 937061"/>
                  <a:gd name="connsiteY132" fmla="*/ 352714 h 1282256"/>
                  <a:gd name="connsiteX133" fmla="*/ 731227 w 937061"/>
                  <a:gd name="connsiteY133" fmla="*/ 357290 h 1282256"/>
                  <a:gd name="connsiteX134" fmla="*/ 699035 w 937061"/>
                  <a:gd name="connsiteY134" fmla="*/ 320868 h 1282256"/>
                  <a:gd name="connsiteX135" fmla="*/ 705546 w 937061"/>
                  <a:gd name="connsiteY135" fmla="*/ 292165 h 1282256"/>
                  <a:gd name="connsiteX136" fmla="*/ 707611 w 937061"/>
                  <a:gd name="connsiteY136" fmla="*/ 287913 h 1282256"/>
                  <a:gd name="connsiteX137" fmla="*/ 691898 w 937061"/>
                  <a:gd name="connsiteY137" fmla="*/ 287761 h 1282256"/>
                  <a:gd name="connsiteX138" fmla="*/ 656836 w 937061"/>
                  <a:gd name="connsiteY138" fmla="*/ 256759 h 1282256"/>
                  <a:gd name="connsiteX139" fmla="*/ 657076 w 937061"/>
                  <a:gd name="connsiteY139" fmla="*/ 221678 h 1282256"/>
                  <a:gd name="connsiteX140" fmla="*/ 672162 w 937061"/>
                  <a:gd name="connsiteY140" fmla="*/ 203002 h 1282256"/>
                  <a:gd name="connsiteX141" fmla="*/ 732996 w 937061"/>
                  <a:gd name="connsiteY141" fmla="*/ 118834 h 1282256"/>
                  <a:gd name="connsiteX142" fmla="*/ 734063 w 937061"/>
                  <a:gd name="connsiteY142" fmla="*/ 115786 h 1282256"/>
                  <a:gd name="connsiteX143" fmla="*/ 234805 w 937061"/>
                  <a:gd name="connsiteY143" fmla="*/ 54681 h 1282256"/>
                  <a:gd name="connsiteX144" fmla="*/ 265378 w 937061"/>
                  <a:gd name="connsiteY144" fmla="*/ 49820 h 1282256"/>
                  <a:gd name="connsiteX145" fmla="*/ 314937 w 937061"/>
                  <a:gd name="connsiteY145" fmla="*/ 75496 h 1282256"/>
                  <a:gd name="connsiteX146" fmla="*/ 345601 w 937061"/>
                  <a:gd name="connsiteY146" fmla="*/ 197347 h 1282256"/>
                  <a:gd name="connsiteX147" fmla="*/ 334083 w 937061"/>
                  <a:gd name="connsiteY147" fmla="*/ 235327 h 1282256"/>
                  <a:gd name="connsiteX148" fmla="*/ 353353 w 937061"/>
                  <a:gd name="connsiteY148" fmla="*/ 413468 h 1282256"/>
                  <a:gd name="connsiteX149" fmla="*/ 418223 w 937061"/>
                  <a:gd name="connsiteY149" fmla="*/ 498850 h 1282256"/>
                  <a:gd name="connsiteX150" fmla="*/ 414075 w 937061"/>
                  <a:gd name="connsiteY150" fmla="*/ 570097 h 1282256"/>
                  <a:gd name="connsiteX151" fmla="*/ 374791 w 937061"/>
                  <a:gd name="connsiteY151" fmla="*/ 572468 h 1282256"/>
                  <a:gd name="connsiteX152" fmla="*/ 347212 w 937061"/>
                  <a:gd name="connsiteY152" fmla="*/ 583064 h 1282256"/>
                  <a:gd name="connsiteX153" fmla="*/ 340945 w 937061"/>
                  <a:gd name="connsiteY153" fmla="*/ 584425 h 1282256"/>
                  <a:gd name="connsiteX154" fmla="*/ 286621 w 937061"/>
                  <a:gd name="connsiteY154" fmla="*/ 583668 h 1282256"/>
                  <a:gd name="connsiteX155" fmla="*/ 233948 w 937061"/>
                  <a:gd name="connsiteY155" fmla="*/ 534531 h 1282256"/>
                  <a:gd name="connsiteX156" fmla="*/ 162779 w 937061"/>
                  <a:gd name="connsiteY156" fmla="*/ 538517 h 1282256"/>
                  <a:gd name="connsiteX157" fmla="*/ 146371 w 937061"/>
                  <a:gd name="connsiteY157" fmla="*/ 502641 h 1282256"/>
                  <a:gd name="connsiteX158" fmla="*/ 196829 w 937061"/>
                  <a:gd name="connsiteY158" fmla="*/ 467040 h 1282256"/>
                  <a:gd name="connsiteX159" fmla="*/ 291634 w 937061"/>
                  <a:gd name="connsiteY159" fmla="*/ 464187 h 1282256"/>
                  <a:gd name="connsiteX160" fmla="*/ 339848 w 937061"/>
                  <a:gd name="connsiteY160" fmla="*/ 495814 h 1282256"/>
                  <a:gd name="connsiteX161" fmla="*/ 344709 w 937061"/>
                  <a:gd name="connsiteY161" fmla="*/ 472509 h 1282256"/>
                  <a:gd name="connsiteX162" fmla="*/ 302160 w 937061"/>
                  <a:gd name="connsiteY162" fmla="*/ 429650 h 1282256"/>
                  <a:gd name="connsiteX163" fmla="*/ 317151 w 937061"/>
                  <a:gd name="connsiteY163" fmla="*/ 371880 h 1282256"/>
                  <a:gd name="connsiteX164" fmla="*/ 300153 w 937061"/>
                  <a:gd name="connsiteY164" fmla="*/ 354855 h 1282256"/>
                  <a:gd name="connsiteX165" fmla="*/ 275979 w 937061"/>
                  <a:gd name="connsiteY165" fmla="*/ 409229 h 1282256"/>
                  <a:gd name="connsiteX166" fmla="*/ 278835 w 937061"/>
                  <a:gd name="connsiteY166" fmla="*/ 436812 h 1282256"/>
                  <a:gd name="connsiteX167" fmla="*/ 277330 w 937061"/>
                  <a:gd name="connsiteY167" fmla="*/ 442997 h 1282256"/>
                  <a:gd name="connsiteX168" fmla="*/ 211427 w 937061"/>
                  <a:gd name="connsiteY168" fmla="*/ 446824 h 1282256"/>
                  <a:gd name="connsiteX169" fmla="*/ 209401 w 937061"/>
                  <a:gd name="connsiteY169" fmla="*/ 440273 h 1282256"/>
                  <a:gd name="connsiteX170" fmla="*/ 206434 w 937061"/>
                  <a:gd name="connsiteY170" fmla="*/ 398858 h 1282256"/>
                  <a:gd name="connsiteX171" fmla="*/ 207223 w 937061"/>
                  <a:gd name="connsiteY171" fmla="*/ 393213 h 1282256"/>
                  <a:gd name="connsiteX172" fmla="*/ 213263 w 937061"/>
                  <a:gd name="connsiteY172" fmla="*/ 300227 h 1282256"/>
                  <a:gd name="connsiteX173" fmla="*/ 210849 w 937061"/>
                  <a:gd name="connsiteY173" fmla="*/ 295987 h 1282256"/>
                  <a:gd name="connsiteX174" fmla="*/ 230359 w 937061"/>
                  <a:gd name="connsiteY174" fmla="*/ 289124 h 1282256"/>
                  <a:gd name="connsiteX175" fmla="*/ 278448 w 937061"/>
                  <a:gd name="connsiteY175" fmla="*/ 208737 h 1282256"/>
                  <a:gd name="connsiteX176" fmla="*/ 283559 w 937061"/>
                  <a:gd name="connsiteY176" fmla="*/ 197812 h 1282256"/>
                  <a:gd name="connsiteX177" fmla="*/ 314933 w 937061"/>
                  <a:gd name="connsiteY177" fmla="*/ 142718 h 1282256"/>
                  <a:gd name="connsiteX178" fmla="*/ 291729 w 937061"/>
                  <a:gd name="connsiteY178" fmla="*/ 141710 h 1282256"/>
                  <a:gd name="connsiteX179" fmla="*/ 204653 w 937061"/>
                  <a:gd name="connsiteY179" fmla="*/ 172059 h 1282256"/>
                  <a:gd name="connsiteX180" fmla="*/ 190282 w 937061"/>
                  <a:gd name="connsiteY180" fmla="*/ 190196 h 1282256"/>
                  <a:gd name="connsiteX181" fmla="*/ 254302 w 937061"/>
                  <a:gd name="connsiteY181" fmla="*/ 210348 h 1282256"/>
                  <a:gd name="connsiteX182" fmla="*/ 206445 w 937061"/>
                  <a:gd name="connsiteY182" fmla="*/ 272154 h 1282256"/>
                  <a:gd name="connsiteX183" fmla="*/ 114462 w 937061"/>
                  <a:gd name="connsiteY183" fmla="*/ 240670 h 1282256"/>
                  <a:gd name="connsiteX184" fmla="*/ 120246 w 937061"/>
                  <a:gd name="connsiteY184" fmla="*/ 146306 h 1282256"/>
                  <a:gd name="connsiteX185" fmla="*/ 159117 w 937061"/>
                  <a:gd name="connsiteY185" fmla="*/ 137290 h 1282256"/>
                  <a:gd name="connsiteX186" fmla="*/ 166880 w 937061"/>
                  <a:gd name="connsiteY186" fmla="*/ 133004 h 1282256"/>
                  <a:gd name="connsiteX187" fmla="*/ 208914 w 937061"/>
                  <a:gd name="connsiteY187" fmla="*/ 71662 h 1282256"/>
                  <a:gd name="connsiteX188" fmla="*/ 234805 w 937061"/>
                  <a:gd name="connsiteY188" fmla="*/ 54681 h 1282256"/>
                  <a:gd name="connsiteX189" fmla="*/ 518054 w 937061"/>
                  <a:gd name="connsiteY189" fmla="*/ 685 h 1282256"/>
                  <a:gd name="connsiteX190" fmla="*/ 567481 w 937061"/>
                  <a:gd name="connsiteY190" fmla="*/ 11310 h 1282256"/>
                  <a:gd name="connsiteX191" fmla="*/ 617166 w 937061"/>
                  <a:gd name="connsiteY191" fmla="*/ 49796 h 1282256"/>
                  <a:gd name="connsiteX192" fmla="*/ 624803 w 937061"/>
                  <a:gd name="connsiteY192" fmla="*/ 51439 h 1282256"/>
                  <a:gd name="connsiteX193" fmla="*/ 685335 w 937061"/>
                  <a:gd name="connsiteY193" fmla="*/ 54921 h 1282256"/>
                  <a:gd name="connsiteX194" fmla="*/ 709531 w 937061"/>
                  <a:gd name="connsiteY194" fmla="*/ 114208 h 1282256"/>
                  <a:gd name="connsiteX195" fmla="*/ 661812 w 937061"/>
                  <a:gd name="connsiteY195" fmla="*/ 180063 h 1282256"/>
                  <a:gd name="connsiteX196" fmla="*/ 610202 w 937061"/>
                  <a:gd name="connsiteY196" fmla="*/ 195099 h 1282256"/>
                  <a:gd name="connsiteX197" fmla="*/ 562692 w 937061"/>
                  <a:gd name="connsiteY197" fmla="*/ 152954 h 1282256"/>
                  <a:gd name="connsiteX198" fmla="*/ 615624 w 937061"/>
                  <a:gd name="connsiteY198" fmla="*/ 112005 h 1282256"/>
                  <a:gd name="connsiteX199" fmla="*/ 594985 w 937061"/>
                  <a:gd name="connsiteY199" fmla="*/ 99523 h 1282256"/>
                  <a:gd name="connsiteX200" fmla="*/ 549403 w 937061"/>
                  <a:gd name="connsiteY200" fmla="*/ 129539 h 1282256"/>
                  <a:gd name="connsiteX201" fmla="*/ 503638 w 937061"/>
                  <a:gd name="connsiteY201" fmla="*/ 102348 h 1282256"/>
                  <a:gd name="connsiteX202" fmla="*/ 481968 w 937061"/>
                  <a:gd name="connsiteY202" fmla="*/ 111852 h 1282256"/>
                  <a:gd name="connsiteX203" fmla="*/ 529275 w 937061"/>
                  <a:gd name="connsiteY203" fmla="*/ 151795 h 1282256"/>
                  <a:gd name="connsiteX204" fmla="*/ 540380 w 937061"/>
                  <a:gd name="connsiteY204" fmla="*/ 163391 h 1282256"/>
                  <a:gd name="connsiteX205" fmla="*/ 586552 w 937061"/>
                  <a:gd name="connsiteY205" fmla="*/ 213729 h 1282256"/>
                  <a:gd name="connsiteX206" fmla="*/ 633128 w 937061"/>
                  <a:gd name="connsiteY206" fmla="*/ 217751 h 1282256"/>
                  <a:gd name="connsiteX207" fmla="*/ 631375 w 937061"/>
                  <a:gd name="connsiteY207" fmla="*/ 243538 h 1282256"/>
                  <a:gd name="connsiteX208" fmla="*/ 670400 w 937061"/>
                  <a:gd name="connsiteY208" fmla="*/ 307011 h 1282256"/>
                  <a:gd name="connsiteX209" fmla="*/ 674359 w 937061"/>
                  <a:gd name="connsiteY209" fmla="*/ 313002 h 1282256"/>
                  <a:gd name="connsiteX210" fmla="*/ 686366 w 937061"/>
                  <a:gd name="connsiteY210" fmla="*/ 351523 h 1282256"/>
                  <a:gd name="connsiteX211" fmla="*/ 686786 w 937061"/>
                  <a:gd name="connsiteY211" fmla="*/ 360408 h 1282256"/>
                  <a:gd name="connsiteX212" fmla="*/ 624276 w 937061"/>
                  <a:gd name="connsiteY212" fmla="*/ 379293 h 1282256"/>
                  <a:gd name="connsiteX213" fmla="*/ 620186 w 937061"/>
                  <a:gd name="connsiteY213" fmla="*/ 371494 h 1282256"/>
                  <a:gd name="connsiteX214" fmla="*/ 577039 w 937061"/>
                  <a:gd name="connsiteY214" fmla="*/ 307763 h 1282256"/>
                  <a:gd name="connsiteX215" fmla="*/ 571263 w 937061"/>
                  <a:gd name="connsiteY215" fmla="*/ 305164 h 1282256"/>
                  <a:gd name="connsiteX216" fmla="*/ 561472 w 937061"/>
                  <a:gd name="connsiteY216" fmla="*/ 327139 h 1282256"/>
                  <a:gd name="connsiteX217" fmla="*/ 596193 w 937061"/>
                  <a:gd name="connsiteY217" fmla="*/ 376131 h 1282256"/>
                  <a:gd name="connsiteX218" fmla="*/ 571697 w 937061"/>
                  <a:gd name="connsiteY218" fmla="*/ 430972 h 1282256"/>
                  <a:gd name="connsiteX219" fmla="*/ 584565 w 937061"/>
                  <a:gd name="connsiteY219" fmla="*/ 451001 h 1282256"/>
                  <a:gd name="connsiteX220" fmla="*/ 618292 w 937061"/>
                  <a:gd name="connsiteY220" fmla="*/ 404232 h 1282256"/>
                  <a:gd name="connsiteX221" fmla="*/ 707017 w 937061"/>
                  <a:gd name="connsiteY221" fmla="*/ 373985 h 1282256"/>
                  <a:gd name="connsiteX222" fmla="*/ 737381 w 937061"/>
                  <a:gd name="connsiteY222" fmla="*/ 385077 h 1282256"/>
                  <a:gd name="connsiteX223" fmla="*/ 767814 w 937061"/>
                  <a:gd name="connsiteY223" fmla="*/ 388823 h 1282256"/>
                  <a:gd name="connsiteX224" fmla="*/ 765487 w 937061"/>
                  <a:gd name="connsiteY224" fmla="*/ 426939 h 1282256"/>
                  <a:gd name="connsiteX225" fmla="*/ 665711 w 937061"/>
                  <a:gd name="connsiteY225" fmla="*/ 514227 h 1282256"/>
                  <a:gd name="connsiteX226" fmla="*/ 615799 w 937061"/>
                  <a:gd name="connsiteY226" fmla="*/ 534043 h 1282256"/>
                  <a:gd name="connsiteX227" fmla="*/ 611378 w 937061"/>
                  <a:gd name="connsiteY227" fmla="*/ 535471 h 1282256"/>
                  <a:gd name="connsiteX228" fmla="*/ 545354 w 937061"/>
                  <a:gd name="connsiteY228" fmla="*/ 547467 h 1282256"/>
                  <a:gd name="connsiteX229" fmla="*/ 543618 w 937061"/>
                  <a:gd name="connsiteY229" fmla="*/ 547992 h 1282256"/>
                  <a:gd name="connsiteX230" fmla="*/ 543114 w 937061"/>
                  <a:gd name="connsiteY230" fmla="*/ 378809 h 1282256"/>
                  <a:gd name="connsiteX231" fmla="*/ 481297 w 937061"/>
                  <a:gd name="connsiteY231" fmla="*/ 302233 h 1282256"/>
                  <a:gd name="connsiteX232" fmla="*/ 497521 w 937061"/>
                  <a:gd name="connsiteY232" fmla="*/ 205940 h 1282256"/>
                  <a:gd name="connsiteX233" fmla="*/ 471375 w 937061"/>
                  <a:gd name="connsiteY233" fmla="*/ 172476 h 1282256"/>
                  <a:gd name="connsiteX234" fmla="*/ 460261 w 937061"/>
                  <a:gd name="connsiteY234" fmla="*/ 46197 h 1282256"/>
                  <a:gd name="connsiteX235" fmla="*/ 518054 w 937061"/>
                  <a:gd name="connsiteY235" fmla="*/ 685 h 128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937061" h="1282256">
                    <a:moveTo>
                      <a:pt x="72231" y="508194"/>
                    </a:moveTo>
                    <a:cubicBezTo>
                      <a:pt x="110176" y="495275"/>
                      <a:pt x="141455" y="519031"/>
                      <a:pt x="139689" y="559080"/>
                    </a:cubicBezTo>
                    <a:cubicBezTo>
                      <a:pt x="139351" y="566068"/>
                      <a:pt x="138225" y="573202"/>
                      <a:pt x="137581" y="579636"/>
                    </a:cubicBezTo>
                    <a:cubicBezTo>
                      <a:pt x="149335" y="573797"/>
                      <a:pt x="161104" y="566938"/>
                      <a:pt x="173595" y="561778"/>
                    </a:cubicBezTo>
                    <a:cubicBezTo>
                      <a:pt x="194067" y="553512"/>
                      <a:pt x="215165" y="550836"/>
                      <a:pt x="235622" y="562333"/>
                    </a:cubicBezTo>
                    <a:cubicBezTo>
                      <a:pt x="249692" y="570123"/>
                      <a:pt x="258507" y="582549"/>
                      <a:pt x="265212" y="596791"/>
                    </a:cubicBezTo>
                    <a:cubicBezTo>
                      <a:pt x="265897" y="598294"/>
                      <a:pt x="265188" y="601073"/>
                      <a:pt x="264188" y="602277"/>
                    </a:cubicBezTo>
                    <a:cubicBezTo>
                      <a:pt x="251373" y="618904"/>
                      <a:pt x="247251" y="637387"/>
                      <a:pt x="251467" y="657997"/>
                    </a:cubicBezTo>
                    <a:cubicBezTo>
                      <a:pt x="251904" y="660360"/>
                      <a:pt x="250479" y="663679"/>
                      <a:pt x="248802" y="665620"/>
                    </a:cubicBezTo>
                    <a:cubicBezTo>
                      <a:pt x="232301" y="684354"/>
                      <a:pt x="223028" y="705826"/>
                      <a:pt x="226702" y="731221"/>
                    </a:cubicBezTo>
                    <a:cubicBezTo>
                      <a:pt x="231605" y="766574"/>
                      <a:pt x="256814" y="791656"/>
                      <a:pt x="292287" y="797322"/>
                    </a:cubicBezTo>
                    <a:cubicBezTo>
                      <a:pt x="300478" y="798661"/>
                      <a:pt x="309043" y="798708"/>
                      <a:pt x="318540" y="799397"/>
                    </a:cubicBezTo>
                    <a:cubicBezTo>
                      <a:pt x="330434" y="829589"/>
                      <a:pt x="353581" y="847922"/>
                      <a:pt x="386587" y="855674"/>
                    </a:cubicBezTo>
                    <a:cubicBezTo>
                      <a:pt x="388158" y="847643"/>
                      <a:pt x="389605" y="840043"/>
                      <a:pt x="391213" y="832209"/>
                    </a:cubicBezTo>
                    <a:cubicBezTo>
                      <a:pt x="363044" y="824173"/>
                      <a:pt x="342646" y="808591"/>
                      <a:pt x="339010" y="777893"/>
                    </a:cubicBezTo>
                    <a:cubicBezTo>
                      <a:pt x="336531" y="756758"/>
                      <a:pt x="346844" y="742020"/>
                      <a:pt x="374294" y="724114"/>
                    </a:cubicBezTo>
                    <a:cubicBezTo>
                      <a:pt x="371371" y="717117"/>
                      <a:pt x="368449" y="710120"/>
                      <a:pt x="365526" y="703124"/>
                    </a:cubicBezTo>
                    <a:cubicBezTo>
                      <a:pt x="339298" y="710007"/>
                      <a:pt x="321614" y="734460"/>
                      <a:pt x="314275" y="774111"/>
                    </a:cubicBezTo>
                    <a:cubicBezTo>
                      <a:pt x="290368" y="778122"/>
                      <a:pt x="265358" y="766244"/>
                      <a:pt x="255752" y="746224"/>
                    </a:cubicBezTo>
                    <a:cubicBezTo>
                      <a:pt x="248361" y="730477"/>
                      <a:pt x="249498" y="714583"/>
                      <a:pt x="257804" y="700011"/>
                    </a:cubicBezTo>
                    <a:cubicBezTo>
                      <a:pt x="263879" y="687685"/>
                      <a:pt x="272863" y="677876"/>
                      <a:pt x="281358" y="666529"/>
                    </a:cubicBezTo>
                    <a:cubicBezTo>
                      <a:pt x="279908" y="660889"/>
                      <a:pt x="277416" y="654017"/>
                      <a:pt x="276069" y="646729"/>
                    </a:cubicBezTo>
                    <a:cubicBezTo>
                      <a:pt x="271404" y="619276"/>
                      <a:pt x="288248" y="601294"/>
                      <a:pt x="315725" y="605586"/>
                    </a:cubicBezTo>
                    <a:cubicBezTo>
                      <a:pt x="326623" y="607240"/>
                      <a:pt x="337119" y="612225"/>
                      <a:pt x="348811" y="615972"/>
                    </a:cubicBezTo>
                    <a:cubicBezTo>
                      <a:pt x="350168" y="614499"/>
                      <a:pt x="352920" y="611750"/>
                      <a:pt x="355707" y="609198"/>
                    </a:cubicBezTo>
                    <a:cubicBezTo>
                      <a:pt x="375418" y="591297"/>
                      <a:pt x="401497" y="589125"/>
                      <a:pt x="423989" y="603914"/>
                    </a:cubicBezTo>
                    <a:cubicBezTo>
                      <a:pt x="446911" y="618826"/>
                      <a:pt x="458728" y="640883"/>
                      <a:pt x="462978" y="667189"/>
                    </a:cubicBezTo>
                    <a:cubicBezTo>
                      <a:pt x="467140" y="694123"/>
                      <a:pt x="460690" y="718741"/>
                      <a:pt x="447498" y="742160"/>
                    </a:cubicBezTo>
                    <a:cubicBezTo>
                      <a:pt x="446251" y="744224"/>
                      <a:pt x="445200" y="746252"/>
                      <a:pt x="444272" y="747849"/>
                    </a:cubicBezTo>
                    <a:cubicBezTo>
                      <a:pt x="452753" y="756263"/>
                      <a:pt x="461679" y="763780"/>
                      <a:pt x="468977" y="772413"/>
                    </a:cubicBezTo>
                    <a:cubicBezTo>
                      <a:pt x="491574" y="798793"/>
                      <a:pt x="503038" y="828859"/>
                      <a:pt x="495847" y="863799"/>
                    </a:cubicBezTo>
                    <a:cubicBezTo>
                      <a:pt x="489963" y="892589"/>
                      <a:pt x="473198" y="913206"/>
                      <a:pt x="444271" y="922014"/>
                    </a:cubicBezTo>
                    <a:lnTo>
                      <a:pt x="431747" y="921551"/>
                    </a:lnTo>
                    <a:lnTo>
                      <a:pt x="442410" y="937592"/>
                    </a:lnTo>
                    <a:cubicBezTo>
                      <a:pt x="487480" y="1016676"/>
                      <a:pt x="529845" y="1122313"/>
                      <a:pt x="543619" y="1186492"/>
                    </a:cubicBezTo>
                    <a:cubicBezTo>
                      <a:pt x="550598" y="1215224"/>
                      <a:pt x="555819" y="1248481"/>
                      <a:pt x="566594" y="1273228"/>
                    </a:cubicBezTo>
                    <a:lnTo>
                      <a:pt x="531195" y="1282256"/>
                    </a:lnTo>
                    <a:cubicBezTo>
                      <a:pt x="524459" y="1249229"/>
                      <a:pt x="517723" y="1216203"/>
                      <a:pt x="510987" y="1183176"/>
                    </a:cubicBezTo>
                    <a:cubicBezTo>
                      <a:pt x="491057" y="1106410"/>
                      <a:pt x="461690" y="1033323"/>
                      <a:pt x="419465" y="965735"/>
                    </a:cubicBezTo>
                    <a:lnTo>
                      <a:pt x="380666" y="911088"/>
                    </a:lnTo>
                    <a:lnTo>
                      <a:pt x="370913" y="906441"/>
                    </a:lnTo>
                    <a:cubicBezTo>
                      <a:pt x="367054" y="904302"/>
                      <a:pt x="364509" y="903754"/>
                      <a:pt x="360466" y="906130"/>
                    </a:cubicBezTo>
                    <a:cubicBezTo>
                      <a:pt x="346392" y="914842"/>
                      <a:pt x="331143" y="920512"/>
                      <a:pt x="314518" y="920936"/>
                    </a:cubicBezTo>
                    <a:cubicBezTo>
                      <a:pt x="287950" y="921567"/>
                      <a:pt x="267107" y="906882"/>
                      <a:pt x="256927" y="880449"/>
                    </a:cubicBezTo>
                    <a:cubicBezTo>
                      <a:pt x="252918" y="869783"/>
                      <a:pt x="251397" y="858249"/>
                      <a:pt x="248732" y="847130"/>
                    </a:cubicBezTo>
                    <a:cubicBezTo>
                      <a:pt x="248098" y="844804"/>
                      <a:pt x="248092" y="842563"/>
                      <a:pt x="247889" y="840361"/>
                    </a:cubicBezTo>
                    <a:cubicBezTo>
                      <a:pt x="238455" y="843325"/>
                      <a:pt x="229525" y="846809"/>
                      <a:pt x="220304" y="848717"/>
                    </a:cubicBezTo>
                    <a:cubicBezTo>
                      <a:pt x="180981" y="856390"/>
                      <a:pt x="146339" y="834274"/>
                      <a:pt x="136302" y="795389"/>
                    </a:cubicBezTo>
                    <a:cubicBezTo>
                      <a:pt x="134291" y="787816"/>
                      <a:pt x="132872" y="780134"/>
                      <a:pt x="132240" y="772306"/>
                    </a:cubicBezTo>
                    <a:cubicBezTo>
                      <a:pt x="131484" y="764909"/>
                      <a:pt x="131910" y="757293"/>
                      <a:pt x="132030" y="749123"/>
                    </a:cubicBezTo>
                    <a:cubicBezTo>
                      <a:pt x="127799" y="748275"/>
                      <a:pt x="123408" y="747660"/>
                      <a:pt x="118944" y="746653"/>
                    </a:cubicBezTo>
                    <a:cubicBezTo>
                      <a:pt x="74070" y="736407"/>
                      <a:pt x="44624" y="708238"/>
                      <a:pt x="28110" y="666272"/>
                    </a:cubicBezTo>
                    <a:cubicBezTo>
                      <a:pt x="15910" y="635527"/>
                      <a:pt x="10210" y="603580"/>
                      <a:pt x="18430" y="570895"/>
                    </a:cubicBezTo>
                    <a:cubicBezTo>
                      <a:pt x="25779" y="541222"/>
                      <a:pt x="42144" y="518440"/>
                      <a:pt x="72231" y="508194"/>
                    </a:cubicBezTo>
                    <a:close/>
                    <a:moveTo>
                      <a:pt x="828778" y="368188"/>
                    </a:moveTo>
                    <a:cubicBezTo>
                      <a:pt x="858645" y="362262"/>
                      <a:pt x="883627" y="370681"/>
                      <a:pt x="903402" y="393916"/>
                    </a:cubicBezTo>
                    <a:cubicBezTo>
                      <a:pt x="939823" y="436686"/>
                      <a:pt x="947900" y="510155"/>
                      <a:pt x="921670" y="560021"/>
                    </a:cubicBezTo>
                    <a:cubicBezTo>
                      <a:pt x="910516" y="581230"/>
                      <a:pt x="894205" y="597688"/>
                      <a:pt x="873673" y="610037"/>
                    </a:cubicBezTo>
                    <a:cubicBezTo>
                      <a:pt x="872564" y="610650"/>
                      <a:pt x="871455" y="611263"/>
                      <a:pt x="870382" y="612071"/>
                    </a:cubicBezTo>
                    <a:cubicBezTo>
                      <a:pt x="874134" y="626859"/>
                      <a:pt x="879155" y="640802"/>
                      <a:pt x="881183" y="655093"/>
                    </a:cubicBezTo>
                    <a:cubicBezTo>
                      <a:pt x="888104" y="700259"/>
                      <a:pt x="856642" y="737240"/>
                      <a:pt x="811085" y="738732"/>
                    </a:cubicBezTo>
                    <a:cubicBezTo>
                      <a:pt x="805423" y="738963"/>
                      <a:pt x="799923" y="738961"/>
                      <a:pt x="793636" y="739105"/>
                    </a:cubicBezTo>
                    <a:cubicBezTo>
                      <a:pt x="795456" y="748953"/>
                      <a:pt x="797633" y="758532"/>
                      <a:pt x="799023" y="768256"/>
                    </a:cubicBezTo>
                    <a:cubicBezTo>
                      <a:pt x="800761" y="780973"/>
                      <a:pt x="799166" y="793286"/>
                      <a:pt x="794668" y="805320"/>
                    </a:cubicBezTo>
                    <a:cubicBezTo>
                      <a:pt x="785846" y="828135"/>
                      <a:pt x="763672" y="842622"/>
                      <a:pt x="736637" y="842933"/>
                    </a:cubicBezTo>
                    <a:cubicBezTo>
                      <a:pt x="728307" y="843046"/>
                      <a:pt x="719830" y="842371"/>
                      <a:pt x="711441" y="841070"/>
                    </a:cubicBezTo>
                    <a:cubicBezTo>
                      <a:pt x="707480" y="840580"/>
                      <a:pt x="705153" y="841213"/>
                      <a:pt x="702708" y="844516"/>
                    </a:cubicBezTo>
                    <a:cubicBezTo>
                      <a:pt x="696891" y="852721"/>
                      <a:pt x="690436" y="860229"/>
                      <a:pt x="683025" y="866563"/>
                    </a:cubicBezTo>
                    <a:lnTo>
                      <a:pt x="657843" y="881435"/>
                    </a:lnTo>
                    <a:lnTo>
                      <a:pt x="694319" y="1016214"/>
                    </a:lnTo>
                    <a:cubicBezTo>
                      <a:pt x="705217" y="1069419"/>
                      <a:pt x="712131" y="1119734"/>
                      <a:pt x="713201" y="1156998"/>
                    </a:cubicBezTo>
                    <a:cubicBezTo>
                      <a:pt x="715065" y="1190532"/>
                      <a:pt x="714032" y="1228757"/>
                      <a:pt x="720960" y="1258622"/>
                    </a:cubicBezTo>
                    <a:lnTo>
                      <a:pt x="679557" y="1261399"/>
                    </a:lnTo>
                    <a:cubicBezTo>
                      <a:pt x="678850" y="1223119"/>
                      <a:pt x="678143" y="1184840"/>
                      <a:pt x="677437" y="1146560"/>
                    </a:cubicBezTo>
                    <a:cubicBezTo>
                      <a:pt x="674228" y="1101631"/>
                      <a:pt x="668194" y="1057242"/>
                      <a:pt x="658812" y="1013559"/>
                    </a:cubicBezTo>
                    <a:lnTo>
                      <a:pt x="620096" y="884815"/>
                    </a:lnTo>
                    <a:lnTo>
                      <a:pt x="617487" y="885041"/>
                    </a:lnTo>
                    <a:cubicBezTo>
                      <a:pt x="604917" y="882194"/>
                      <a:pt x="593230" y="875442"/>
                      <a:pt x="582656" y="865072"/>
                    </a:cubicBezTo>
                    <a:cubicBezTo>
                      <a:pt x="556244" y="838990"/>
                      <a:pt x="550041" y="806525"/>
                      <a:pt x="558217" y="771403"/>
                    </a:cubicBezTo>
                    <a:cubicBezTo>
                      <a:pt x="562112" y="754999"/>
                      <a:pt x="569609" y="739354"/>
                      <a:pt x="575867" y="722513"/>
                    </a:cubicBezTo>
                    <a:cubicBezTo>
                      <a:pt x="571718" y="718798"/>
                      <a:pt x="565774" y="714192"/>
                      <a:pt x="560670" y="708618"/>
                    </a:cubicBezTo>
                    <a:cubicBezTo>
                      <a:pt x="531466" y="677348"/>
                      <a:pt x="519772" y="641620"/>
                      <a:pt x="534291" y="600031"/>
                    </a:cubicBezTo>
                    <a:cubicBezTo>
                      <a:pt x="540848" y="581504"/>
                      <a:pt x="552919" y="567458"/>
                      <a:pt x="572231" y="560631"/>
                    </a:cubicBezTo>
                    <a:cubicBezTo>
                      <a:pt x="582540" y="556892"/>
                      <a:pt x="593183" y="557167"/>
                      <a:pt x="603475" y="559950"/>
                    </a:cubicBezTo>
                    <a:cubicBezTo>
                      <a:pt x="609267" y="561527"/>
                      <a:pt x="614846" y="564164"/>
                      <a:pt x="618559" y="565514"/>
                    </a:cubicBezTo>
                    <a:cubicBezTo>
                      <a:pt x="629322" y="557618"/>
                      <a:pt x="638415" y="548400"/>
                      <a:pt x="649454" y="543101"/>
                    </a:cubicBezTo>
                    <a:cubicBezTo>
                      <a:pt x="672605" y="531694"/>
                      <a:pt x="692487" y="542279"/>
                      <a:pt x="697970" y="567543"/>
                    </a:cubicBezTo>
                    <a:cubicBezTo>
                      <a:pt x="699586" y="575189"/>
                      <a:pt x="699788" y="582892"/>
                      <a:pt x="700456" y="590917"/>
                    </a:cubicBezTo>
                    <a:cubicBezTo>
                      <a:pt x="706933" y="593998"/>
                      <a:pt x="713927" y="596576"/>
                      <a:pt x="720550" y="600445"/>
                    </a:cubicBezTo>
                    <a:cubicBezTo>
                      <a:pt x="735858" y="609431"/>
                      <a:pt x="747467" y="621545"/>
                      <a:pt x="751604" y="639520"/>
                    </a:cubicBezTo>
                    <a:cubicBezTo>
                      <a:pt x="755595" y="656708"/>
                      <a:pt x="750549" y="671289"/>
                      <a:pt x="738347" y="683525"/>
                    </a:cubicBezTo>
                    <a:cubicBezTo>
                      <a:pt x="729932" y="692006"/>
                      <a:pt x="719754" y="697554"/>
                      <a:pt x="707956" y="700956"/>
                    </a:cubicBezTo>
                    <a:cubicBezTo>
                      <a:pt x="693641" y="669787"/>
                      <a:pt x="669443" y="653481"/>
                      <a:pt x="634896" y="651717"/>
                    </a:cubicBezTo>
                    <a:cubicBezTo>
                      <a:pt x="634543" y="659726"/>
                      <a:pt x="634350" y="667503"/>
                      <a:pt x="633997" y="675512"/>
                    </a:cubicBezTo>
                    <a:cubicBezTo>
                      <a:pt x="660271" y="678805"/>
                      <a:pt x="681371" y="689369"/>
                      <a:pt x="687058" y="716835"/>
                    </a:cubicBezTo>
                    <a:cubicBezTo>
                      <a:pt x="692854" y="744894"/>
                      <a:pt x="679387" y="765716"/>
                      <a:pt x="656986" y="782282"/>
                    </a:cubicBezTo>
                    <a:cubicBezTo>
                      <a:pt x="661091" y="789060"/>
                      <a:pt x="665158" y="795641"/>
                      <a:pt x="669532" y="802778"/>
                    </a:cubicBezTo>
                    <a:cubicBezTo>
                      <a:pt x="693852" y="786673"/>
                      <a:pt x="709290" y="765487"/>
                      <a:pt x="712109" y="736651"/>
                    </a:cubicBezTo>
                    <a:cubicBezTo>
                      <a:pt x="712907" y="727745"/>
                      <a:pt x="715710" y="724171"/>
                      <a:pt x="723692" y="721066"/>
                    </a:cubicBezTo>
                    <a:cubicBezTo>
                      <a:pt x="753809" y="708779"/>
                      <a:pt x="773689" y="687383"/>
                      <a:pt x="776459" y="653872"/>
                    </a:cubicBezTo>
                    <a:cubicBezTo>
                      <a:pt x="779084" y="619572"/>
                      <a:pt x="762709" y="594895"/>
                      <a:pt x="733368" y="578317"/>
                    </a:cubicBezTo>
                    <a:cubicBezTo>
                      <a:pt x="727912" y="575252"/>
                      <a:pt x="725127" y="572303"/>
                      <a:pt x="723890" y="565605"/>
                    </a:cubicBezTo>
                    <a:cubicBezTo>
                      <a:pt x="720505" y="547287"/>
                      <a:pt x="710304" y="532876"/>
                      <a:pt x="694098" y="523444"/>
                    </a:cubicBezTo>
                    <a:cubicBezTo>
                      <a:pt x="690671" y="521430"/>
                      <a:pt x="689446" y="519211"/>
                      <a:pt x="690243" y="515805"/>
                    </a:cubicBezTo>
                    <a:cubicBezTo>
                      <a:pt x="692866" y="505747"/>
                      <a:pt x="694394" y="495279"/>
                      <a:pt x="698774" y="485914"/>
                    </a:cubicBezTo>
                    <a:cubicBezTo>
                      <a:pt x="710120" y="462428"/>
                      <a:pt x="731075" y="453464"/>
                      <a:pt x="755797" y="452765"/>
                    </a:cubicBezTo>
                    <a:cubicBezTo>
                      <a:pt x="771597" y="452290"/>
                      <a:pt x="787712" y="454610"/>
                      <a:pt x="802978" y="455658"/>
                    </a:cubicBezTo>
                    <a:cubicBezTo>
                      <a:pt x="800042" y="449682"/>
                      <a:pt x="795827" y="442313"/>
                      <a:pt x="792796" y="434725"/>
                    </a:cubicBezTo>
                    <a:cubicBezTo>
                      <a:pt x="780108" y="402441"/>
                      <a:pt x="795007" y="375039"/>
                      <a:pt x="828778" y="368188"/>
                    </a:cubicBezTo>
                    <a:close/>
                    <a:moveTo>
                      <a:pt x="80732" y="236718"/>
                    </a:moveTo>
                    <a:cubicBezTo>
                      <a:pt x="82386" y="239060"/>
                      <a:pt x="84041" y="241402"/>
                      <a:pt x="85733" y="243941"/>
                    </a:cubicBezTo>
                    <a:cubicBezTo>
                      <a:pt x="105038" y="272355"/>
                      <a:pt x="132213" y="289334"/>
                      <a:pt x="165483" y="295204"/>
                    </a:cubicBezTo>
                    <a:cubicBezTo>
                      <a:pt x="183391" y="298413"/>
                      <a:pt x="193256" y="308813"/>
                      <a:pt x="199590" y="324345"/>
                    </a:cubicBezTo>
                    <a:cubicBezTo>
                      <a:pt x="208088" y="344979"/>
                      <a:pt x="200922" y="370136"/>
                      <a:pt x="183395" y="381115"/>
                    </a:cubicBezTo>
                    <a:cubicBezTo>
                      <a:pt x="178799" y="383798"/>
                      <a:pt x="173231" y="385642"/>
                      <a:pt x="167577" y="388113"/>
                    </a:cubicBezTo>
                    <a:cubicBezTo>
                      <a:pt x="171406" y="392294"/>
                      <a:pt x="175861" y="396564"/>
                      <a:pt x="179565" y="401175"/>
                    </a:cubicBezTo>
                    <a:cubicBezTo>
                      <a:pt x="191398" y="416711"/>
                      <a:pt x="191808" y="434357"/>
                      <a:pt x="179992" y="449781"/>
                    </a:cubicBezTo>
                    <a:cubicBezTo>
                      <a:pt x="161928" y="473286"/>
                      <a:pt x="138040" y="484014"/>
                      <a:pt x="108044" y="482632"/>
                    </a:cubicBezTo>
                    <a:cubicBezTo>
                      <a:pt x="70199" y="480662"/>
                      <a:pt x="58475" y="484458"/>
                      <a:pt x="27201" y="505923"/>
                    </a:cubicBezTo>
                    <a:cubicBezTo>
                      <a:pt x="7335" y="488816"/>
                      <a:pt x="-2562" y="467219"/>
                      <a:pt x="570" y="441177"/>
                    </a:cubicBezTo>
                    <a:cubicBezTo>
                      <a:pt x="5466" y="399329"/>
                      <a:pt x="29111" y="372959"/>
                      <a:pt x="70413" y="361661"/>
                    </a:cubicBezTo>
                    <a:cubicBezTo>
                      <a:pt x="68706" y="360143"/>
                      <a:pt x="67197" y="358588"/>
                      <a:pt x="65724" y="357231"/>
                    </a:cubicBezTo>
                    <a:cubicBezTo>
                      <a:pt x="47471" y="340029"/>
                      <a:pt x="37055" y="318936"/>
                      <a:pt x="36050" y="293659"/>
                    </a:cubicBezTo>
                    <a:cubicBezTo>
                      <a:pt x="35113" y="266537"/>
                      <a:pt x="51607" y="245563"/>
                      <a:pt x="80732" y="236718"/>
                    </a:cubicBezTo>
                    <a:close/>
                    <a:moveTo>
                      <a:pt x="734063" y="115786"/>
                    </a:moveTo>
                    <a:cubicBezTo>
                      <a:pt x="769312" y="112531"/>
                      <a:pt x="794903" y="133062"/>
                      <a:pt x="800039" y="168575"/>
                    </a:cubicBezTo>
                    <a:cubicBezTo>
                      <a:pt x="802927" y="188615"/>
                      <a:pt x="799667" y="207347"/>
                      <a:pt x="790133" y="225202"/>
                    </a:cubicBezTo>
                    <a:cubicBezTo>
                      <a:pt x="789688" y="226098"/>
                      <a:pt x="789279" y="227193"/>
                      <a:pt x="788636" y="228126"/>
                    </a:cubicBezTo>
                    <a:cubicBezTo>
                      <a:pt x="788673" y="228323"/>
                      <a:pt x="788709" y="228520"/>
                      <a:pt x="788782" y="228914"/>
                    </a:cubicBezTo>
                    <a:cubicBezTo>
                      <a:pt x="828453" y="224231"/>
                      <a:pt x="859115" y="239140"/>
                      <a:pt x="879477" y="273265"/>
                    </a:cubicBezTo>
                    <a:cubicBezTo>
                      <a:pt x="893897" y="297285"/>
                      <a:pt x="893683" y="322583"/>
                      <a:pt x="880462" y="348046"/>
                    </a:cubicBezTo>
                    <a:cubicBezTo>
                      <a:pt x="878741" y="347548"/>
                      <a:pt x="877093" y="347446"/>
                      <a:pt x="875371" y="346949"/>
                    </a:cubicBezTo>
                    <a:cubicBezTo>
                      <a:pt x="850156" y="338368"/>
                      <a:pt x="825797" y="341036"/>
                      <a:pt x="802289" y="352714"/>
                    </a:cubicBezTo>
                    <a:cubicBezTo>
                      <a:pt x="779174" y="364318"/>
                      <a:pt x="755458" y="366052"/>
                      <a:pt x="731227" y="357290"/>
                    </a:cubicBezTo>
                    <a:cubicBezTo>
                      <a:pt x="714189" y="351067"/>
                      <a:pt x="701420" y="340390"/>
                      <a:pt x="699035" y="320868"/>
                    </a:cubicBezTo>
                    <a:cubicBezTo>
                      <a:pt x="697732" y="310516"/>
                      <a:pt x="701091" y="301136"/>
                      <a:pt x="705546" y="292165"/>
                    </a:cubicBezTo>
                    <a:cubicBezTo>
                      <a:pt x="706115" y="290837"/>
                      <a:pt x="706882" y="289474"/>
                      <a:pt x="707611" y="287913"/>
                    </a:cubicBezTo>
                    <a:cubicBezTo>
                      <a:pt x="702111" y="287911"/>
                      <a:pt x="696917" y="288463"/>
                      <a:pt x="691898" y="287761"/>
                    </a:cubicBezTo>
                    <a:cubicBezTo>
                      <a:pt x="673669" y="285018"/>
                      <a:pt x="662761" y="273386"/>
                      <a:pt x="656836" y="256759"/>
                    </a:cubicBezTo>
                    <a:cubicBezTo>
                      <a:pt x="652880" y="245268"/>
                      <a:pt x="652504" y="233319"/>
                      <a:pt x="657076" y="221678"/>
                    </a:cubicBezTo>
                    <a:cubicBezTo>
                      <a:pt x="660099" y="213786"/>
                      <a:pt x="664631" y="207448"/>
                      <a:pt x="672162" y="203002"/>
                    </a:cubicBezTo>
                    <a:cubicBezTo>
                      <a:pt x="704464" y="183791"/>
                      <a:pt x="725615" y="156050"/>
                      <a:pt x="732996" y="118834"/>
                    </a:cubicBezTo>
                    <a:cubicBezTo>
                      <a:pt x="733405" y="117741"/>
                      <a:pt x="733851" y="116844"/>
                      <a:pt x="734063" y="115786"/>
                    </a:cubicBezTo>
                    <a:close/>
                    <a:moveTo>
                      <a:pt x="234805" y="54681"/>
                    </a:moveTo>
                    <a:cubicBezTo>
                      <a:pt x="244119" y="50796"/>
                      <a:pt x="254214" y="48930"/>
                      <a:pt x="265378" y="49820"/>
                    </a:cubicBezTo>
                    <a:cubicBezTo>
                      <a:pt x="285431" y="51412"/>
                      <a:pt x="301834" y="60807"/>
                      <a:pt x="314937" y="75496"/>
                    </a:cubicBezTo>
                    <a:cubicBezTo>
                      <a:pt x="346284" y="110647"/>
                      <a:pt x="354358" y="152137"/>
                      <a:pt x="345601" y="197347"/>
                    </a:cubicBezTo>
                    <a:cubicBezTo>
                      <a:pt x="343095" y="210236"/>
                      <a:pt x="338042" y="222577"/>
                      <a:pt x="334083" y="235327"/>
                    </a:cubicBezTo>
                    <a:cubicBezTo>
                      <a:pt x="396552" y="283468"/>
                      <a:pt x="397932" y="358175"/>
                      <a:pt x="353353" y="413468"/>
                    </a:cubicBezTo>
                    <a:cubicBezTo>
                      <a:pt x="386181" y="433475"/>
                      <a:pt x="408834" y="461271"/>
                      <a:pt x="418223" y="498850"/>
                    </a:cubicBezTo>
                    <a:cubicBezTo>
                      <a:pt x="424422" y="523575"/>
                      <a:pt x="422771" y="547713"/>
                      <a:pt x="414075" y="570097"/>
                    </a:cubicBezTo>
                    <a:cubicBezTo>
                      <a:pt x="400353" y="570800"/>
                      <a:pt x="387201" y="570175"/>
                      <a:pt x="374791" y="572468"/>
                    </a:cubicBezTo>
                    <a:cubicBezTo>
                      <a:pt x="365336" y="574215"/>
                      <a:pt x="356339" y="579545"/>
                      <a:pt x="347212" y="583064"/>
                    </a:cubicBezTo>
                    <a:cubicBezTo>
                      <a:pt x="345118" y="583858"/>
                      <a:pt x="342703" y="585119"/>
                      <a:pt x="340945" y="584425"/>
                    </a:cubicBezTo>
                    <a:cubicBezTo>
                      <a:pt x="320158" y="576656"/>
                      <a:pt x="306706" y="577716"/>
                      <a:pt x="286621" y="583668"/>
                    </a:cubicBezTo>
                    <a:cubicBezTo>
                      <a:pt x="275089" y="560947"/>
                      <a:pt x="258734" y="542988"/>
                      <a:pt x="233948" y="534531"/>
                    </a:cubicBezTo>
                    <a:cubicBezTo>
                      <a:pt x="209361" y="526039"/>
                      <a:pt x="185309" y="529261"/>
                      <a:pt x="162779" y="538517"/>
                    </a:cubicBezTo>
                    <a:cubicBezTo>
                      <a:pt x="157261" y="526295"/>
                      <a:pt x="151853" y="514665"/>
                      <a:pt x="146371" y="502641"/>
                    </a:cubicBezTo>
                    <a:cubicBezTo>
                      <a:pt x="166223" y="496529"/>
                      <a:pt x="183874" y="485119"/>
                      <a:pt x="196829" y="467040"/>
                    </a:cubicBezTo>
                    <a:cubicBezTo>
                      <a:pt x="227102" y="489760"/>
                      <a:pt x="261161" y="489985"/>
                      <a:pt x="291634" y="464187"/>
                    </a:cubicBezTo>
                    <a:cubicBezTo>
                      <a:pt x="303898" y="479847"/>
                      <a:pt x="319250" y="491269"/>
                      <a:pt x="339848" y="495814"/>
                    </a:cubicBezTo>
                    <a:cubicBezTo>
                      <a:pt x="341456" y="487981"/>
                      <a:pt x="343137" y="480540"/>
                      <a:pt x="344709" y="472509"/>
                    </a:cubicBezTo>
                    <a:cubicBezTo>
                      <a:pt x="322528" y="466016"/>
                      <a:pt x="308439" y="451508"/>
                      <a:pt x="302160" y="429650"/>
                    </a:cubicBezTo>
                    <a:cubicBezTo>
                      <a:pt x="295916" y="407989"/>
                      <a:pt x="301505" y="388623"/>
                      <a:pt x="317151" y="371880"/>
                    </a:cubicBezTo>
                    <a:cubicBezTo>
                      <a:pt x="311383" y="366020"/>
                      <a:pt x="305921" y="360715"/>
                      <a:pt x="300153" y="354855"/>
                    </a:cubicBezTo>
                    <a:cubicBezTo>
                      <a:pt x="284879" y="370308"/>
                      <a:pt x="276797" y="388301"/>
                      <a:pt x="275979" y="409229"/>
                    </a:cubicBezTo>
                    <a:cubicBezTo>
                      <a:pt x="275646" y="418457"/>
                      <a:pt x="277948" y="427606"/>
                      <a:pt x="278835" y="436812"/>
                    </a:cubicBezTo>
                    <a:cubicBezTo>
                      <a:pt x="279002" y="438818"/>
                      <a:pt x="278688" y="441524"/>
                      <a:pt x="277330" y="442997"/>
                    </a:cubicBezTo>
                    <a:cubicBezTo>
                      <a:pt x="260099" y="463292"/>
                      <a:pt x="230451" y="464901"/>
                      <a:pt x="211427" y="446824"/>
                    </a:cubicBezTo>
                    <a:cubicBezTo>
                      <a:pt x="209954" y="445467"/>
                      <a:pt x="208941" y="442191"/>
                      <a:pt x="209401" y="440273"/>
                    </a:cubicBezTo>
                    <a:cubicBezTo>
                      <a:pt x="212477" y="426056"/>
                      <a:pt x="211775" y="412334"/>
                      <a:pt x="206434" y="398858"/>
                    </a:cubicBezTo>
                    <a:cubicBezTo>
                      <a:pt x="205748" y="397356"/>
                      <a:pt x="205990" y="394255"/>
                      <a:pt x="207223" y="393213"/>
                    </a:cubicBezTo>
                    <a:cubicBezTo>
                      <a:pt x="231524" y="370389"/>
                      <a:pt x="232881" y="331435"/>
                      <a:pt x="213263" y="300227"/>
                    </a:cubicBezTo>
                    <a:cubicBezTo>
                      <a:pt x="212417" y="298958"/>
                      <a:pt x="211768" y="297651"/>
                      <a:pt x="210849" y="295987"/>
                    </a:cubicBezTo>
                    <a:cubicBezTo>
                      <a:pt x="217525" y="293531"/>
                      <a:pt x="224114" y="291704"/>
                      <a:pt x="230359" y="289124"/>
                    </a:cubicBezTo>
                    <a:cubicBezTo>
                      <a:pt x="263644" y="275232"/>
                      <a:pt x="282205" y="244506"/>
                      <a:pt x="278448" y="208737"/>
                    </a:cubicBezTo>
                    <a:cubicBezTo>
                      <a:pt x="277932" y="203741"/>
                      <a:pt x="278998" y="200692"/>
                      <a:pt x="283559" y="197812"/>
                    </a:cubicBezTo>
                    <a:cubicBezTo>
                      <a:pt x="302800" y="185089"/>
                      <a:pt x="313049" y="166696"/>
                      <a:pt x="314933" y="142718"/>
                    </a:cubicBezTo>
                    <a:cubicBezTo>
                      <a:pt x="306726" y="142401"/>
                      <a:pt x="299111" y="141975"/>
                      <a:pt x="291729" y="141710"/>
                    </a:cubicBezTo>
                    <a:cubicBezTo>
                      <a:pt x="288305" y="184917"/>
                      <a:pt x="240257" y="198277"/>
                      <a:pt x="204653" y="172059"/>
                    </a:cubicBezTo>
                    <a:cubicBezTo>
                      <a:pt x="199850" y="178039"/>
                      <a:pt x="195085" y="184217"/>
                      <a:pt x="190282" y="190196"/>
                    </a:cubicBezTo>
                    <a:cubicBezTo>
                      <a:pt x="203291" y="203274"/>
                      <a:pt x="223160" y="209381"/>
                      <a:pt x="254302" y="210348"/>
                    </a:cubicBezTo>
                    <a:cubicBezTo>
                      <a:pt x="258834" y="241492"/>
                      <a:pt x="238558" y="268460"/>
                      <a:pt x="206445" y="272154"/>
                    </a:cubicBezTo>
                    <a:cubicBezTo>
                      <a:pt x="171144" y="276232"/>
                      <a:pt x="139743" y="266146"/>
                      <a:pt x="114462" y="240670"/>
                    </a:cubicBezTo>
                    <a:cubicBezTo>
                      <a:pt x="86234" y="212479"/>
                      <a:pt x="89402" y="167894"/>
                      <a:pt x="120246" y="146306"/>
                    </a:cubicBezTo>
                    <a:cubicBezTo>
                      <a:pt x="131958" y="138030"/>
                      <a:pt x="145083" y="135198"/>
                      <a:pt x="159117" y="137290"/>
                    </a:cubicBezTo>
                    <a:cubicBezTo>
                      <a:pt x="163311" y="137940"/>
                      <a:pt x="165136" y="136789"/>
                      <a:pt x="166880" y="133004"/>
                    </a:cubicBezTo>
                    <a:cubicBezTo>
                      <a:pt x="177313" y="110095"/>
                      <a:pt x="189847" y="88630"/>
                      <a:pt x="208914" y="71662"/>
                    </a:cubicBezTo>
                    <a:cubicBezTo>
                      <a:pt x="216957" y="64472"/>
                      <a:pt x="225490" y="58567"/>
                      <a:pt x="234805" y="54681"/>
                    </a:cubicBezTo>
                    <a:close/>
                    <a:moveTo>
                      <a:pt x="518054" y="685"/>
                    </a:moveTo>
                    <a:cubicBezTo>
                      <a:pt x="535695" y="-1964"/>
                      <a:pt x="551960" y="3383"/>
                      <a:pt x="567481" y="11310"/>
                    </a:cubicBezTo>
                    <a:cubicBezTo>
                      <a:pt x="586392" y="21056"/>
                      <a:pt x="602181" y="34843"/>
                      <a:pt x="617166" y="49796"/>
                    </a:cubicBezTo>
                    <a:cubicBezTo>
                      <a:pt x="619412" y="52029"/>
                      <a:pt x="621119" y="53546"/>
                      <a:pt x="624803" y="51439"/>
                    </a:cubicBezTo>
                    <a:cubicBezTo>
                      <a:pt x="645553" y="40272"/>
                      <a:pt x="666213" y="40732"/>
                      <a:pt x="685335" y="54921"/>
                    </a:cubicBezTo>
                    <a:cubicBezTo>
                      <a:pt x="704960" y="69628"/>
                      <a:pt x="713618" y="90027"/>
                      <a:pt x="709531" y="114208"/>
                    </a:cubicBezTo>
                    <a:cubicBezTo>
                      <a:pt x="704617" y="143838"/>
                      <a:pt x="686008" y="164388"/>
                      <a:pt x="661812" y="180063"/>
                    </a:cubicBezTo>
                    <a:cubicBezTo>
                      <a:pt x="646343" y="190051"/>
                      <a:pt x="629358" y="196244"/>
                      <a:pt x="610202" y="195099"/>
                    </a:cubicBezTo>
                    <a:cubicBezTo>
                      <a:pt x="586961" y="193894"/>
                      <a:pt x="565244" y="174481"/>
                      <a:pt x="562692" y="152954"/>
                    </a:cubicBezTo>
                    <a:cubicBezTo>
                      <a:pt x="585571" y="146688"/>
                      <a:pt x="602749" y="132718"/>
                      <a:pt x="615624" y="112005"/>
                    </a:cubicBezTo>
                    <a:cubicBezTo>
                      <a:pt x="608733" y="107779"/>
                      <a:pt x="602074" y="103714"/>
                      <a:pt x="594985" y="99523"/>
                    </a:cubicBezTo>
                    <a:cubicBezTo>
                      <a:pt x="584014" y="116217"/>
                      <a:pt x="569428" y="127672"/>
                      <a:pt x="549403" y="129539"/>
                    </a:cubicBezTo>
                    <a:cubicBezTo>
                      <a:pt x="528196" y="131624"/>
                      <a:pt x="513136" y="121778"/>
                      <a:pt x="503638" y="102348"/>
                    </a:cubicBezTo>
                    <a:cubicBezTo>
                      <a:pt x="496480" y="105504"/>
                      <a:pt x="489322" y="108659"/>
                      <a:pt x="481968" y="111852"/>
                    </a:cubicBezTo>
                    <a:cubicBezTo>
                      <a:pt x="491757" y="132858"/>
                      <a:pt x="507348" y="146680"/>
                      <a:pt x="529275" y="151795"/>
                    </a:cubicBezTo>
                    <a:cubicBezTo>
                      <a:pt x="536517" y="153512"/>
                      <a:pt x="538661" y="157394"/>
                      <a:pt x="540380" y="163391"/>
                    </a:cubicBezTo>
                    <a:cubicBezTo>
                      <a:pt x="547848" y="187270"/>
                      <a:pt x="562876" y="204659"/>
                      <a:pt x="586552" y="213729"/>
                    </a:cubicBezTo>
                    <a:cubicBezTo>
                      <a:pt x="601672" y="219490"/>
                      <a:pt x="617458" y="220036"/>
                      <a:pt x="633128" y="217751"/>
                    </a:cubicBezTo>
                    <a:cubicBezTo>
                      <a:pt x="632490" y="226425"/>
                      <a:pt x="631028" y="235047"/>
                      <a:pt x="631375" y="243538"/>
                    </a:cubicBezTo>
                    <a:cubicBezTo>
                      <a:pt x="632531" y="271842"/>
                      <a:pt x="644151" y="293936"/>
                      <a:pt x="670400" y="307011"/>
                    </a:cubicBezTo>
                    <a:cubicBezTo>
                      <a:pt x="672391" y="307865"/>
                      <a:pt x="674389" y="310959"/>
                      <a:pt x="674359" y="313002"/>
                    </a:cubicBezTo>
                    <a:cubicBezTo>
                      <a:pt x="674507" y="327029"/>
                      <a:pt x="678128" y="340009"/>
                      <a:pt x="686366" y="351523"/>
                    </a:cubicBezTo>
                    <a:cubicBezTo>
                      <a:pt x="688597" y="354777"/>
                      <a:pt x="688444" y="357250"/>
                      <a:pt x="686786" y="360408"/>
                    </a:cubicBezTo>
                    <a:cubicBezTo>
                      <a:pt x="674346" y="383485"/>
                      <a:pt x="647586" y="391893"/>
                      <a:pt x="624276" y="379293"/>
                    </a:cubicBezTo>
                    <a:cubicBezTo>
                      <a:pt x="622212" y="378045"/>
                      <a:pt x="620696" y="374251"/>
                      <a:pt x="620186" y="371494"/>
                    </a:cubicBezTo>
                    <a:cubicBezTo>
                      <a:pt x="616003" y="343340"/>
                      <a:pt x="601859" y="321918"/>
                      <a:pt x="577039" y="307763"/>
                    </a:cubicBezTo>
                    <a:cubicBezTo>
                      <a:pt x="575443" y="306837"/>
                      <a:pt x="573488" y="306179"/>
                      <a:pt x="571263" y="305164"/>
                    </a:cubicBezTo>
                    <a:cubicBezTo>
                      <a:pt x="567934" y="312501"/>
                      <a:pt x="564766" y="319605"/>
                      <a:pt x="561472" y="327139"/>
                    </a:cubicBezTo>
                    <a:cubicBezTo>
                      <a:pt x="582070" y="337186"/>
                      <a:pt x="594443" y="353436"/>
                      <a:pt x="596193" y="376131"/>
                    </a:cubicBezTo>
                    <a:cubicBezTo>
                      <a:pt x="598066" y="398396"/>
                      <a:pt x="590093" y="416979"/>
                      <a:pt x="571697" y="430972"/>
                    </a:cubicBezTo>
                    <a:cubicBezTo>
                      <a:pt x="575998" y="437714"/>
                      <a:pt x="580263" y="444259"/>
                      <a:pt x="584565" y="451001"/>
                    </a:cubicBezTo>
                    <a:cubicBezTo>
                      <a:pt x="602215" y="439591"/>
                      <a:pt x="612471" y="423437"/>
                      <a:pt x="618292" y="404232"/>
                    </a:cubicBezTo>
                    <a:cubicBezTo>
                      <a:pt x="656636" y="417720"/>
                      <a:pt x="688185" y="404353"/>
                      <a:pt x="707017" y="373985"/>
                    </a:cubicBezTo>
                    <a:cubicBezTo>
                      <a:pt x="717097" y="377826"/>
                      <a:pt x="726965" y="382724"/>
                      <a:pt x="737381" y="385077"/>
                    </a:cubicBezTo>
                    <a:cubicBezTo>
                      <a:pt x="747600" y="387467"/>
                      <a:pt x="758243" y="387740"/>
                      <a:pt x="767814" y="388823"/>
                    </a:cubicBezTo>
                    <a:cubicBezTo>
                      <a:pt x="767007" y="400991"/>
                      <a:pt x="766309" y="413750"/>
                      <a:pt x="765487" y="426939"/>
                    </a:cubicBezTo>
                    <a:cubicBezTo>
                      <a:pt x="708784" y="427639"/>
                      <a:pt x="673764" y="455296"/>
                      <a:pt x="665711" y="514227"/>
                    </a:cubicBezTo>
                    <a:cubicBezTo>
                      <a:pt x="646576" y="514301"/>
                      <a:pt x="629861" y="520852"/>
                      <a:pt x="615799" y="534043"/>
                    </a:cubicBezTo>
                    <a:cubicBezTo>
                      <a:pt x="614762" y="535049"/>
                      <a:pt x="612633" y="535647"/>
                      <a:pt x="611378" y="535471"/>
                    </a:cubicBezTo>
                    <a:cubicBezTo>
                      <a:pt x="587569" y="530093"/>
                      <a:pt x="565924" y="535315"/>
                      <a:pt x="545354" y="547467"/>
                    </a:cubicBezTo>
                    <a:cubicBezTo>
                      <a:pt x="544800" y="547774"/>
                      <a:pt x="544172" y="547686"/>
                      <a:pt x="543618" y="547992"/>
                    </a:cubicBezTo>
                    <a:cubicBezTo>
                      <a:pt x="504751" y="508527"/>
                      <a:pt x="497966" y="435430"/>
                      <a:pt x="543114" y="378809"/>
                    </a:cubicBezTo>
                    <a:cubicBezTo>
                      <a:pt x="513284" y="360692"/>
                      <a:pt x="490336" y="336822"/>
                      <a:pt x="481297" y="302233"/>
                    </a:cubicBezTo>
                    <a:cubicBezTo>
                      <a:pt x="471988" y="267287"/>
                      <a:pt x="479922" y="235266"/>
                      <a:pt x="497521" y="205940"/>
                    </a:cubicBezTo>
                    <a:cubicBezTo>
                      <a:pt x="488494" y="194571"/>
                      <a:pt x="478826" y="184135"/>
                      <a:pt x="471375" y="172476"/>
                    </a:cubicBezTo>
                    <a:cubicBezTo>
                      <a:pt x="446267" y="132505"/>
                      <a:pt x="440053" y="90061"/>
                      <a:pt x="460261" y="46197"/>
                    </a:cubicBezTo>
                    <a:cubicBezTo>
                      <a:pt x="471621" y="21691"/>
                      <a:pt x="490099" y="4833"/>
                      <a:pt x="518054" y="685"/>
                    </a:cubicBezTo>
                    <a:close/>
                  </a:path>
                </a:pathLst>
              </a:custGeom>
              <a:grpFill/>
              <a:ln w="800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2B2B2B"/>
                  </a:solidFill>
                  <a:effectLst/>
                  <a:uLnTx/>
                  <a:uFillTx/>
                  <a:latin typeface="PMingLiU"/>
                  <a:ea typeface="PMingLiU"/>
                  <a:cs typeface="PMingLiU"/>
                </a:endParaRPr>
              </a:p>
            </p:txBody>
          </p:sp>
        </p:grpSp>
        <p:grpSp>
          <p:nvGrpSpPr>
            <p:cNvPr id="12" name="Group 13">
              <a:extLst>
                <a:ext uri="{FF2B5EF4-FFF2-40B4-BE49-F238E27FC236}">
                  <a16:creationId xmlns:a16="http://schemas.microsoft.com/office/drawing/2014/main" id="{497851E2-313E-FFA8-7E6C-3635DFC20D4B}"/>
                </a:ext>
              </a:extLst>
            </p:cNvPr>
            <p:cNvGrpSpPr/>
            <p:nvPr/>
          </p:nvGrpSpPr>
          <p:grpSpPr>
            <a:xfrm>
              <a:off x="219453" y="2580615"/>
              <a:ext cx="2625263" cy="1036484"/>
              <a:chOff x="1525348" y="1579815"/>
              <a:chExt cx="6070988" cy="2761700"/>
            </a:xfrm>
            <a:grpFill/>
          </p:grpSpPr>
          <p:sp>
            <p:nvSpPr>
              <p:cNvPr id="13" name="Rectangle 5">
                <a:extLst>
                  <a:ext uri="{FF2B5EF4-FFF2-40B4-BE49-F238E27FC236}">
                    <a16:creationId xmlns:a16="http://schemas.microsoft.com/office/drawing/2014/main" id="{FB1FC766-AF21-0812-D9E9-9AF613EBF7C8}"/>
                  </a:ext>
                </a:extLst>
              </p:cNvPr>
              <p:cNvSpPr/>
              <p:nvPr/>
            </p:nvSpPr>
            <p:spPr>
              <a:xfrm>
                <a:off x="3268739" y="2309740"/>
                <a:ext cx="2598977" cy="2031775"/>
              </a:xfrm>
              <a:custGeom>
                <a:avLst/>
                <a:gdLst/>
                <a:ahLst/>
                <a:cxnLst/>
                <a:rect l="l" t="t" r="r" b="b"/>
                <a:pathLst>
                  <a:path w="2897024" h="2264776">
                    <a:moveTo>
                      <a:pt x="0" y="0"/>
                    </a:moveTo>
                    <a:lnTo>
                      <a:pt x="2897024" y="0"/>
                    </a:lnTo>
                    <a:lnTo>
                      <a:pt x="2897024" y="1891127"/>
                    </a:lnTo>
                    <a:cubicBezTo>
                      <a:pt x="2802822" y="1872712"/>
                      <a:pt x="2705549" y="1863893"/>
                      <a:pt x="2606215" y="1863893"/>
                    </a:cubicBezTo>
                    <a:cubicBezTo>
                      <a:pt x="2195568" y="1863893"/>
                      <a:pt x="1820122" y="2014603"/>
                      <a:pt x="1533076" y="2264776"/>
                    </a:cubicBezTo>
                    <a:cubicBezTo>
                      <a:pt x="1247202" y="2014157"/>
                      <a:pt x="872259" y="1863893"/>
                      <a:pt x="462219" y="1863893"/>
                    </a:cubicBezTo>
                    <a:cubicBezTo>
                      <a:pt x="301614" y="1863893"/>
                      <a:pt x="146393" y="1886946"/>
                      <a:pt x="0" y="19310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1" b="0" i="0" u="none" strike="noStrike" kern="1200" cap="none" spc="0" normalizeH="0" baseline="0" noProof="0">
                  <a:ln>
                    <a:noFill/>
                  </a:ln>
                  <a:solidFill>
                    <a:srgbClr val="FFFFFF"/>
                  </a:solidFill>
                  <a:effectLst/>
                  <a:uLnTx/>
                  <a:uFillTx/>
                  <a:latin typeface="PMingLiU"/>
                  <a:ea typeface="PMingLiU"/>
                  <a:cs typeface="PMingLiU"/>
                </a:endParaRPr>
              </a:p>
            </p:txBody>
          </p:sp>
          <p:sp>
            <p:nvSpPr>
              <p:cNvPr id="14" name="Rectangle 5">
                <a:extLst>
                  <a:ext uri="{FF2B5EF4-FFF2-40B4-BE49-F238E27FC236}">
                    <a16:creationId xmlns:a16="http://schemas.microsoft.com/office/drawing/2014/main" id="{D0FEC80C-42F4-9192-0CBE-12EE5E37958B}"/>
                  </a:ext>
                </a:extLst>
              </p:cNvPr>
              <p:cNvSpPr/>
              <p:nvPr/>
            </p:nvSpPr>
            <p:spPr>
              <a:xfrm>
                <a:off x="3268739" y="2704966"/>
                <a:ext cx="2598977" cy="977877"/>
              </a:xfrm>
              <a:custGeom>
                <a:avLst/>
                <a:gdLst/>
                <a:ahLst/>
                <a:cxnLst/>
                <a:rect l="l" t="t" r="r" b="b"/>
                <a:pathLst>
                  <a:path w="648072" h="243840">
                    <a:moveTo>
                      <a:pt x="0" y="0"/>
                    </a:moveTo>
                    <a:lnTo>
                      <a:pt x="648072" y="0"/>
                    </a:lnTo>
                    <a:lnTo>
                      <a:pt x="648072" y="146327"/>
                    </a:lnTo>
                    <a:lnTo>
                      <a:pt x="359596" y="243840"/>
                    </a:lnTo>
                    <a:lnTo>
                      <a:pt x="0" y="12858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1" b="0" i="0" u="none" strike="noStrike" kern="1200" cap="none" spc="0" normalizeH="0" baseline="0" noProof="0">
                  <a:ln>
                    <a:noFill/>
                  </a:ln>
                  <a:solidFill>
                    <a:srgbClr val="FFFFFF"/>
                  </a:solidFill>
                  <a:effectLst/>
                  <a:uLnTx/>
                  <a:uFillTx/>
                  <a:latin typeface="PMingLiU"/>
                  <a:ea typeface="PMingLiU"/>
                  <a:cs typeface="PMingLiU"/>
                </a:endParaRPr>
              </a:p>
            </p:txBody>
          </p:sp>
          <p:sp>
            <p:nvSpPr>
              <p:cNvPr id="15" name="Freeform 22">
                <a:extLst>
                  <a:ext uri="{FF2B5EF4-FFF2-40B4-BE49-F238E27FC236}">
                    <a16:creationId xmlns:a16="http://schemas.microsoft.com/office/drawing/2014/main" id="{EEFF2CBA-07B9-A9CD-E0F9-F956967A5370}"/>
                  </a:ext>
                </a:extLst>
              </p:cNvPr>
              <p:cNvSpPr/>
              <p:nvPr/>
            </p:nvSpPr>
            <p:spPr>
              <a:xfrm>
                <a:off x="1525348" y="1579815"/>
                <a:ext cx="6070988" cy="1788714"/>
              </a:xfrm>
              <a:custGeom>
                <a:avLst/>
                <a:gdLst>
                  <a:gd name="connsiteX0" fmla="*/ 762000 w 1513840"/>
                  <a:gd name="connsiteY0" fmla="*/ 0 h 487680"/>
                  <a:gd name="connsiteX1" fmla="*/ 0 w 1513840"/>
                  <a:gd name="connsiteY1" fmla="*/ 233680 h 487680"/>
                  <a:gd name="connsiteX2" fmla="*/ 792480 w 1513840"/>
                  <a:gd name="connsiteY2" fmla="*/ 487680 h 487680"/>
                  <a:gd name="connsiteX3" fmla="*/ 1513840 w 1513840"/>
                  <a:gd name="connsiteY3" fmla="*/ 243840 h 487680"/>
                  <a:gd name="connsiteX4" fmla="*/ 762000 w 1513840"/>
                  <a:gd name="connsiteY4" fmla="*/ 0 h 48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840" h="487680">
                    <a:moveTo>
                      <a:pt x="762000" y="0"/>
                    </a:moveTo>
                    <a:lnTo>
                      <a:pt x="0" y="233680"/>
                    </a:lnTo>
                    <a:lnTo>
                      <a:pt x="792480" y="487680"/>
                    </a:lnTo>
                    <a:lnTo>
                      <a:pt x="1513840" y="243840"/>
                    </a:lnTo>
                    <a:lnTo>
                      <a:pt x="76200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1" b="0" i="0" u="none" strike="noStrike" kern="1200" cap="none" spc="0" normalizeH="0" baseline="0" noProof="0">
                  <a:ln>
                    <a:noFill/>
                  </a:ln>
                  <a:solidFill>
                    <a:srgbClr val="FFFFFF"/>
                  </a:solidFill>
                  <a:effectLst/>
                  <a:uLnTx/>
                  <a:uFillTx/>
                  <a:latin typeface="PMingLiU"/>
                  <a:ea typeface="PMingLiU"/>
                  <a:cs typeface="PMingLiU"/>
                </a:endParaRPr>
              </a:p>
            </p:txBody>
          </p:sp>
          <p:cxnSp>
            <p:nvCxnSpPr>
              <p:cNvPr id="16" name="Straight Connector 17">
                <a:extLst>
                  <a:ext uri="{FF2B5EF4-FFF2-40B4-BE49-F238E27FC236}">
                    <a16:creationId xmlns:a16="http://schemas.microsoft.com/office/drawing/2014/main" id="{A2442C8D-B952-8B78-0E10-EE06E914D2E5}"/>
                  </a:ext>
                </a:extLst>
              </p:cNvPr>
              <p:cNvCxnSpPr/>
              <p:nvPr/>
            </p:nvCxnSpPr>
            <p:spPr>
              <a:xfrm>
                <a:off x="2980810" y="2414208"/>
                <a:ext cx="1586226" cy="614737"/>
              </a:xfrm>
              <a:prstGeom prst="line">
                <a:avLst/>
              </a:prstGeom>
              <a:grpFill/>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7" name="Straight Connector 18">
                <a:extLst>
                  <a:ext uri="{FF2B5EF4-FFF2-40B4-BE49-F238E27FC236}">
                    <a16:creationId xmlns:a16="http://schemas.microsoft.com/office/drawing/2014/main" id="{5121BA6A-6174-D7B1-7092-EBE5854D9B95}"/>
                  </a:ext>
                </a:extLst>
              </p:cNvPr>
              <p:cNvCxnSpPr/>
              <p:nvPr/>
            </p:nvCxnSpPr>
            <p:spPr>
              <a:xfrm>
                <a:off x="6248932" y="2802241"/>
                <a:ext cx="0" cy="1010602"/>
              </a:xfrm>
              <a:prstGeom prst="line">
                <a:avLst/>
              </a:prstGeom>
              <a:grpFill/>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8" name="Isosceles Triangle 19">
                <a:extLst>
                  <a:ext uri="{FF2B5EF4-FFF2-40B4-BE49-F238E27FC236}">
                    <a16:creationId xmlns:a16="http://schemas.microsoft.com/office/drawing/2014/main" id="{63BC7D88-DA38-9F67-8BEC-E503A38F0C88}"/>
                  </a:ext>
                </a:extLst>
              </p:cNvPr>
              <p:cNvSpPr/>
              <p:nvPr/>
            </p:nvSpPr>
            <p:spPr>
              <a:xfrm>
                <a:off x="6018666" y="3406130"/>
                <a:ext cx="460523" cy="92094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1" b="0" i="0" u="none" strike="noStrike" kern="1200" cap="none" spc="0" normalizeH="0" baseline="0" noProof="0">
                  <a:ln>
                    <a:noFill/>
                  </a:ln>
                  <a:solidFill>
                    <a:srgbClr val="FFFFFF"/>
                  </a:solidFill>
                  <a:effectLst/>
                  <a:uLnTx/>
                  <a:uFillTx/>
                  <a:latin typeface="PMingLiU"/>
                  <a:ea typeface="PMingLiU"/>
                  <a:cs typeface="PMingLiU"/>
                </a:endParaRPr>
              </a:p>
            </p:txBody>
          </p:sp>
          <p:sp>
            <p:nvSpPr>
              <p:cNvPr id="19" name="Oval 20">
                <a:extLst>
                  <a:ext uri="{FF2B5EF4-FFF2-40B4-BE49-F238E27FC236}">
                    <a16:creationId xmlns:a16="http://schemas.microsoft.com/office/drawing/2014/main" id="{EF0A84F4-B522-A73C-BD24-524C47CAFA4E}"/>
                  </a:ext>
                </a:extLst>
              </p:cNvPr>
              <p:cNvSpPr/>
              <p:nvPr/>
            </p:nvSpPr>
            <p:spPr>
              <a:xfrm>
                <a:off x="6122006" y="3356992"/>
                <a:ext cx="236067" cy="271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1" b="0" i="0" u="none" strike="noStrike" kern="1200" cap="none" spc="0" normalizeH="0" baseline="0" noProof="0">
                  <a:ln>
                    <a:noFill/>
                  </a:ln>
                  <a:solidFill>
                    <a:srgbClr val="FFFFFF"/>
                  </a:solidFill>
                  <a:effectLst/>
                  <a:uLnTx/>
                  <a:uFillTx/>
                  <a:latin typeface="PMingLiU"/>
                  <a:ea typeface="PMingLiU"/>
                  <a:cs typeface="PMingLiU"/>
                </a:endParaRPr>
              </a:p>
            </p:txBody>
          </p:sp>
        </p:grpSp>
      </p:grpSp>
      <p:sp>
        <p:nvSpPr>
          <p:cNvPr id="27" name="Diamond 27">
            <a:extLst>
              <a:ext uri="{FF2B5EF4-FFF2-40B4-BE49-F238E27FC236}">
                <a16:creationId xmlns:a16="http://schemas.microsoft.com/office/drawing/2014/main" id="{68549B5D-FD96-A03B-EBEB-9795C8733192}"/>
              </a:ext>
            </a:extLst>
          </p:cNvPr>
          <p:cNvSpPr/>
          <p:nvPr/>
        </p:nvSpPr>
        <p:spPr>
          <a:xfrm rot="16200000">
            <a:off x="5914936" y="2553602"/>
            <a:ext cx="362129" cy="326568"/>
          </a:xfrm>
          <a:prstGeom prst="flowChartMerg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FFFFFF"/>
              </a:solidFill>
              <a:effectLst/>
              <a:uLnTx/>
              <a:uFillTx/>
              <a:latin typeface="PMingLiU"/>
              <a:ea typeface="PMingLiU"/>
              <a:cs typeface="PMingLiU"/>
            </a:endParaRPr>
          </a:p>
        </p:txBody>
      </p:sp>
      <p:sp>
        <p:nvSpPr>
          <p:cNvPr id="28" name="Diamond 29">
            <a:extLst>
              <a:ext uri="{FF2B5EF4-FFF2-40B4-BE49-F238E27FC236}">
                <a16:creationId xmlns:a16="http://schemas.microsoft.com/office/drawing/2014/main" id="{F29786B7-52C7-0764-3980-E078295BE108}"/>
              </a:ext>
            </a:extLst>
          </p:cNvPr>
          <p:cNvSpPr/>
          <p:nvPr/>
        </p:nvSpPr>
        <p:spPr>
          <a:xfrm rot="16200000">
            <a:off x="8079080" y="2581006"/>
            <a:ext cx="336840" cy="319140"/>
          </a:xfrm>
          <a:prstGeom prst="flowChartMerg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FFFFFF"/>
              </a:solidFill>
              <a:effectLst/>
              <a:uLnTx/>
              <a:uFillTx/>
              <a:latin typeface="PMingLiU"/>
              <a:ea typeface="PMingLiU"/>
              <a:cs typeface="PMingLiU"/>
            </a:endParaRPr>
          </a:p>
        </p:txBody>
      </p:sp>
      <p:sp>
        <p:nvSpPr>
          <p:cNvPr id="29" name="Diamond 31">
            <a:extLst>
              <a:ext uri="{FF2B5EF4-FFF2-40B4-BE49-F238E27FC236}">
                <a16:creationId xmlns:a16="http://schemas.microsoft.com/office/drawing/2014/main" id="{DD9C1D33-2D32-1FB4-947B-49DBF2C07FF0}"/>
              </a:ext>
            </a:extLst>
          </p:cNvPr>
          <p:cNvSpPr/>
          <p:nvPr/>
        </p:nvSpPr>
        <p:spPr>
          <a:xfrm rot="16200000">
            <a:off x="7984119" y="4633227"/>
            <a:ext cx="378704" cy="358804"/>
          </a:xfrm>
          <a:prstGeom prst="flowChartExtract">
            <a:avLst/>
          </a:prstGeom>
          <a:solidFill>
            <a:srgbClr val="5E33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1" i="0" u="none" strike="noStrike" kern="1200" cap="none" spc="0" normalizeH="0" baseline="0" noProof="0">
              <a:ln w="22225">
                <a:solidFill>
                  <a:srgbClr val="E8B321"/>
                </a:solidFill>
                <a:prstDash val="solid"/>
              </a:ln>
              <a:solidFill>
                <a:srgbClr val="E8B321">
                  <a:lumMod val="40000"/>
                  <a:lumOff val="60000"/>
                </a:srgbClr>
              </a:solidFill>
              <a:effectLst/>
              <a:uLnTx/>
              <a:uFillTx/>
              <a:latin typeface="PMingLiU"/>
              <a:ea typeface="PMingLiU"/>
              <a:cs typeface="PMingLiU"/>
            </a:endParaRPr>
          </a:p>
        </p:txBody>
      </p:sp>
      <p:sp>
        <p:nvSpPr>
          <p:cNvPr id="30" name="Diamond 32">
            <a:extLst>
              <a:ext uri="{FF2B5EF4-FFF2-40B4-BE49-F238E27FC236}">
                <a16:creationId xmlns:a16="http://schemas.microsoft.com/office/drawing/2014/main" id="{E89FFA55-82E2-FB5D-167F-6ED54E2362E4}"/>
              </a:ext>
            </a:extLst>
          </p:cNvPr>
          <p:cNvSpPr/>
          <p:nvPr/>
        </p:nvSpPr>
        <p:spPr>
          <a:xfrm rot="5400000">
            <a:off x="5890815" y="4652771"/>
            <a:ext cx="336840" cy="319140"/>
          </a:xfrm>
          <a:prstGeom prst="flowChartMerg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2B2B2B"/>
              </a:solidFill>
              <a:effectLst/>
              <a:uLnTx/>
              <a:uFillTx/>
              <a:latin typeface="PMingLiU"/>
              <a:ea typeface="PMingLiU"/>
              <a:cs typeface="PMingLiU"/>
            </a:endParaRPr>
          </a:p>
        </p:txBody>
      </p:sp>
      <p:sp>
        <p:nvSpPr>
          <p:cNvPr id="46" name="Diamond 61">
            <a:extLst>
              <a:ext uri="{FF2B5EF4-FFF2-40B4-BE49-F238E27FC236}">
                <a16:creationId xmlns:a16="http://schemas.microsoft.com/office/drawing/2014/main" id="{F3AABF39-44AB-21DC-C066-816193FE2899}"/>
              </a:ext>
            </a:extLst>
          </p:cNvPr>
          <p:cNvSpPr/>
          <p:nvPr/>
        </p:nvSpPr>
        <p:spPr>
          <a:xfrm rot="16200000">
            <a:off x="3511139" y="4671258"/>
            <a:ext cx="336840" cy="319140"/>
          </a:xfrm>
          <a:prstGeom prst="flowChartExtra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FFFFFF"/>
              </a:solidFill>
              <a:effectLst/>
              <a:uLnTx/>
              <a:uFillTx/>
              <a:latin typeface="PMingLiU"/>
              <a:ea typeface="PMingLiU"/>
              <a:cs typeface="PMingLiU"/>
            </a:endParaRPr>
          </a:p>
        </p:txBody>
      </p:sp>
      <p:grpSp>
        <p:nvGrpSpPr>
          <p:cNvPr id="68" name="群組 67">
            <a:extLst>
              <a:ext uri="{FF2B5EF4-FFF2-40B4-BE49-F238E27FC236}">
                <a16:creationId xmlns:a16="http://schemas.microsoft.com/office/drawing/2014/main" id="{03240C7D-C36A-AE12-3AFB-AFEA59552140}"/>
              </a:ext>
            </a:extLst>
          </p:cNvPr>
          <p:cNvGrpSpPr/>
          <p:nvPr/>
        </p:nvGrpSpPr>
        <p:grpSpPr>
          <a:xfrm>
            <a:off x="753313" y="1242509"/>
            <a:ext cx="2911662" cy="1043211"/>
            <a:chOff x="862176" y="1319314"/>
            <a:chExt cx="2911662" cy="1043211"/>
          </a:xfrm>
        </p:grpSpPr>
        <p:grpSp>
          <p:nvGrpSpPr>
            <p:cNvPr id="22" name="Group 35">
              <a:extLst>
                <a:ext uri="{FF2B5EF4-FFF2-40B4-BE49-F238E27FC236}">
                  <a16:creationId xmlns:a16="http://schemas.microsoft.com/office/drawing/2014/main" id="{50D6CBBB-D2E9-E286-674D-51D47E5FD744}"/>
                </a:ext>
              </a:extLst>
            </p:cNvPr>
            <p:cNvGrpSpPr/>
            <p:nvPr/>
          </p:nvGrpSpPr>
          <p:grpSpPr>
            <a:xfrm>
              <a:off x="862176" y="1319314"/>
              <a:ext cx="2911662" cy="1019996"/>
              <a:chOff x="1284184" y="1920623"/>
              <a:chExt cx="2660086" cy="983548"/>
            </a:xfrm>
          </p:grpSpPr>
          <p:sp>
            <p:nvSpPr>
              <p:cNvPr id="23" name="TextBox 23">
                <a:extLst>
                  <a:ext uri="{FF2B5EF4-FFF2-40B4-BE49-F238E27FC236}">
                    <a16:creationId xmlns:a16="http://schemas.microsoft.com/office/drawing/2014/main" id="{0E7EF292-3D45-B08B-D8C5-76D67C1D79B1}"/>
                  </a:ext>
                </a:extLst>
              </p:cNvPr>
              <p:cNvSpPr txBox="1"/>
              <p:nvPr/>
            </p:nvSpPr>
            <p:spPr>
              <a:xfrm>
                <a:off x="1284184" y="1920623"/>
                <a:ext cx="853040" cy="405536"/>
              </a:xfrm>
              <a:prstGeom prst="rect">
                <a:avLst/>
              </a:prstGeom>
              <a:solidFill>
                <a:schemeClr val="accent3">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FFFFFF"/>
                    </a:solidFill>
                    <a:effectLst/>
                    <a:uLnTx/>
                    <a:uFillTx/>
                    <a:latin typeface="PMingLiU" panose="020B0604030504040204" pitchFamily="34" charset="-120"/>
                    <a:ea typeface="PMingLiU" panose="020B0604030504040204" pitchFamily="34" charset="-120"/>
                    <a:cs typeface="PMingLiU" pitchFamily="34" charset="0"/>
                  </a:rPr>
                  <a:t>蒐集</a:t>
                </a:r>
                <a:endParaRPr kumimoji="0" lang="ko-KR" altLang="en-US" sz="2133" b="1" i="0" u="none" strike="noStrike" kern="1200" cap="none" spc="0" normalizeH="0" baseline="0" noProof="0" dirty="0">
                  <a:ln>
                    <a:noFill/>
                  </a:ln>
                  <a:solidFill>
                    <a:srgbClr val="FFFFFF"/>
                  </a:solidFill>
                  <a:effectLst/>
                  <a:uLnTx/>
                  <a:uFillTx/>
                  <a:latin typeface="PMingLiU" panose="020B0604030504040204" pitchFamily="34" charset="-120"/>
                  <a:ea typeface="맑은 고딕" panose="020B0503020000020004" pitchFamily="34" charset="-127"/>
                  <a:cs typeface="PMingLiU" pitchFamily="34" charset="0"/>
                </a:endParaRPr>
              </a:p>
            </p:txBody>
          </p:sp>
          <p:grpSp>
            <p:nvGrpSpPr>
              <p:cNvPr id="24" name="Group 24">
                <a:extLst>
                  <a:ext uri="{FF2B5EF4-FFF2-40B4-BE49-F238E27FC236}">
                    <a16:creationId xmlns:a16="http://schemas.microsoft.com/office/drawing/2014/main" id="{23FB4B94-86E7-00E1-4E74-B047C4DDCF16}"/>
                  </a:ext>
                </a:extLst>
              </p:cNvPr>
              <p:cNvGrpSpPr/>
              <p:nvPr/>
            </p:nvGrpSpPr>
            <p:grpSpPr>
              <a:xfrm>
                <a:off x="2084603" y="1925749"/>
                <a:ext cx="1859667" cy="978422"/>
                <a:chOff x="3197816" y="2162823"/>
                <a:chExt cx="2909172" cy="978422"/>
              </a:xfrm>
            </p:grpSpPr>
            <p:sp>
              <p:nvSpPr>
                <p:cNvPr id="25" name="TextBox 25">
                  <a:extLst>
                    <a:ext uri="{FF2B5EF4-FFF2-40B4-BE49-F238E27FC236}">
                      <a16:creationId xmlns:a16="http://schemas.microsoft.com/office/drawing/2014/main" id="{284CD603-881D-7CB6-88F4-70EE1CB9CA2B}"/>
                    </a:ext>
                  </a:extLst>
                </p:cNvPr>
                <p:cNvSpPr txBox="1"/>
                <p:nvPr/>
              </p:nvSpPr>
              <p:spPr>
                <a:xfrm>
                  <a:off x="3260116" y="2162823"/>
                  <a:ext cx="2784576" cy="396604"/>
                </a:xfrm>
                <a:prstGeom prst="rect">
                  <a:avLst/>
                </a:prstGeom>
                <a:noFill/>
                <a:ln>
                  <a:solidFill>
                    <a:schemeClr val="accent3">
                      <a:lumMod val="60000"/>
                      <a:lumOff val="40000"/>
                    </a:schemeClr>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5E33BF"/>
                      </a:solidFill>
                      <a:effectLst/>
                      <a:uLnTx/>
                      <a:uFillTx/>
                      <a:latin typeface="PMingLiU" panose="020B0604030504040204" pitchFamily="34" charset="-120"/>
                      <a:ea typeface="PMingLiU" panose="020B0604030504040204" pitchFamily="34" charset="-120"/>
                      <a:cs typeface="PMingLiU" pitchFamily="34" charset="0"/>
                    </a:rPr>
                    <a:t>背景知識補充</a:t>
                  </a:r>
                  <a:endParaRPr kumimoji="0" lang="ko-KR" altLang="en-US" sz="2133" b="1" i="0" u="none" strike="noStrike" kern="1200" cap="none" spc="0" normalizeH="0" baseline="0" noProof="0" dirty="0">
                    <a:ln>
                      <a:noFill/>
                    </a:ln>
                    <a:solidFill>
                      <a:srgbClr val="5E33BF"/>
                    </a:solidFill>
                    <a:effectLst/>
                    <a:uLnTx/>
                    <a:uFillTx/>
                    <a:latin typeface="PMingLiU" panose="020B0604030504040204" pitchFamily="34" charset="-120"/>
                    <a:ea typeface="맑은 고딕" panose="020B0503020000020004" pitchFamily="34" charset="-127"/>
                    <a:cs typeface="PMingLiU" pitchFamily="34" charset="0"/>
                  </a:endParaRPr>
                </a:p>
              </p:txBody>
            </p:sp>
            <p:sp>
              <p:nvSpPr>
                <p:cNvPr id="26" name="TextBox 26">
                  <a:extLst>
                    <a:ext uri="{FF2B5EF4-FFF2-40B4-BE49-F238E27FC236}">
                      <a16:creationId xmlns:a16="http://schemas.microsoft.com/office/drawing/2014/main" id="{AFC32BFD-F27D-7D8C-648D-214128B31342}"/>
                    </a:ext>
                  </a:extLst>
                </p:cNvPr>
                <p:cNvSpPr txBox="1"/>
                <p:nvPr/>
              </p:nvSpPr>
              <p:spPr>
                <a:xfrm>
                  <a:off x="3197816" y="2775156"/>
                  <a:ext cx="2909172" cy="3660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67" b="1" i="0" u="none" strike="noStrike" kern="1200" cap="none" spc="0" normalizeH="0" baseline="0" noProof="0" dirty="0">
                      <a:ln>
                        <a:noFill/>
                      </a:ln>
                      <a:solidFill>
                        <a:srgbClr val="1D4E89">
                          <a:lumMod val="60000"/>
                          <a:lumOff val="40000"/>
                        </a:srgbClr>
                      </a:solidFill>
                      <a:effectLst/>
                      <a:uLnTx/>
                      <a:uFillTx/>
                      <a:latin typeface="PMingLiU"/>
                      <a:ea typeface="맑은 고딕" panose="020B0503020000020004" pitchFamily="34" charset="-127"/>
                      <a:cs typeface="PMingLiU" panose="02020603050405020304" pitchFamily="18" charset="0"/>
                    </a:rPr>
                    <a:t>Web of Science</a:t>
                  </a:r>
                  <a:endParaRPr kumimoji="0" lang="en-US" altLang="ko-KR" sz="1867" b="0" i="0" u="none" strike="noStrike" kern="1200" cap="none" spc="0" normalizeH="0" baseline="0" noProof="0" dirty="0">
                    <a:ln>
                      <a:noFill/>
                    </a:ln>
                    <a:solidFill>
                      <a:srgbClr val="1D4E89">
                        <a:lumMod val="60000"/>
                        <a:lumOff val="40000"/>
                      </a:srgbClr>
                    </a:solidFill>
                    <a:effectLst/>
                    <a:uLnTx/>
                    <a:uFillTx/>
                    <a:latin typeface="PMingLiU"/>
                    <a:ea typeface="PMingLiU"/>
                    <a:cs typeface="PMingLiU"/>
                  </a:endParaRPr>
                </a:p>
              </p:txBody>
            </p:sp>
          </p:grpSp>
        </p:grpSp>
        <p:sp>
          <p:nvSpPr>
            <p:cNvPr id="52" name="Rectangle 9">
              <a:extLst>
                <a:ext uri="{FF2B5EF4-FFF2-40B4-BE49-F238E27FC236}">
                  <a16:creationId xmlns:a16="http://schemas.microsoft.com/office/drawing/2014/main" id="{0B033D03-DCA8-126E-753D-6850FF93AF57}"/>
                </a:ext>
              </a:extLst>
            </p:cNvPr>
            <p:cNvSpPr/>
            <p:nvPr/>
          </p:nvSpPr>
          <p:spPr>
            <a:xfrm>
              <a:off x="1086868" y="1938724"/>
              <a:ext cx="445704" cy="423801"/>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0" b="0" i="0" u="none" strike="noStrike" kern="1200" cap="none" spc="0" normalizeH="0" baseline="0" noProof="0" dirty="0">
                <a:ln>
                  <a:noFill/>
                </a:ln>
                <a:solidFill>
                  <a:srgbClr val="FFFFFF"/>
                </a:solidFill>
                <a:effectLst/>
                <a:uLnTx/>
                <a:uFillTx/>
                <a:latin typeface="PMingLiU"/>
                <a:ea typeface="PMingLiU"/>
                <a:cs typeface="PMingLiU"/>
              </a:endParaRPr>
            </a:p>
          </p:txBody>
        </p:sp>
      </p:grpSp>
      <p:grpSp>
        <p:nvGrpSpPr>
          <p:cNvPr id="69" name="群組 68">
            <a:extLst>
              <a:ext uri="{FF2B5EF4-FFF2-40B4-BE49-F238E27FC236}">
                <a16:creationId xmlns:a16="http://schemas.microsoft.com/office/drawing/2014/main" id="{2AE16CBA-F5A7-7EDE-53A9-1D5ACA26AEB7}"/>
              </a:ext>
            </a:extLst>
          </p:cNvPr>
          <p:cNvGrpSpPr/>
          <p:nvPr/>
        </p:nvGrpSpPr>
        <p:grpSpPr>
          <a:xfrm>
            <a:off x="4280092" y="1242509"/>
            <a:ext cx="3873547" cy="1146394"/>
            <a:chOff x="4283464" y="1330796"/>
            <a:chExt cx="3950553" cy="1146394"/>
          </a:xfrm>
        </p:grpSpPr>
        <p:grpSp>
          <p:nvGrpSpPr>
            <p:cNvPr id="31" name="Group 36">
              <a:extLst>
                <a:ext uri="{FF2B5EF4-FFF2-40B4-BE49-F238E27FC236}">
                  <a16:creationId xmlns:a16="http://schemas.microsoft.com/office/drawing/2014/main" id="{7F346956-C81C-F4D5-87F2-2D1E8E663B96}"/>
                </a:ext>
              </a:extLst>
            </p:cNvPr>
            <p:cNvGrpSpPr/>
            <p:nvPr/>
          </p:nvGrpSpPr>
          <p:grpSpPr>
            <a:xfrm>
              <a:off x="4283464" y="1330796"/>
              <a:ext cx="3950553" cy="1146394"/>
              <a:chOff x="1269673" y="1809083"/>
              <a:chExt cx="3609212" cy="1105432"/>
            </a:xfrm>
          </p:grpSpPr>
          <p:sp>
            <p:nvSpPr>
              <p:cNvPr id="32" name="TextBox 37">
                <a:extLst>
                  <a:ext uri="{FF2B5EF4-FFF2-40B4-BE49-F238E27FC236}">
                    <a16:creationId xmlns:a16="http://schemas.microsoft.com/office/drawing/2014/main" id="{F1E08427-F159-129B-AB84-E484EC84DF22}"/>
                  </a:ext>
                </a:extLst>
              </p:cNvPr>
              <p:cNvSpPr txBox="1"/>
              <p:nvPr/>
            </p:nvSpPr>
            <p:spPr>
              <a:xfrm>
                <a:off x="1269673" y="1809083"/>
                <a:ext cx="853040" cy="405537"/>
              </a:xfrm>
              <a:prstGeom prst="rect">
                <a:avLst/>
              </a:prstGeom>
              <a:solidFill>
                <a:schemeClr val="accent3">
                  <a:lumMod val="60000"/>
                  <a:lumOff val="40000"/>
                </a:schemeClr>
              </a:solidFill>
              <a:ln>
                <a:noFill/>
              </a:ln>
            </p:spPr>
            <p:txBody>
              <a:bodyPr wrap="square" rtlCol="0" anchor="ctr">
                <a:spAutoFit/>
              </a:bodyPr>
              <a:lstStyle>
                <a:defPPr>
                  <a:defRPr lang="ko-KR">
                    <a:latin typeface="PMingLiU"/>
                    <a:ea typeface="PMingLiU"/>
                    <a:cs typeface="PMingLiU"/>
                  </a:defRPr>
                </a:defPPr>
                <a:lvl1pPr>
                  <a:defRPr sz="1400" b="1">
                    <a:solidFill>
                      <a:schemeClr val="bg1"/>
                    </a:solidFill>
                    <a:latin typeface="PMingLiU" panose="020B0604030504040204" pitchFamily="34" charset="-120"/>
                    <a:ea typeface="PMingLiU" panose="020B0604030504040204" pitchFamily="34" charset="-120"/>
                    <a:cs typeface="PMingLiU"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FFFFFF"/>
                    </a:solidFill>
                    <a:effectLst/>
                    <a:uLnTx/>
                    <a:uFillTx/>
                    <a:latin typeface="PMingLiU"/>
                    <a:ea typeface="PMingLiU"/>
                    <a:cs typeface="PMingLiU"/>
                  </a:rPr>
                  <a:t>分析</a:t>
                </a:r>
                <a:endParaRPr kumimoji="0" lang="ko-KR" altLang="en-US" sz="2133" b="1" i="0" u="none" strike="noStrike" kern="1200" cap="none" spc="0" normalizeH="0" baseline="0" noProof="0" dirty="0">
                  <a:ln>
                    <a:noFill/>
                  </a:ln>
                  <a:solidFill>
                    <a:srgbClr val="FFFFFF"/>
                  </a:solidFill>
                  <a:effectLst/>
                  <a:uLnTx/>
                  <a:uFillTx/>
                  <a:latin typeface="PMingLiU"/>
                  <a:ea typeface="PMingLiU"/>
                  <a:cs typeface="PMingLiU"/>
                </a:endParaRPr>
              </a:p>
            </p:txBody>
          </p:sp>
          <p:grpSp>
            <p:nvGrpSpPr>
              <p:cNvPr id="33" name="Group 38">
                <a:extLst>
                  <a:ext uri="{FF2B5EF4-FFF2-40B4-BE49-F238E27FC236}">
                    <a16:creationId xmlns:a16="http://schemas.microsoft.com/office/drawing/2014/main" id="{A5E44AEC-DCF5-C079-A725-FBEDDDC76FC6}"/>
                  </a:ext>
                </a:extLst>
              </p:cNvPr>
              <p:cNvGrpSpPr/>
              <p:nvPr/>
            </p:nvGrpSpPr>
            <p:grpSpPr>
              <a:xfrm>
                <a:off x="2057081" y="1813219"/>
                <a:ext cx="2821804" cy="1101296"/>
                <a:chOff x="3154764" y="2050293"/>
                <a:chExt cx="4414293" cy="1101296"/>
              </a:xfrm>
            </p:grpSpPr>
            <p:sp>
              <p:nvSpPr>
                <p:cNvPr id="34" name="TextBox 39">
                  <a:extLst>
                    <a:ext uri="{FF2B5EF4-FFF2-40B4-BE49-F238E27FC236}">
                      <a16:creationId xmlns:a16="http://schemas.microsoft.com/office/drawing/2014/main" id="{D668EF9A-4007-8B6A-573D-75CCCAB0D7E8}"/>
                    </a:ext>
                  </a:extLst>
                </p:cNvPr>
                <p:cNvSpPr txBox="1"/>
                <p:nvPr/>
              </p:nvSpPr>
              <p:spPr>
                <a:xfrm>
                  <a:off x="3241376" y="2050293"/>
                  <a:ext cx="2780232" cy="395708"/>
                </a:xfrm>
                <a:prstGeom prst="rect">
                  <a:avLst/>
                </a:prstGeom>
                <a:noFill/>
                <a:ln>
                  <a:solidFill>
                    <a:schemeClr val="accent3">
                      <a:lumMod val="60000"/>
                      <a:lumOff val="40000"/>
                    </a:schemeClr>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5E33BF"/>
                      </a:solidFill>
                      <a:effectLst/>
                      <a:uLnTx/>
                      <a:uFillTx/>
                      <a:latin typeface="PMingLiU" panose="020B0604030504040204" pitchFamily="34" charset="-120"/>
                      <a:ea typeface="PMingLiU" panose="020B0604030504040204" pitchFamily="34" charset="-120"/>
                      <a:cs typeface="PMingLiU" pitchFamily="34" charset="0"/>
                    </a:rPr>
                    <a:t>篩選重要資料</a:t>
                  </a:r>
                  <a:endParaRPr kumimoji="0" lang="ko-KR" altLang="en-US" sz="2133" b="1" i="0" u="none" strike="noStrike" kern="1200" cap="none" spc="0" normalizeH="0" baseline="0" noProof="0" dirty="0">
                    <a:ln>
                      <a:noFill/>
                    </a:ln>
                    <a:solidFill>
                      <a:srgbClr val="5E33BF"/>
                    </a:solidFill>
                    <a:effectLst/>
                    <a:uLnTx/>
                    <a:uFillTx/>
                    <a:latin typeface="PMingLiU" panose="020B0604030504040204" pitchFamily="34" charset="-120"/>
                    <a:ea typeface="맑은 고딕" panose="020B0503020000020004" pitchFamily="34" charset="-127"/>
                    <a:cs typeface="PMingLiU" pitchFamily="34" charset="0"/>
                  </a:endParaRPr>
                </a:p>
              </p:txBody>
            </p:sp>
            <p:sp>
              <p:nvSpPr>
                <p:cNvPr id="35" name="TextBox 40">
                  <a:extLst>
                    <a:ext uri="{FF2B5EF4-FFF2-40B4-BE49-F238E27FC236}">
                      <a16:creationId xmlns:a16="http://schemas.microsoft.com/office/drawing/2014/main" id="{EFBF94E5-743D-6609-C651-09AB44359E26}"/>
                    </a:ext>
                  </a:extLst>
                </p:cNvPr>
                <p:cNvSpPr txBox="1"/>
                <p:nvPr/>
              </p:nvSpPr>
              <p:spPr>
                <a:xfrm>
                  <a:off x="3154764" y="2548075"/>
                  <a:ext cx="4414293" cy="6035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67" b="1" i="0" u="none" strike="noStrike" kern="1200" cap="none" spc="0" normalizeH="0" baseline="0" noProof="0" dirty="0">
                      <a:ln>
                        <a:noFill/>
                      </a:ln>
                      <a:solidFill>
                        <a:srgbClr val="1D4E89">
                          <a:lumMod val="60000"/>
                          <a:lumOff val="40000"/>
                        </a:srgbClr>
                      </a:solidFill>
                      <a:effectLst/>
                      <a:uLnTx/>
                      <a:uFillTx/>
                      <a:latin typeface="PMingLiU"/>
                      <a:ea typeface="맑은 고딕" panose="020B0503020000020004" pitchFamily="34" charset="-127"/>
                      <a:cs typeface="PMingLiU" panose="02020603050405020304" pitchFamily="18" charset="0"/>
                    </a:rPr>
                    <a:t>Web of Science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600" b="1" i="0" u="none" strike="noStrike" kern="1200" cap="none" spc="0" normalizeH="0" baseline="0" noProof="0" dirty="0">
                      <a:ln>
                        <a:noFill/>
                      </a:ln>
                      <a:solidFill>
                        <a:srgbClr val="FFFFFF">
                          <a:lumMod val="50000"/>
                        </a:srgbClr>
                      </a:solidFill>
                      <a:effectLst/>
                      <a:uLnTx/>
                      <a:uFillTx/>
                      <a:latin typeface="PMingLiU"/>
                      <a:ea typeface="新細明體" panose="02020500000000000000" pitchFamily="18" charset="-120"/>
                      <a:cs typeface="PMingLiU" panose="02020603050405020304" pitchFamily="18" charset="0"/>
                    </a:rPr>
                    <a:t>Essential Science Indicators</a:t>
                  </a:r>
                  <a:endParaRPr kumimoji="0" lang="en-US" altLang="ko-KR" sz="1600" b="1" i="0" u="none" strike="noStrike" kern="1200" cap="none" spc="0" normalizeH="0" baseline="0" noProof="0" dirty="0">
                    <a:ln>
                      <a:noFill/>
                    </a:ln>
                    <a:solidFill>
                      <a:srgbClr val="FFFFFF">
                        <a:lumMod val="50000"/>
                      </a:srgbClr>
                    </a:solidFill>
                    <a:effectLst/>
                    <a:uLnTx/>
                    <a:uFillTx/>
                    <a:latin typeface="PMingLiU"/>
                    <a:ea typeface="맑은 고딕" panose="020B0503020000020004" pitchFamily="34" charset="-127"/>
                    <a:cs typeface="PMingLiU" panose="02020603050405020304" pitchFamily="18" charset="0"/>
                  </a:endParaRPr>
                </a:p>
              </p:txBody>
            </p:sp>
          </p:grpSp>
        </p:grpSp>
        <p:sp>
          <p:nvSpPr>
            <p:cNvPr id="53" name="Oval 50">
              <a:extLst>
                <a:ext uri="{FF2B5EF4-FFF2-40B4-BE49-F238E27FC236}">
                  <a16:creationId xmlns:a16="http://schemas.microsoft.com/office/drawing/2014/main" id="{83C9EF01-0668-8B62-AAA2-4CD56C6B72C1}"/>
                </a:ext>
              </a:extLst>
            </p:cNvPr>
            <p:cNvSpPr>
              <a:spLocks noChangeAspect="1"/>
            </p:cNvSpPr>
            <p:nvPr/>
          </p:nvSpPr>
          <p:spPr>
            <a:xfrm>
              <a:off x="4436005" y="1879829"/>
              <a:ext cx="490523" cy="554015"/>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0" b="0" i="0" u="none" strike="noStrike" kern="1200" cap="none" spc="0" normalizeH="0" baseline="0" noProof="0">
                <a:ln>
                  <a:noFill/>
                </a:ln>
                <a:solidFill>
                  <a:srgbClr val="FFFFFF"/>
                </a:solidFill>
                <a:effectLst/>
                <a:uLnTx/>
                <a:uFillTx/>
                <a:latin typeface="PMingLiU"/>
                <a:ea typeface="PMingLiU"/>
                <a:cs typeface="PMingLiU"/>
              </a:endParaRPr>
            </a:p>
          </p:txBody>
        </p:sp>
      </p:grpSp>
      <p:grpSp>
        <p:nvGrpSpPr>
          <p:cNvPr id="65" name="群組 64">
            <a:extLst>
              <a:ext uri="{FF2B5EF4-FFF2-40B4-BE49-F238E27FC236}">
                <a16:creationId xmlns:a16="http://schemas.microsoft.com/office/drawing/2014/main" id="{2C8640CB-D5FC-4E8D-3813-484A1566342A}"/>
              </a:ext>
            </a:extLst>
          </p:cNvPr>
          <p:cNvGrpSpPr/>
          <p:nvPr/>
        </p:nvGrpSpPr>
        <p:grpSpPr>
          <a:xfrm>
            <a:off x="8420331" y="1242509"/>
            <a:ext cx="3244556" cy="1131424"/>
            <a:chOff x="7860685" y="1307279"/>
            <a:chExt cx="3244556" cy="1131424"/>
          </a:xfrm>
        </p:grpSpPr>
        <p:grpSp>
          <p:nvGrpSpPr>
            <p:cNvPr id="36" name="Group 41">
              <a:extLst>
                <a:ext uri="{FF2B5EF4-FFF2-40B4-BE49-F238E27FC236}">
                  <a16:creationId xmlns:a16="http://schemas.microsoft.com/office/drawing/2014/main" id="{D2E950EC-7F4B-FCC5-BBC2-EFFBD3C8894D}"/>
                </a:ext>
              </a:extLst>
            </p:cNvPr>
            <p:cNvGrpSpPr/>
            <p:nvPr/>
          </p:nvGrpSpPr>
          <p:grpSpPr>
            <a:xfrm>
              <a:off x="7860685" y="1307279"/>
              <a:ext cx="3244556" cy="1056171"/>
              <a:chOff x="1365667" y="1895765"/>
              <a:chExt cx="2964218" cy="1018429"/>
            </a:xfrm>
          </p:grpSpPr>
          <p:sp>
            <p:nvSpPr>
              <p:cNvPr id="37" name="TextBox 42">
                <a:extLst>
                  <a:ext uri="{FF2B5EF4-FFF2-40B4-BE49-F238E27FC236}">
                    <a16:creationId xmlns:a16="http://schemas.microsoft.com/office/drawing/2014/main" id="{C7222DB2-53D1-F08E-8E71-16E0C9ECEBFE}"/>
                  </a:ext>
                </a:extLst>
              </p:cNvPr>
              <p:cNvSpPr txBox="1"/>
              <p:nvPr/>
            </p:nvSpPr>
            <p:spPr>
              <a:xfrm>
                <a:off x="1365667" y="1895765"/>
                <a:ext cx="853041" cy="405535"/>
              </a:xfrm>
              <a:prstGeom prst="rect">
                <a:avLst/>
              </a:prstGeom>
              <a:solidFill>
                <a:schemeClr val="accent3">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FFFFFF"/>
                    </a:solidFill>
                    <a:effectLst/>
                    <a:uLnTx/>
                    <a:uFillTx/>
                    <a:latin typeface="PMingLiU" panose="020B0604030504040204" pitchFamily="34" charset="-120"/>
                    <a:ea typeface="PMingLiU" panose="020B0604030504040204" pitchFamily="34" charset="-120"/>
                    <a:cs typeface="PMingLiU" pitchFamily="34" charset="0"/>
                  </a:rPr>
                  <a:t>創新</a:t>
                </a:r>
                <a:endParaRPr kumimoji="0" lang="ko-KR" altLang="en-US" sz="2133" b="1" i="0" u="none" strike="noStrike" kern="1200" cap="none" spc="0" normalizeH="0" baseline="0" noProof="0" dirty="0">
                  <a:ln>
                    <a:noFill/>
                  </a:ln>
                  <a:solidFill>
                    <a:srgbClr val="FFFFFF"/>
                  </a:solidFill>
                  <a:effectLst/>
                  <a:uLnTx/>
                  <a:uFillTx/>
                  <a:latin typeface="PMingLiU" panose="020B0604030504040204" pitchFamily="34" charset="-120"/>
                  <a:ea typeface="맑은 고딕" panose="020B0503020000020004" pitchFamily="34" charset="-127"/>
                  <a:cs typeface="PMingLiU" pitchFamily="34" charset="0"/>
                </a:endParaRPr>
              </a:p>
            </p:txBody>
          </p:sp>
          <p:grpSp>
            <p:nvGrpSpPr>
              <p:cNvPr id="38" name="Group 43">
                <a:extLst>
                  <a:ext uri="{FF2B5EF4-FFF2-40B4-BE49-F238E27FC236}">
                    <a16:creationId xmlns:a16="http://schemas.microsoft.com/office/drawing/2014/main" id="{1D28DDC1-B9EC-D039-2BE5-E44FB9AC1378}"/>
                  </a:ext>
                </a:extLst>
              </p:cNvPr>
              <p:cNvGrpSpPr/>
              <p:nvPr/>
            </p:nvGrpSpPr>
            <p:grpSpPr>
              <a:xfrm>
                <a:off x="2167024" y="1900679"/>
                <a:ext cx="2162861" cy="1013515"/>
                <a:chOff x="3326753" y="2137753"/>
                <a:chExt cx="3383475" cy="1013515"/>
              </a:xfrm>
            </p:grpSpPr>
            <p:sp>
              <p:nvSpPr>
                <p:cNvPr id="39" name="TextBox 44">
                  <a:extLst>
                    <a:ext uri="{FF2B5EF4-FFF2-40B4-BE49-F238E27FC236}">
                      <a16:creationId xmlns:a16="http://schemas.microsoft.com/office/drawing/2014/main" id="{D42B38F1-640B-433B-CDB4-77D3EDBD7109}"/>
                    </a:ext>
                  </a:extLst>
                </p:cNvPr>
                <p:cNvSpPr txBox="1"/>
                <p:nvPr/>
              </p:nvSpPr>
              <p:spPr>
                <a:xfrm>
                  <a:off x="3407604" y="2137753"/>
                  <a:ext cx="2763042" cy="394811"/>
                </a:xfrm>
                <a:prstGeom prst="rect">
                  <a:avLst/>
                </a:prstGeom>
                <a:noFill/>
                <a:ln>
                  <a:solidFill>
                    <a:schemeClr val="accent3">
                      <a:lumMod val="60000"/>
                      <a:lumOff val="40000"/>
                    </a:schemeClr>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5E33BF"/>
                      </a:solidFill>
                      <a:effectLst/>
                      <a:uLnTx/>
                      <a:uFillTx/>
                      <a:latin typeface="PMingLiU" panose="020B0604030504040204" pitchFamily="34" charset="-120"/>
                      <a:ea typeface="PMingLiU" panose="020B0604030504040204" pitchFamily="34" charset="-120"/>
                      <a:cs typeface="PMingLiU" pitchFamily="34" charset="0"/>
                    </a:rPr>
                    <a:t>提出關聯思考</a:t>
                  </a:r>
                  <a:endParaRPr kumimoji="0" lang="ko-KR" altLang="en-US" sz="2133" b="1" i="0" u="none" strike="noStrike" kern="1200" cap="none" spc="0" normalizeH="0" baseline="0" noProof="0" dirty="0">
                    <a:ln>
                      <a:noFill/>
                    </a:ln>
                    <a:solidFill>
                      <a:srgbClr val="5E33BF"/>
                    </a:solidFill>
                    <a:effectLst/>
                    <a:uLnTx/>
                    <a:uFillTx/>
                    <a:latin typeface="PMingLiU" panose="020B0604030504040204" pitchFamily="34" charset="-120"/>
                    <a:ea typeface="맑은 고딕" panose="020B0503020000020004" pitchFamily="34" charset="-127"/>
                    <a:cs typeface="PMingLiU" pitchFamily="34" charset="0"/>
                  </a:endParaRPr>
                </a:p>
              </p:txBody>
            </p:sp>
            <p:sp>
              <p:nvSpPr>
                <p:cNvPr id="40" name="TextBox 45">
                  <a:extLst>
                    <a:ext uri="{FF2B5EF4-FFF2-40B4-BE49-F238E27FC236}">
                      <a16:creationId xmlns:a16="http://schemas.microsoft.com/office/drawing/2014/main" id="{93DB5982-8DF6-3ABB-C98A-06C922DF4F9A}"/>
                    </a:ext>
                  </a:extLst>
                </p:cNvPr>
                <p:cNvSpPr txBox="1"/>
                <p:nvPr/>
              </p:nvSpPr>
              <p:spPr>
                <a:xfrm>
                  <a:off x="3326753" y="2785179"/>
                  <a:ext cx="3383475" cy="3660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67" b="1" i="0" u="none" strike="noStrike" kern="1200" cap="none" spc="0" normalizeH="0" baseline="0" noProof="0" dirty="0">
                      <a:ln>
                        <a:noFill/>
                      </a:ln>
                      <a:solidFill>
                        <a:srgbClr val="1D4E89">
                          <a:lumMod val="60000"/>
                          <a:lumOff val="40000"/>
                        </a:srgbClr>
                      </a:solidFill>
                      <a:effectLst/>
                      <a:uLnTx/>
                      <a:uFillTx/>
                      <a:latin typeface="PMingLiU"/>
                      <a:ea typeface="맑은 고딕" panose="020B0503020000020004" pitchFamily="34" charset="-127"/>
                      <a:cs typeface="PMingLiU" panose="02020603050405020304" pitchFamily="18" charset="0"/>
                    </a:rPr>
                    <a:t>Web of Science</a:t>
                  </a:r>
                </a:p>
              </p:txBody>
            </p:sp>
          </p:grpSp>
        </p:grpSp>
        <p:sp>
          <p:nvSpPr>
            <p:cNvPr id="54" name="Rounded Rectangle 51">
              <a:extLst>
                <a:ext uri="{FF2B5EF4-FFF2-40B4-BE49-F238E27FC236}">
                  <a16:creationId xmlns:a16="http://schemas.microsoft.com/office/drawing/2014/main" id="{E9D5BD04-016F-2D2F-B25C-DD52361CA59F}"/>
                </a:ext>
              </a:extLst>
            </p:cNvPr>
            <p:cNvSpPr/>
            <p:nvPr/>
          </p:nvSpPr>
          <p:spPr>
            <a:xfrm rot="16200000" flipH="1">
              <a:off x="8027811" y="1827996"/>
              <a:ext cx="599461" cy="621953"/>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0" b="0" i="0" u="none" strike="noStrike" kern="1200" cap="none" spc="0" normalizeH="0" baseline="0" noProof="0">
                <a:ln>
                  <a:noFill/>
                </a:ln>
                <a:solidFill>
                  <a:srgbClr val="2B2B2B"/>
                </a:solidFill>
                <a:effectLst/>
                <a:uLnTx/>
                <a:uFillTx/>
                <a:latin typeface="PMingLiU"/>
                <a:ea typeface="PMingLiU"/>
                <a:cs typeface="PMingLiU"/>
              </a:endParaRPr>
            </a:p>
          </p:txBody>
        </p:sp>
      </p:grpSp>
      <p:grpSp>
        <p:nvGrpSpPr>
          <p:cNvPr id="66" name="群組 65">
            <a:extLst>
              <a:ext uri="{FF2B5EF4-FFF2-40B4-BE49-F238E27FC236}">
                <a16:creationId xmlns:a16="http://schemas.microsoft.com/office/drawing/2014/main" id="{4EB6A150-C6C4-D2A1-A23A-25EAC2955206}"/>
              </a:ext>
            </a:extLst>
          </p:cNvPr>
          <p:cNvGrpSpPr/>
          <p:nvPr/>
        </p:nvGrpSpPr>
        <p:grpSpPr>
          <a:xfrm>
            <a:off x="8420331" y="5170249"/>
            <a:ext cx="3085155" cy="1291497"/>
            <a:chOff x="7860684" y="5101052"/>
            <a:chExt cx="3085155" cy="1291497"/>
          </a:xfrm>
        </p:grpSpPr>
        <p:grpSp>
          <p:nvGrpSpPr>
            <p:cNvPr id="41" name="Group 51">
              <a:extLst>
                <a:ext uri="{FF2B5EF4-FFF2-40B4-BE49-F238E27FC236}">
                  <a16:creationId xmlns:a16="http://schemas.microsoft.com/office/drawing/2014/main" id="{90F9F65D-0B71-08B3-3EA3-B9E22354BA53}"/>
                </a:ext>
              </a:extLst>
            </p:cNvPr>
            <p:cNvGrpSpPr/>
            <p:nvPr/>
          </p:nvGrpSpPr>
          <p:grpSpPr>
            <a:xfrm flipH="1">
              <a:off x="7860684" y="5101052"/>
              <a:ext cx="3085155" cy="1291497"/>
              <a:chOff x="-670499" y="1882682"/>
              <a:chExt cx="2818588" cy="1245348"/>
            </a:xfrm>
          </p:grpSpPr>
          <p:sp>
            <p:nvSpPr>
              <p:cNvPr id="42" name="TextBox 52">
                <a:extLst>
                  <a:ext uri="{FF2B5EF4-FFF2-40B4-BE49-F238E27FC236}">
                    <a16:creationId xmlns:a16="http://schemas.microsoft.com/office/drawing/2014/main" id="{C6A35B95-CBF1-B3FB-65C0-DDCE3CC77FC8}"/>
                  </a:ext>
                </a:extLst>
              </p:cNvPr>
              <p:cNvSpPr txBox="1"/>
              <p:nvPr/>
            </p:nvSpPr>
            <p:spPr>
              <a:xfrm>
                <a:off x="1295049" y="1882682"/>
                <a:ext cx="853040" cy="445168"/>
              </a:xfrm>
              <a:prstGeom prst="rect">
                <a:avLst/>
              </a:prstGeom>
              <a:solidFill>
                <a:srgbClr val="5E33BF"/>
              </a:solidFill>
              <a:ln>
                <a:solidFill>
                  <a:schemeClr val="accent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FFFF"/>
                    </a:solidFill>
                    <a:effectLst/>
                    <a:uLnTx/>
                    <a:uFillTx/>
                    <a:latin typeface="PMingLiU" panose="020B0604030504040204" pitchFamily="34" charset="-120"/>
                    <a:ea typeface="PMingLiU" panose="020B0604030504040204" pitchFamily="34" charset="-120"/>
                    <a:cs typeface="PMingLiU" pitchFamily="34" charset="0"/>
                  </a:rPr>
                  <a:t>引用</a:t>
                </a:r>
                <a:endParaRPr kumimoji="0" lang="ko-KR" altLang="en-US" sz="2400" b="1" i="0" u="none" strike="noStrike" kern="1200" cap="none" spc="0" normalizeH="0" baseline="0" noProof="0" dirty="0">
                  <a:ln>
                    <a:noFill/>
                  </a:ln>
                  <a:solidFill>
                    <a:srgbClr val="FFFFFF"/>
                  </a:solidFill>
                  <a:effectLst/>
                  <a:uLnTx/>
                  <a:uFillTx/>
                  <a:latin typeface="PMingLiU" panose="020B0604030504040204" pitchFamily="34" charset="-120"/>
                  <a:ea typeface="맑은 고딕" panose="020B0503020000020004" pitchFamily="34" charset="-127"/>
                  <a:cs typeface="PMingLiU" pitchFamily="34" charset="0"/>
                </a:endParaRPr>
              </a:p>
            </p:txBody>
          </p:sp>
          <p:grpSp>
            <p:nvGrpSpPr>
              <p:cNvPr id="43" name="Group 53">
                <a:extLst>
                  <a:ext uri="{FF2B5EF4-FFF2-40B4-BE49-F238E27FC236}">
                    <a16:creationId xmlns:a16="http://schemas.microsoft.com/office/drawing/2014/main" id="{5740C529-EAAF-81ED-D3DA-95BB90B3EF77}"/>
                  </a:ext>
                </a:extLst>
              </p:cNvPr>
              <p:cNvGrpSpPr/>
              <p:nvPr/>
            </p:nvGrpSpPr>
            <p:grpSpPr>
              <a:xfrm>
                <a:off x="-670499" y="1885085"/>
                <a:ext cx="1979316" cy="1242945"/>
                <a:chOff x="-1112131" y="2122159"/>
                <a:chExt cx="3096346" cy="1242945"/>
              </a:xfrm>
            </p:grpSpPr>
            <p:sp>
              <p:nvSpPr>
                <p:cNvPr id="44" name="TextBox 54">
                  <a:extLst>
                    <a:ext uri="{FF2B5EF4-FFF2-40B4-BE49-F238E27FC236}">
                      <a16:creationId xmlns:a16="http://schemas.microsoft.com/office/drawing/2014/main" id="{0F228EBB-6FC3-1FBB-4AC6-194818E39066}"/>
                    </a:ext>
                  </a:extLst>
                </p:cNvPr>
                <p:cNvSpPr txBox="1"/>
                <p:nvPr/>
              </p:nvSpPr>
              <p:spPr>
                <a:xfrm>
                  <a:off x="-1112128" y="2122159"/>
                  <a:ext cx="3096343" cy="442765"/>
                </a:xfrm>
                <a:prstGeom prst="rect">
                  <a:avLst/>
                </a:prstGeom>
                <a:noFill/>
                <a:ln>
                  <a:solidFill>
                    <a:srgbClr val="5E33BF"/>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5E33BF"/>
                      </a:solidFill>
                      <a:effectLst/>
                      <a:uLnTx/>
                      <a:uFillTx/>
                      <a:latin typeface="PMingLiU" panose="020B0604030504040204" pitchFamily="34" charset="-120"/>
                      <a:ea typeface="PMingLiU" panose="020B0604030504040204" pitchFamily="34" charset="-120"/>
                      <a:cs typeface="PMingLiU" pitchFamily="34" charset="0"/>
                    </a:rPr>
                    <a:t>高效撰寫工具</a:t>
                  </a:r>
                  <a:endParaRPr kumimoji="0" lang="ko-KR" altLang="en-US" sz="2400" b="1" i="0" u="none" strike="noStrike" kern="1200" cap="none" spc="0" normalizeH="0" baseline="0" noProof="0" dirty="0">
                    <a:ln>
                      <a:noFill/>
                    </a:ln>
                    <a:solidFill>
                      <a:srgbClr val="5E33BF"/>
                    </a:solidFill>
                    <a:effectLst/>
                    <a:uLnTx/>
                    <a:uFillTx/>
                    <a:latin typeface="PMingLiU" panose="020B0604030504040204" pitchFamily="34" charset="-120"/>
                    <a:ea typeface="맑은 고딕" panose="020B0503020000020004" pitchFamily="34" charset="-127"/>
                    <a:cs typeface="PMingLiU" pitchFamily="34" charset="0"/>
                  </a:endParaRPr>
                </a:p>
              </p:txBody>
            </p:sp>
            <p:sp>
              <p:nvSpPr>
                <p:cNvPr id="45" name="TextBox 55">
                  <a:extLst>
                    <a:ext uri="{FF2B5EF4-FFF2-40B4-BE49-F238E27FC236}">
                      <a16:creationId xmlns:a16="http://schemas.microsoft.com/office/drawing/2014/main" id="{300450DE-47FF-6EE4-C68D-1C7268D6D144}"/>
                    </a:ext>
                  </a:extLst>
                </p:cNvPr>
                <p:cNvSpPr txBox="1"/>
                <p:nvPr/>
              </p:nvSpPr>
              <p:spPr>
                <a:xfrm>
                  <a:off x="-1112131" y="2593479"/>
                  <a:ext cx="3096343" cy="7716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srgbClr val="5E33BF"/>
                      </a:solidFill>
                      <a:effectLst/>
                      <a:uLnTx/>
                      <a:uFillTx/>
                      <a:latin typeface="新細明體"/>
                      <a:ea typeface="맑은 고딕" panose="020B0503020000020004" pitchFamily="34" charset="-127"/>
                      <a:cs typeface="PMingLiU" panose="02020603050405020304" pitchFamily="18" charset="0"/>
                    </a:rPr>
                    <a:t>EndNote</a:t>
                  </a:r>
                  <a:r>
                    <a:rPr kumimoji="0" lang="en-US" altLang="ko-KR" sz="2800" b="1" i="0" u="none" strike="noStrike" kern="1200" cap="none" spc="0" normalizeH="0" baseline="0" noProof="0" dirty="0">
                      <a:ln>
                        <a:noFill/>
                      </a:ln>
                      <a:solidFill>
                        <a:srgbClr val="E8B321"/>
                      </a:solidFill>
                      <a:effectLst/>
                      <a:uLnTx/>
                      <a:uFillTx/>
                      <a:latin typeface="新細明體"/>
                      <a:ea typeface="맑은 고딕" panose="020B0503020000020004" pitchFamily="34" charset="-127"/>
                      <a:cs typeface="PMingLiU"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FFFFFF">
                          <a:lumMod val="50000"/>
                        </a:srgbClr>
                      </a:solidFill>
                      <a:effectLst/>
                      <a:uLnTx/>
                      <a:uFillTx/>
                      <a:latin typeface="PMingLiU"/>
                      <a:ea typeface="新細明體" panose="02020500000000000000" pitchFamily="18" charset="-120"/>
                      <a:cs typeface="PMingLiU" panose="02020603050405020304" pitchFamily="18" charset="0"/>
                    </a:rPr>
                    <a:t>EndNote Click</a:t>
                  </a:r>
                </a:p>
              </p:txBody>
            </p:sp>
          </p:grpSp>
        </p:grpSp>
        <p:sp>
          <p:nvSpPr>
            <p:cNvPr id="55" name="Round Same Side Corner Rectangle 6">
              <a:extLst>
                <a:ext uri="{FF2B5EF4-FFF2-40B4-BE49-F238E27FC236}">
                  <a16:creationId xmlns:a16="http://schemas.microsoft.com/office/drawing/2014/main" id="{24A18F65-48CE-A3E2-CF94-B01927F871AD}"/>
                </a:ext>
              </a:extLst>
            </p:cNvPr>
            <p:cNvSpPr/>
            <p:nvPr/>
          </p:nvSpPr>
          <p:spPr>
            <a:xfrm rot="2700000" flipH="1">
              <a:off x="8192561" y="5709363"/>
              <a:ext cx="302335" cy="623022"/>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rgbClr val="5E33B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4000" b="0" i="0" u="none" strike="noStrike" kern="1200" cap="none" spc="0" normalizeH="0" baseline="0" noProof="0">
                <a:ln>
                  <a:noFill/>
                </a:ln>
                <a:solidFill>
                  <a:srgbClr val="FFFFFF"/>
                </a:solidFill>
                <a:effectLst/>
                <a:uLnTx/>
                <a:uFillTx/>
                <a:latin typeface="PMingLiU"/>
                <a:ea typeface="PMingLiU"/>
                <a:cs typeface="PMingLiU"/>
              </a:endParaRPr>
            </a:p>
          </p:txBody>
        </p:sp>
      </p:grpSp>
      <p:grpSp>
        <p:nvGrpSpPr>
          <p:cNvPr id="56" name="群組 55">
            <a:extLst>
              <a:ext uri="{FF2B5EF4-FFF2-40B4-BE49-F238E27FC236}">
                <a16:creationId xmlns:a16="http://schemas.microsoft.com/office/drawing/2014/main" id="{70B13A73-4C94-66E3-67BD-AB59982B9878}"/>
              </a:ext>
            </a:extLst>
          </p:cNvPr>
          <p:cNvGrpSpPr/>
          <p:nvPr/>
        </p:nvGrpSpPr>
        <p:grpSpPr>
          <a:xfrm>
            <a:off x="4331164" y="5170247"/>
            <a:ext cx="3694881" cy="1368399"/>
            <a:chOff x="2971126" y="3831106"/>
            <a:chExt cx="2771161" cy="1026299"/>
          </a:xfrm>
        </p:grpSpPr>
        <p:grpSp>
          <p:nvGrpSpPr>
            <p:cNvPr id="57" name="Group 56">
              <a:extLst>
                <a:ext uri="{FF2B5EF4-FFF2-40B4-BE49-F238E27FC236}">
                  <a16:creationId xmlns:a16="http://schemas.microsoft.com/office/drawing/2014/main" id="{E1A704B9-BB6C-77DA-D6FC-17639571F3EA}"/>
                </a:ext>
              </a:extLst>
            </p:cNvPr>
            <p:cNvGrpSpPr/>
            <p:nvPr/>
          </p:nvGrpSpPr>
          <p:grpSpPr>
            <a:xfrm flipH="1">
              <a:off x="2971126" y="3831106"/>
              <a:ext cx="2771161" cy="1026299"/>
              <a:chOff x="625525" y="1261384"/>
              <a:chExt cx="2972387" cy="1319501"/>
            </a:xfrm>
          </p:grpSpPr>
          <p:sp>
            <p:nvSpPr>
              <p:cNvPr id="59" name="TextBox 57">
                <a:extLst>
                  <a:ext uri="{FF2B5EF4-FFF2-40B4-BE49-F238E27FC236}">
                    <a16:creationId xmlns:a16="http://schemas.microsoft.com/office/drawing/2014/main" id="{DA44CDC0-7454-5AD4-15D6-A84D1E630191}"/>
                  </a:ext>
                </a:extLst>
              </p:cNvPr>
              <p:cNvSpPr txBox="1"/>
              <p:nvPr/>
            </p:nvSpPr>
            <p:spPr>
              <a:xfrm>
                <a:off x="2744871" y="1261384"/>
                <a:ext cx="853041" cy="405536"/>
              </a:xfrm>
              <a:prstGeom prst="rect">
                <a:avLst/>
              </a:prstGeom>
              <a:solidFill>
                <a:schemeClr val="accent3">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FFFFFF"/>
                    </a:solidFill>
                    <a:effectLst/>
                    <a:uLnTx/>
                    <a:uFillTx/>
                    <a:latin typeface="PMingLiU" panose="020B0604030504040204" pitchFamily="34" charset="-120"/>
                    <a:ea typeface="PMingLiU" panose="020B0604030504040204" pitchFamily="34" charset="-120"/>
                    <a:cs typeface="PMingLiU" pitchFamily="34" charset="0"/>
                  </a:rPr>
                  <a:t>投稿</a:t>
                </a:r>
                <a:endParaRPr kumimoji="0" lang="ko-KR" altLang="en-US" sz="2133" b="1" i="0" u="none" strike="noStrike" kern="1200" cap="none" spc="0" normalizeH="0" baseline="0" noProof="0" dirty="0">
                  <a:ln>
                    <a:noFill/>
                  </a:ln>
                  <a:solidFill>
                    <a:srgbClr val="FFFFFF"/>
                  </a:solidFill>
                  <a:effectLst/>
                  <a:uLnTx/>
                  <a:uFillTx/>
                  <a:latin typeface="PMingLiU" panose="020B0604030504040204" pitchFamily="34" charset="-120"/>
                  <a:ea typeface="맑은 고딕" panose="020B0503020000020004" pitchFamily="34" charset="-127"/>
                  <a:cs typeface="PMingLiU" pitchFamily="34" charset="0"/>
                </a:endParaRPr>
              </a:p>
            </p:txBody>
          </p:sp>
          <p:grpSp>
            <p:nvGrpSpPr>
              <p:cNvPr id="60" name="Group 58">
                <a:extLst>
                  <a:ext uri="{FF2B5EF4-FFF2-40B4-BE49-F238E27FC236}">
                    <a16:creationId xmlns:a16="http://schemas.microsoft.com/office/drawing/2014/main" id="{E0257E2B-6E29-52D9-8D0D-72505DF1077E}"/>
                  </a:ext>
                </a:extLst>
              </p:cNvPr>
              <p:cNvGrpSpPr/>
              <p:nvPr/>
            </p:nvGrpSpPr>
            <p:grpSpPr>
              <a:xfrm>
                <a:off x="625525" y="1264581"/>
                <a:ext cx="2451378" cy="1316304"/>
                <a:chOff x="915310" y="1501655"/>
                <a:chExt cx="3834817" cy="1316304"/>
              </a:xfrm>
            </p:grpSpPr>
            <p:sp>
              <p:nvSpPr>
                <p:cNvPr id="61" name="TextBox 59">
                  <a:extLst>
                    <a:ext uri="{FF2B5EF4-FFF2-40B4-BE49-F238E27FC236}">
                      <a16:creationId xmlns:a16="http://schemas.microsoft.com/office/drawing/2014/main" id="{9818E50A-B351-04F9-42E6-C91B0D11C665}"/>
                    </a:ext>
                  </a:extLst>
                </p:cNvPr>
                <p:cNvSpPr txBox="1"/>
                <p:nvPr/>
              </p:nvSpPr>
              <p:spPr>
                <a:xfrm>
                  <a:off x="1525385" y="1501655"/>
                  <a:ext cx="2701205" cy="398261"/>
                </a:xfrm>
                <a:prstGeom prst="rect">
                  <a:avLst/>
                </a:prstGeom>
                <a:noFill/>
                <a:ln>
                  <a:solidFill>
                    <a:schemeClr val="accent3">
                      <a:lumMod val="60000"/>
                      <a:lumOff val="40000"/>
                    </a:schemeClr>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5E33BF"/>
                      </a:solidFill>
                      <a:effectLst/>
                      <a:uLnTx/>
                      <a:uFillTx/>
                      <a:latin typeface="PMingLiU" panose="020B0604030504040204" pitchFamily="34" charset="-120"/>
                      <a:ea typeface="PMingLiU" panose="020B0604030504040204" pitchFamily="34" charset="-120"/>
                      <a:cs typeface="PMingLiU" pitchFamily="34" charset="0"/>
                    </a:rPr>
                    <a:t>期刊選擇指引</a:t>
                  </a:r>
                  <a:endParaRPr kumimoji="0" lang="ko-KR" altLang="en-US" sz="2133" b="1" i="0" u="none" strike="noStrike" kern="1200" cap="none" spc="0" normalizeH="0" baseline="0" noProof="0" dirty="0">
                    <a:ln>
                      <a:noFill/>
                    </a:ln>
                    <a:solidFill>
                      <a:srgbClr val="5E33BF"/>
                    </a:solidFill>
                    <a:effectLst/>
                    <a:uLnTx/>
                    <a:uFillTx/>
                    <a:latin typeface="PMingLiU" panose="020B0604030504040204" pitchFamily="34" charset="-120"/>
                    <a:ea typeface="맑은 고딕" panose="020B0503020000020004" pitchFamily="34" charset="-127"/>
                    <a:cs typeface="PMingLiU" pitchFamily="34" charset="0"/>
                  </a:endParaRPr>
                </a:p>
              </p:txBody>
            </p:sp>
            <p:sp>
              <p:nvSpPr>
                <p:cNvPr id="62" name="TextBox 60">
                  <a:extLst>
                    <a:ext uri="{FF2B5EF4-FFF2-40B4-BE49-F238E27FC236}">
                      <a16:creationId xmlns:a16="http://schemas.microsoft.com/office/drawing/2014/main" id="{4DF48D70-BAEE-C795-9575-7854A101747A}"/>
                    </a:ext>
                  </a:extLst>
                </p:cNvPr>
                <p:cNvSpPr txBox="1"/>
                <p:nvPr/>
              </p:nvSpPr>
              <p:spPr>
                <a:xfrm>
                  <a:off x="915310" y="1977024"/>
                  <a:ext cx="3834817" cy="8409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67" b="1" i="0" u="none" strike="noStrike" kern="1200" cap="none" spc="0" normalizeH="0" baseline="0" noProof="0" dirty="0">
                      <a:ln>
                        <a:noFill/>
                      </a:ln>
                      <a:solidFill>
                        <a:srgbClr val="1D4E89">
                          <a:lumMod val="60000"/>
                          <a:lumOff val="40000"/>
                        </a:srgbClr>
                      </a:solidFill>
                      <a:effectLst/>
                      <a:uLnTx/>
                      <a:uFillTx/>
                      <a:latin typeface="新細明體"/>
                      <a:ea typeface="新細明體" panose="02020500000000000000" pitchFamily="18" charset="-120"/>
                      <a:cs typeface="PMingLiU" panose="02020603050405020304" pitchFamily="18" charset="0"/>
                    </a:rPr>
                    <a:t>Journal Citation Reports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srgbClr val="FFFFFF">
                          <a:lumMod val="50000"/>
                        </a:srgbClr>
                      </a:solidFill>
                      <a:effectLst/>
                      <a:uLnTx/>
                      <a:uFillTx/>
                      <a:latin typeface="PMingLiU"/>
                      <a:ea typeface="맑은 고딕" panose="020B0503020000020004" pitchFamily="34" charset="-127"/>
                      <a:cs typeface="PMingLiU" panose="02020603050405020304" pitchFamily="18" charset="0"/>
                    </a:rPr>
                    <a:t>Master Journal List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600" b="1" i="0" u="none" strike="noStrike" kern="1200" cap="none" spc="0" normalizeH="0" baseline="0" noProof="0" dirty="0">
                      <a:ln>
                        <a:noFill/>
                      </a:ln>
                      <a:solidFill>
                        <a:srgbClr val="FFFFFF">
                          <a:lumMod val="50000"/>
                        </a:srgbClr>
                      </a:solidFill>
                      <a:effectLst/>
                      <a:uLnTx/>
                      <a:uFillTx/>
                      <a:latin typeface="PMingLiU"/>
                      <a:ea typeface="新細明體" panose="02020500000000000000" pitchFamily="18" charset="-120"/>
                      <a:cs typeface="PMingLiU" panose="02020603050405020304" pitchFamily="18" charset="0"/>
                    </a:rPr>
                    <a:t>EndNote Online</a:t>
                  </a:r>
                </a:p>
              </p:txBody>
            </p:sp>
          </p:grpSp>
        </p:grpSp>
        <p:sp>
          <p:nvSpPr>
            <p:cNvPr id="58" name="Rounded Rectangle 6">
              <a:extLst>
                <a:ext uri="{FF2B5EF4-FFF2-40B4-BE49-F238E27FC236}">
                  <a16:creationId xmlns:a16="http://schemas.microsoft.com/office/drawing/2014/main" id="{31A920E0-740B-335D-24FC-75C917BD0EA6}"/>
                </a:ext>
              </a:extLst>
            </p:cNvPr>
            <p:cNvSpPr/>
            <p:nvPr/>
          </p:nvSpPr>
          <p:spPr>
            <a:xfrm>
              <a:off x="3005964" y="4234793"/>
              <a:ext cx="392375" cy="447510"/>
            </a:xfrm>
            <a:custGeom>
              <a:avLst/>
              <a:gdLst/>
              <a:ahLst/>
              <a:cxnLst/>
              <a:rect l="l" t="t" r="r" b="b"/>
              <a:pathLst>
                <a:path w="3186824" h="3060919">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0" b="0" i="0" u="none" strike="noStrike" kern="1200" cap="none" spc="0" normalizeH="0" baseline="0" noProof="0">
                <a:ln>
                  <a:noFill/>
                </a:ln>
                <a:solidFill>
                  <a:srgbClr val="FFFFFF"/>
                </a:solidFill>
                <a:effectLst/>
                <a:uLnTx/>
                <a:uFillTx/>
                <a:latin typeface="PMingLiU"/>
                <a:ea typeface="PMingLiU"/>
                <a:cs typeface="PMingLiU"/>
              </a:endParaRPr>
            </a:p>
          </p:txBody>
        </p:sp>
      </p:grpSp>
      <p:grpSp>
        <p:nvGrpSpPr>
          <p:cNvPr id="67" name="群組 66">
            <a:extLst>
              <a:ext uri="{FF2B5EF4-FFF2-40B4-BE49-F238E27FC236}">
                <a16:creationId xmlns:a16="http://schemas.microsoft.com/office/drawing/2014/main" id="{D9483E56-8F95-CC14-0ED5-AE500C716900}"/>
              </a:ext>
            </a:extLst>
          </p:cNvPr>
          <p:cNvGrpSpPr/>
          <p:nvPr/>
        </p:nvGrpSpPr>
        <p:grpSpPr>
          <a:xfrm>
            <a:off x="783826" y="5170247"/>
            <a:ext cx="2911663" cy="1127838"/>
            <a:chOff x="862177" y="5114477"/>
            <a:chExt cx="2911663" cy="1127838"/>
          </a:xfrm>
        </p:grpSpPr>
        <p:grpSp>
          <p:nvGrpSpPr>
            <p:cNvPr id="47" name="Group 68">
              <a:extLst>
                <a:ext uri="{FF2B5EF4-FFF2-40B4-BE49-F238E27FC236}">
                  <a16:creationId xmlns:a16="http://schemas.microsoft.com/office/drawing/2014/main" id="{68705735-0434-B813-C19A-35D02CC22783}"/>
                </a:ext>
              </a:extLst>
            </p:cNvPr>
            <p:cNvGrpSpPr/>
            <p:nvPr/>
          </p:nvGrpSpPr>
          <p:grpSpPr>
            <a:xfrm flipH="1">
              <a:off x="862177" y="5114477"/>
              <a:ext cx="2911663" cy="1127838"/>
              <a:chOff x="888097" y="1949877"/>
              <a:chExt cx="2660086" cy="1087535"/>
            </a:xfrm>
          </p:grpSpPr>
          <p:sp>
            <p:nvSpPr>
              <p:cNvPr id="48" name="TextBox 69">
                <a:extLst>
                  <a:ext uri="{FF2B5EF4-FFF2-40B4-BE49-F238E27FC236}">
                    <a16:creationId xmlns:a16="http://schemas.microsoft.com/office/drawing/2014/main" id="{C9D3E90F-B5D0-9834-3E63-E78F04D066D7}"/>
                  </a:ext>
                </a:extLst>
              </p:cNvPr>
              <p:cNvSpPr txBox="1"/>
              <p:nvPr/>
            </p:nvSpPr>
            <p:spPr>
              <a:xfrm>
                <a:off x="2695143" y="1949877"/>
                <a:ext cx="853040" cy="405535"/>
              </a:xfrm>
              <a:prstGeom prst="rect">
                <a:avLst/>
              </a:prstGeom>
              <a:solidFill>
                <a:schemeClr val="accent3">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FFFFFF"/>
                    </a:solidFill>
                    <a:effectLst/>
                    <a:uLnTx/>
                    <a:uFillTx/>
                    <a:latin typeface="PMingLiU" panose="020B0604030504040204" pitchFamily="34" charset="-120"/>
                    <a:ea typeface="PMingLiU" panose="020B0604030504040204" pitchFamily="34" charset="-120"/>
                    <a:cs typeface="PMingLiU" pitchFamily="34" charset="0"/>
                  </a:rPr>
                  <a:t>行銷</a:t>
                </a:r>
                <a:endParaRPr kumimoji="0" lang="ko-KR" altLang="en-US" sz="2133" b="1" i="0" u="none" strike="noStrike" kern="1200" cap="none" spc="0" normalizeH="0" baseline="0" noProof="0" dirty="0">
                  <a:ln>
                    <a:noFill/>
                  </a:ln>
                  <a:solidFill>
                    <a:srgbClr val="FFFFFF"/>
                  </a:solidFill>
                  <a:effectLst/>
                  <a:uLnTx/>
                  <a:uFillTx/>
                  <a:latin typeface="PMingLiU" panose="020B0604030504040204" pitchFamily="34" charset="-120"/>
                  <a:ea typeface="맑은 고딕" panose="020B0503020000020004" pitchFamily="34" charset="-127"/>
                  <a:cs typeface="PMingLiU" pitchFamily="34" charset="0"/>
                </a:endParaRPr>
              </a:p>
            </p:txBody>
          </p:sp>
          <p:grpSp>
            <p:nvGrpSpPr>
              <p:cNvPr id="49" name="Group 70">
                <a:extLst>
                  <a:ext uri="{FF2B5EF4-FFF2-40B4-BE49-F238E27FC236}">
                    <a16:creationId xmlns:a16="http://schemas.microsoft.com/office/drawing/2014/main" id="{93485253-F035-D83D-E43E-0BD7216648CE}"/>
                  </a:ext>
                </a:extLst>
              </p:cNvPr>
              <p:cNvGrpSpPr/>
              <p:nvPr/>
            </p:nvGrpSpPr>
            <p:grpSpPr>
              <a:xfrm>
                <a:off x="888097" y="1953893"/>
                <a:ext cx="1818802" cy="1083519"/>
                <a:chOff x="1326062" y="2190967"/>
                <a:chExt cx="2845245" cy="1083519"/>
              </a:xfrm>
            </p:grpSpPr>
            <p:sp>
              <p:nvSpPr>
                <p:cNvPr id="50" name="TextBox 71">
                  <a:extLst>
                    <a:ext uri="{FF2B5EF4-FFF2-40B4-BE49-F238E27FC236}">
                      <a16:creationId xmlns:a16="http://schemas.microsoft.com/office/drawing/2014/main" id="{AD4C0DFB-09C7-180B-6562-0E64422393D6}"/>
                    </a:ext>
                  </a:extLst>
                </p:cNvPr>
                <p:cNvSpPr txBox="1"/>
                <p:nvPr/>
              </p:nvSpPr>
              <p:spPr>
                <a:xfrm>
                  <a:off x="1369672" y="2190967"/>
                  <a:ext cx="2801635" cy="395948"/>
                </a:xfrm>
                <a:prstGeom prst="rect">
                  <a:avLst/>
                </a:prstGeom>
                <a:noFill/>
                <a:ln>
                  <a:solidFill>
                    <a:schemeClr val="accent3">
                      <a:lumMod val="60000"/>
                      <a:lumOff val="40000"/>
                    </a:schemeClr>
                  </a:solidFill>
                </a:ln>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TW" altLang="en-US" sz="2133" b="1" i="0" u="none" strike="noStrike" kern="1200" cap="none" spc="0" normalizeH="0" baseline="0" noProof="0" dirty="0">
                      <a:ln>
                        <a:noFill/>
                      </a:ln>
                      <a:solidFill>
                        <a:srgbClr val="5E33BF"/>
                      </a:solidFill>
                      <a:effectLst/>
                      <a:uLnTx/>
                      <a:uFillTx/>
                      <a:latin typeface="PMingLiU" panose="020B0604030504040204" pitchFamily="34" charset="-120"/>
                      <a:ea typeface="PMingLiU" panose="020B0604030504040204" pitchFamily="34" charset="-120"/>
                      <a:cs typeface="PMingLiU" pitchFamily="34" charset="0"/>
                    </a:rPr>
                    <a:t>接軌國際研究</a:t>
                  </a:r>
                  <a:endParaRPr kumimoji="0" lang="ko-KR" altLang="en-US" sz="2133" b="1" i="0" u="none" strike="noStrike" kern="1200" cap="none" spc="0" normalizeH="0" baseline="0" noProof="0" dirty="0">
                    <a:ln>
                      <a:noFill/>
                    </a:ln>
                    <a:solidFill>
                      <a:srgbClr val="5E33BF"/>
                    </a:solidFill>
                    <a:effectLst/>
                    <a:uLnTx/>
                    <a:uFillTx/>
                    <a:latin typeface="PMingLiU" panose="020B0604030504040204" pitchFamily="34" charset="-120"/>
                    <a:ea typeface="맑은 고딕" panose="020B0503020000020004" pitchFamily="34" charset="-127"/>
                    <a:cs typeface="PMingLiU" pitchFamily="34" charset="0"/>
                  </a:endParaRPr>
                </a:p>
              </p:txBody>
            </p:sp>
            <p:sp>
              <p:nvSpPr>
                <p:cNvPr id="51" name="TextBox 72">
                  <a:extLst>
                    <a:ext uri="{FF2B5EF4-FFF2-40B4-BE49-F238E27FC236}">
                      <a16:creationId xmlns:a16="http://schemas.microsoft.com/office/drawing/2014/main" id="{C73A5830-94C7-6292-2257-18C498977817}"/>
                    </a:ext>
                  </a:extLst>
                </p:cNvPr>
                <p:cNvSpPr txBox="1"/>
                <p:nvPr/>
              </p:nvSpPr>
              <p:spPr>
                <a:xfrm>
                  <a:off x="1326062" y="2670975"/>
                  <a:ext cx="2840419" cy="6035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67" b="1" i="0" u="none" strike="noStrike" kern="1200" cap="none" spc="0" normalizeH="0" baseline="0" noProof="0" dirty="0">
                      <a:ln>
                        <a:noFill/>
                      </a:ln>
                      <a:solidFill>
                        <a:srgbClr val="1D4E89">
                          <a:lumMod val="60000"/>
                          <a:lumOff val="40000"/>
                        </a:srgbClr>
                      </a:solidFill>
                      <a:effectLst/>
                      <a:uLnTx/>
                      <a:uFillTx/>
                      <a:latin typeface="新細明體"/>
                      <a:ea typeface="맑은 고딕" panose="020B0503020000020004" pitchFamily="34" charset="-127"/>
                      <a:cs typeface="PMingLiU" panose="02020603050405020304" pitchFamily="18" charset="0"/>
                    </a:rPr>
                    <a:t>Web of Science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srgbClr val="FFFFFF">
                          <a:lumMod val="50000"/>
                        </a:srgbClr>
                      </a:solidFill>
                      <a:effectLst/>
                      <a:uLnTx/>
                      <a:uFillTx/>
                      <a:latin typeface="PMingLiU"/>
                      <a:ea typeface="新細明體" panose="02020500000000000000" pitchFamily="18" charset="-120"/>
                      <a:cs typeface="PMingLiU" panose="02020603050405020304" pitchFamily="18" charset="0"/>
                    </a:rPr>
                    <a:t>作者個人檔案</a:t>
                  </a:r>
                  <a:endParaRPr kumimoji="0" lang="en-US" altLang="zh-TW" sz="1600" b="1" i="0" u="none" strike="noStrike" kern="1200" cap="none" spc="0" normalizeH="0" baseline="0" noProof="0" dirty="0">
                    <a:ln>
                      <a:noFill/>
                    </a:ln>
                    <a:solidFill>
                      <a:srgbClr val="FFFFFF">
                        <a:lumMod val="50000"/>
                      </a:srgbClr>
                    </a:solidFill>
                    <a:effectLst/>
                    <a:uLnTx/>
                    <a:uFillTx/>
                    <a:latin typeface="PMingLiU"/>
                    <a:ea typeface="新細明體" panose="02020500000000000000" pitchFamily="18" charset="-120"/>
                    <a:cs typeface="PMingLiU" panose="02020603050405020304" pitchFamily="18" charset="0"/>
                  </a:endParaRPr>
                </a:p>
              </p:txBody>
            </p:sp>
          </p:grpSp>
        </p:grpSp>
        <p:sp>
          <p:nvSpPr>
            <p:cNvPr id="63" name="Block Arc 14">
              <a:extLst>
                <a:ext uri="{FF2B5EF4-FFF2-40B4-BE49-F238E27FC236}">
                  <a16:creationId xmlns:a16="http://schemas.microsoft.com/office/drawing/2014/main" id="{797906AB-3AEC-02DC-076D-0940BE8CEC65}"/>
                </a:ext>
              </a:extLst>
            </p:cNvPr>
            <p:cNvSpPr/>
            <p:nvPr/>
          </p:nvSpPr>
          <p:spPr>
            <a:xfrm rot="16200000">
              <a:off x="1031959" y="5686140"/>
              <a:ext cx="502189" cy="544185"/>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3600" b="0" i="0" u="none" strike="noStrike" kern="1200" cap="none" spc="0" normalizeH="0" baseline="0" noProof="0">
                <a:ln>
                  <a:noFill/>
                </a:ln>
                <a:solidFill>
                  <a:srgbClr val="2B2B2B"/>
                </a:solidFill>
                <a:effectLst/>
                <a:uLnTx/>
                <a:uFillTx/>
                <a:latin typeface="PMingLiU"/>
                <a:ea typeface="PMingLiU"/>
                <a:cs typeface="PMingLiU"/>
              </a:endParaRPr>
            </a:p>
          </p:txBody>
        </p:sp>
      </p:grpSp>
      <p:sp>
        <p:nvSpPr>
          <p:cNvPr id="64" name="標題 63">
            <a:extLst>
              <a:ext uri="{FF2B5EF4-FFF2-40B4-BE49-F238E27FC236}">
                <a16:creationId xmlns:a16="http://schemas.microsoft.com/office/drawing/2014/main" id="{CF0CE674-A5CB-0BF1-06ED-8A35ABB1C758}"/>
              </a:ext>
            </a:extLst>
          </p:cNvPr>
          <p:cNvSpPr>
            <a:spLocks noGrp="1"/>
          </p:cNvSpPr>
          <p:nvPr>
            <p:ph type="title"/>
          </p:nvPr>
        </p:nvSpPr>
        <p:spPr>
          <a:xfrm>
            <a:off x="838200" y="172114"/>
            <a:ext cx="10515600" cy="925984"/>
          </a:xfrm>
        </p:spPr>
        <p:txBody>
          <a:bodyPr/>
          <a:lstStyle/>
          <a:p>
            <a:r>
              <a:rPr lang="zh-TW" altLang="en-US" dirty="0">
                <a:latin typeface="PMingLiU"/>
                <a:ea typeface="PMingLiU"/>
                <a:cs typeface="PMingLiU"/>
              </a:rPr>
              <a:t>學術研究流程與資源工具</a:t>
            </a:r>
          </a:p>
        </p:txBody>
      </p:sp>
    </p:spTree>
    <p:extLst>
      <p:ext uri="{BB962C8B-B14F-4D97-AF65-F5344CB8AC3E}">
        <p14:creationId xmlns:p14="http://schemas.microsoft.com/office/powerpoint/2010/main" val="2877902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Shape 393"/>
        <p:cNvGrpSpPr/>
        <p:nvPr/>
      </p:nvGrpSpPr>
      <p:grpSpPr>
        <a:xfrm>
          <a:off x="0" y="0"/>
          <a:ext cx="0" cy="0"/>
          <a:chOff x="0" y="0"/>
          <a:chExt cx="0" cy="0"/>
        </a:xfrm>
      </p:grpSpPr>
      <p:pic>
        <p:nvPicPr>
          <p:cNvPr id="13" name="Google Shape;396;p155"/>
          <p:cNvPicPr preferRelativeResize="0"/>
          <p:nvPr/>
        </p:nvPicPr>
        <p:blipFill rotWithShape="1">
          <a:blip r:embed="rId3">
            <a:alphaModFix/>
          </a:blip>
          <a:srcRect l="16927" t="12534" r="13455"/>
          <a:stretch/>
        </p:blipFill>
        <p:spPr>
          <a:xfrm>
            <a:off x="811558" y="1404718"/>
            <a:ext cx="4673743" cy="4462563"/>
          </a:xfrm>
          <a:prstGeom prst="rect">
            <a:avLst/>
          </a:prstGeom>
          <a:noFill/>
          <a:ln>
            <a:noFill/>
          </a:ln>
        </p:spPr>
      </p:pic>
      <p:sp>
        <p:nvSpPr>
          <p:cNvPr id="394" name="Google Shape;394;p155"/>
          <p:cNvSpPr txBox="1">
            <a:spLocks noGrp="1"/>
          </p:cNvSpPr>
          <p:nvPr>
            <p:ph type="title"/>
          </p:nvPr>
        </p:nvSpPr>
        <p:spPr>
          <a:xfrm>
            <a:off x="542565" y="110342"/>
            <a:ext cx="10515600" cy="925984"/>
          </a:xfrm>
          <a:prstGeom prst="rect">
            <a:avLst/>
          </a:prstGeom>
          <a:noFill/>
          <a:ln>
            <a:noFill/>
          </a:ln>
        </p:spPr>
        <p:txBody>
          <a:bodyPr spcFirstLastPara="1" wrap="square" lIns="91425" tIns="45700" rIns="91425" bIns="45700" anchor="ctr" anchorCtr="0">
            <a:normAutofit/>
          </a:bodyPr>
          <a:lstStyle/>
          <a:p>
            <a:pPr>
              <a:buClr>
                <a:srgbClr val="005A84"/>
              </a:buClr>
              <a:buSzPts val="3600"/>
            </a:pPr>
            <a:r>
              <a:rPr lang="zh-TW" altLang="en-US" sz="4000" b="1" dirty="0">
                <a:solidFill>
                  <a:schemeClr val="accent2"/>
                </a:solidFill>
                <a:latin typeface="PMingLiU"/>
                <a:ea typeface="PMingLiU"/>
                <a:cs typeface="PMingLiU"/>
                <a:sym typeface="PMingLiU"/>
              </a:rPr>
              <a:t>引文</a:t>
            </a:r>
            <a:r>
              <a:rPr lang="zh-TW" altLang="en-US" sz="2400" b="1" dirty="0">
                <a:latin typeface="PMingLiU"/>
                <a:ea typeface="PMingLiU"/>
                <a:cs typeface="PMingLiU"/>
                <a:sym typeface="PMingLiU"/>
              </a:rPr>
              <a:t>與</a:t>
            </a:r>
            <a:r>
              <a:rPr lang="zh-TW" altLang="en-US" sz="4000" b="1" dirty="0">
                <a:solidFill>
                  <a:srgbClr val="652B8F"/>
                </a:solidFill>
                <a:latin typeface="PMingLiU"/>
                <a:ea typeface="PMingLiU"/>
                <a:cs typeface="PMingLiU"/>
                <a:sym typeface="PMingLiU"/>
              </a:rPr>
              <a:t>參考書目</a:t>
            </a:r>
            <a:endParaRPr dirty="0">
              <a:solidFill>
                <a:srgbClr val="652B8F"/>
              </a:solidFill>
              <a:latin typeface="PMingLiU"/>
              <a:ea typeface="PMingLiU"/>
              <a:cs typeface="PMingLiU"/>
            </a:endParaRPr>
          </a:p>
        </p:txBody>
      </p:sp>
      <p:sp>
        <p:nvSpPr>
          <p:cNvPr id="397" name="Google Shape;397;p155"/>
          <p:cNvSpPr/>
          <p:nvPr/>
        </p:nvSpPr>
        <p:spPr>
          <a:xfrm>
            <a:off x="897219" y="2421862"/>
            <a:ext cx="1003298" cy="204798"/>
          </a:xfrm>
          <a:prstGeom prst="rect">
            <a:avLst/>
          </a:prstGeom>
          <a:solidFill>
            <a:schemeClr val="accent2">
              <a:alpha val="30000"/>
            </a:schemeClr>
          </a:solidFill>
          <a:ln w="381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Pts val="1800"/>
              <a:buFontTx/>
              <a:buNone/>
              <a:tabLst/>
              <a:defRPr/>
            </a:pPr>
            <a:endParaRPr kumimoji="0" sz="1800" b="0" i="0" u="none" strike="noStrike" kern="1200" cap="none" spc="0" normalizeH="0" baseline="0" noProof="0">
              <a:ln>
                <a:noFill/>
              </a:ln>
              <a:solidFill>
                <a:srgbClr val="FFFFFF"/>
              </a:solidFill>
              <a:effectLst/>
              <a:uLnTx/>
              <a:uFillTx/>
              <a:latin typeface="PMingLiU"/>
              <a:ea typeface="PMingLiU"/>
              <a:cs typeface="PMingLiU"/>
              <a:sym typeface="PMingLiU"/>
            </a:endParaRPr>
          </a:p>
        </p:txBody>
      </p:sp>
      <p:pic>
        <p:nvPicPr>
          <p:cNvPr id="398" name="Google Shape;398;p155" descr="C:\Documents and Settings\user\桌面\ScreenHunter_03 Dec. 07 11.11.gif"/>
          <p:cNvPicPr preferRelativeResize="0"/>
          <p:nvPr/>
        </p:nvPicPr>
        <p:blipFill rotWithShape="1">
          <a:blip r:embed="rId4" cstate="screen">
            <a:alphaModFix/>
            <a:extLst>
              <a:ext uri="{28A0092B-C50C-407E-A947-70E740481C1C}">
                <a14:useLocalDpi xmlns:a14="http://schemas.microsoft.com/office/drawing/2010/main"/>
              </a:ext>
            </a:extLst>
          </a:blip>
          <a:srcRect l="16942" t="31145" r="14304"/>
          <a:stretch/>
        </p:blipFill>
        <p:spPr>
          <a:xfrm>
            <a:off x="6263914" y="1524285"/>
            <a:ext cx="4794251" cy="3348037"/>
          </a:xfrm>
          <a:prstGeom prst="rect">
            <a:avLst/>
          </a:prstGeom>
          <a:noFill/>
          <a:ln>
            <a:noFill/>
          </a:ln>
        </p:spPr>
      </p:pic>
      <p:sp>
        <p:nvSpPr>
          <p:cNvPr id="399" name="Google Shape;399;p155"/>
          <p:cNvSpPr/>
          <p:nvPr/>
        </p:nvSpPr>
        <p:spPr>
          <a:xfrm>
            <a:off x="6263917" y="1997354"/>
            <a:ext cx="4528477" cy="214312"/>
          </a:xfrm>
          <a:prstGeom prst="rect">
            <a:avLst/>
          </a:prstGeom>
          <a:solidFill>
            <a:srgbClr val="652B8F">
              <a:alpha val="30000"/>
            </a:srgbClr>
          </a:solidFill>
          <a:ln w="381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Pts val="1800"/>
              <a:buFontTx/>
              <a:buNone/>
              <a:tabLst/>
              <a:defRPr/>
            </a:pPr>
            <a:endParaRPr kumimoji="0" sz="1800" b="0" i="0" u="none" strike="noStrike" kern="1200" cap="none" spc="0" normalizeH="0" baseline="0" noProof="0">
              <a:ln>
                <a:noFill/>
              </a:ln>
              <a:solidFill>
                <a:srgbClr val="FFFFFF"/>
              </a:solidFill>
              <a:effectLst/>
              <a:uLnTx/>
              <a:uFillTx/>
              <a:latin typeface="PMingLiU"/>
              <a:ea typeface="PMingLiU"/>
              <a:cs typeface="PMingLiU"/>
              <a:sym typeface="PMingLiU"/>
            </a:endParaRPr>
          </a:p>
        </p:txBody>
      </p:sp>
      <p:sp>
        <p:nvSpPr>
          <p:cNvPr id="400" name="Google Shape;400;p155"/>
          <p:cNvSpPr/>
          <p:nvPr/>
        </p:nvSpPr>
        <p:spPr>
          <a:xfrm>
            <a:off x="1698345" y="1372150"/>
            <a:ext cx="2024913" cy="408578"/>
          </a:xfrm>
          <a:prstGeom prst="roundRect">
            <a:avLst/>
          </a:prstGeom>
          <a:solidFill>
            <a:schemeClr val="accent2"/>
          </a:solidFill>
          <a:ln w="9525"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Pts val="1800"/>
              <a:buFontTx/>
              <a:buNone/>
              <a:tabLst/>
              <a:defRPr/>
            </a:pPr>
            <a:r>
              <a:rPr kumimoji="0" lang="en-US" altLang="zh-TW" sz="1800" b="1" i="0" u="none" strike="noStrike" kern="1200" cap="none" spc="0" normalizeH="0" baseline="0" noProof="0" dirty="0">
                <a:ln>
                  <a:noFill/>
                </a:ln>
                <a:solidFill>
                  <a:srgbClr val="FFFFFF"/>
                </a:solidFill>
                <a:effectLst/>
                <a:uLnTx/>
                <a:uFillTx/>
                <a:latin typeface="PMingLiU"/>
                <a:ea typeface="PMingLiU"/>
                <a:cs typeface="PMingLiU"/>
                <a:sym typeface="PMingLiU"/>
              </a:rPr>
              <a:t>Citation-</a:t>
            </a:r>
            <a:r>
              <a:rPr kumimoji="0" lang="zh-TW" altLang="en-US" sz="1800" b="1" i="0" u="none" strike="noStrike" kern="1200" cap="none" spc="0" normalizeH="0" baseline="0" noProof="0" dirty="0">
                <a:ln>
                  <a:noFill/>
                </a:ln>
                <a:solidFill>
                  <a:srgbClr val="FFFFFF"/>
                </a:solidFill>
                <a:effectLst/>
                <a:uLnTx/>
                <a:uFillTx/>
                <a:latin typeface="PMingLiU"/>
                <a:ea typeface="PMingLiU"/>
                <a:cs typeface="PMingLiU"/>
                <a:sym typeface="PMingLiU"/>
              </a:rPr>
              <a:t>引文</a:t>
            </a:r>
            <a:r>
              <a:rPr kumimoji="0" lang="en-US" altLang="zh-TW" sz="1800" b="1" i="0" u="none" strike="noStrike" kern="1200" cap="none" spc="0" normalizeH="0" baseline="0" noProof="0" dirty="0">
                <a:ln>
                  <a:noFill/>
                </a:ln>
                <a:solidFill>
                  <a:srgbClr val="FFFFFF"/>
                </a:solidFill>
                <a:effectLst/>
                <a:uLnTx/>
                <a:uFillTx/>
                <a:latin typeface="PMingLiU"/>
                <a:ea typeface="PMingLiU"/>
                <a:cs typeface="PMingLiU"/>
                <a:sym typeface="PMingLiU"/>
              </a:rPr>
              <a:t>(</a:t>
            </a:r>
            <a:r>
              <a:rPr kumimoji="0" lang="zh-TW" altLang="en-US" sz="1800" b="1" i="0" u="none" strike="noStrike" kern="1200" cap="none" spc="0" normalizeH="0" baseline="0" noProof="0" dirty="0">
                <a:ln>
                  <a:noFill/>
                </a:ln>
                <a:solidFill>
                  <a:srgbClr val="FFFFFF"/>
                </a:solidFill>
                <a:effectLst/>
                <a:uLnTx/>
                <a:uFillTx/>
                <a:latin typeface="PMingLiU"/>
                <a:ea typeface="PMingLiU"/>
                <a:cs typeface="PMingLiU"/>
                <a:sym typeface="PMingLiU"/>
              </a:rPr>
              <a:t>註</a:t>
            </a:r>
            <a:r>
              <a:rPr kumimoji="0" lang="en-US" altLang="zh-TW" sz="1800" b="1" i="0" u="none" strike="noStrike" kern="1200" cap="none" spc="0" normalizeH="0" baseline="0" noProof="0" dirty="0">
                <a:ln>
                  <a:noFill/>
                </a:ln>
                <a:solidFill>
                  <a:srgbClr val="FFFFFF"/>
                </a:solidFill>
                <a:effectLst/>
                <a:uLnTx/>
                <a:uFillTx/>
                <a:latin typeface="PMingLiU"/>
                <a:ea typeface="PMingLiU"/>
                <a:cs typeface="PMingLiU"/>
                <a:sym typeface="PMingLiU"/>
              </a:rPr>
              <a:t>)</a:t>
            </a:r>
            <a:endParaRPr kumimoji="0" sz="1800" b="1" i="0" u="none" strike="noStrike" kern="1200" cap="none" spc="0" normalizeH="0" baseline="0" noProof="0" dirty="0">
              <a:ln>
                <a:noFill/>
              </a:ln>
              <a:solidFill>
                <a:srgbClr val="FFFFFF"/>
              </a:solidFill>
              <a:effectLst/>
              <a:uLnTx/>
              <a:uFillTx/>
              <a:latin typeface="PMingLiU"/>
              <a:ea typeface="PMingLiU"/>
              <a:cs typeface="PMingLiU"/>
              <a:sym typeface="PMingLiU"/>
            </a:endParaRPr>
          </a:p>
        </p:txBody>
      </p:sp>
      <p:sp>
        <p:nvSpPr>
          <p:cNvPr id="401" name="Google Shape;401;p155"/>
          <p:cNvSpPr/>
          <p:nvPr/>
        </p:nvSpPr>
        <p:spPr>
          <a:xfrm>
            <a:off x="6893291" y="1200429"/>
            <a:ext cx="3262432" cy="408578"/>
          </a:xfrm>
          <a:prstGeom prst="roundRect">
            <a:avLst/>
          </a:prstGeom>
          <a:solidFill>
            <a:srgbClr val="652B8F"/>
          </a:solidFill>
          <a:ln w="9525"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Pts val="1800"/>
              <a:buFontTx/>
              <a:buNone/>
              <a:tabLst/>
              <a:defRPr/>
            </a:pPr>
            <a:r>
              <a:rPr kumimoji="0" lang="en-US" altLang="zh-TW" sz="1800" b="1" i="0" u="none" strike="noStrike" kern="1200" cap="none" spc="0" normalizeH="0" baseline="0" noProof="0">
                <a:ln>
                  <a:noFill/>
                </a:ln>
                <a:solidFill>
                  <a:srgbClr val="FFFFFF"/>
                </a:solidFill>
                <a:effectLst/>
                <a:uLnTx/>
                <a:uFillTx/>
                <a:latin typeface="PMingLiU"/>
                <a:ea typeface="PMingLiU"/>
                <a:cs typeface="PMingLiU"/>
                <a:sym typeface="PMingLiU"/>
              </a:rPr>
              <a:t>Bibliography-</a:t>
            </a:r>
            <a:r>
              <a:rPr kumimoji="0" lang="zh-TW" altLang="en-US" sz="1800" b="1" i="0" u="none" strike="noStrike" kern="1200" cap="none" spc="0" normalizeH="0" baseline="0" noProof="0">
                <a:ln>
                  <a:noFill/>
                </a:ln>
                <a:solidFill>
                  <a:srgbClr val="FFFFFF"/>
                </a:solidFill>
                <a:effectLst/>
                <a:uLnTx/>
                <a:uFillTx/>
                <a:latin typeface="PMingLiU"/>
                <a:ea typeface="PMingLiU"/>
                <a:cs typeface="PMingLiU"/>
                <a:sym typeface="PMingLiU"/>
              </a:rPr>
              <a:t>參考書目</a:t>
            </a:r>
            <a:r>
              <a:rPr kumimoji="0" lang="en-US" altLang="zh-TW" sz="1800" b="1" i="0" u="none" strike="noStrike" kern="1200" cap="none" spc="0" normalizeH="0" baseline="0" noProof="0">
                <a:ln>
                  <a:noFill/>
                </a:ln>
                <a:solidFill>
                  <a:srgbClr val="FFFFFF"/>
                </a:solidFill>
                <a:effectLst/>
                <a:uLnTx/>
                <a:uFillTx/>
                <a:latin typeface="PMingLiU"/>
                <a:ea typeface="PMingLiU"/>
                <a:cs typeface="PMingLiU"/>
                <a:sym typeface="PMingLiU"/>
              </a:rPr>
              <a:t>(</a:t>
            </a:r>
            <a:r>
              <a:rPr kumimoji="0" lang="zh-TW" altLang="en-US" sz="1800" b="1" i="0" u="none" strike="noStrike" kern="1200" cap="none" spc="0" normalizeH="0" baseline="0" noProof="0">
                <a:ln>
                  <a:noFill/>
                </a:ln>
                <a:solidFill>
                  <a:srgbClr val="FFFFFF"/>
                </a:solidFill>
                <a:effectLst/>
                <a:uLnTx/>
                <a:uFillTx/>
                <a:latin typeface="PMingLiU"/>
                <a:ea typeface="PMingLiU"/>
                <a:cs typeface="PMingLiU"/>
                <a:sym typeface="PMingLiU"/>
              </a:rPr>
              <a:t>文獻</a:t>
            </a:r>
            <a:r>
              <a:rPr kumimoji="0" lang="en-US" altLang="zh-TW" sz="1800" b="1" i="0" u="none" strike="noStrike" kern="1200" cap="none" spc="0" normalizeH="0" baseline="0" noProof="0">
                <a:ln>
                  <a:noFill/>
                </a:ln>
                <a:solidFill>
                  <a:srgbClr val="FFFFFF"/>
                </a:solidFill>
                <a:effectLst/>
                <a:uLnTx/>
                <a:uFillTx/>
                <a:latin typeface="PMingLiU"/>
                <a:ea typeface="PMingLiU"/>
                <a:cs typeface="PMingLiU"/>
                <a:sym typeface="PMingLiU"/>
              </a:rPr>
              <a:t>)</a:t>
            </a:r>
            <a:endParaRPr kumimoji="0" sz="3600" b="1" i="0" u="none" strike="noStrike" kern="1200" cap="none" spc="0" normalizeH="0" baseline="0" noProof="0">
              <a:ln>
                <a:noFill/>
              </a:ln>
              <a:solidFill>
                <a:srgbClr val="FFFFFF"/>
              </a:solidFill>
              <a:effectLst/>
              <a:uLnTx/>
              <a:uFillTx/>
              <a:latin typeface="PMingLiU"/>
              <a:ea typeface="PMingLiU"/>
              <a:cs typeface="PMingLiU"/>
              <a:sym typeface="PMingLiU"/>
            </a:endParaRPr>
          </a:p>
        </p:txBody>
      </p:sp>
      <p:cxnSp>
        <p:nvCxnSpPr>
          <p:cNvPr id="402" name="Google Shape;402;p155"/>
          <p:cNvCxnSpPr/>
          <p:nvPr/>
        </p:nvCxnSpPr>
        <p:spPr>
          <a:xfrm rot="10800000" flipH="1">
            <a:off x="1896594" y="1732924"/>
            <a:ext cx="868500" cy="743100"/>
          </a:xfrm>
          <a:prstGeom prst="bentConnector2">
            <a:avLst/>
          </a:prstGeom>
          <a:noFill/>
          <a:ln w="38100" cap="flat" cmpd="sng">
            <a:solidFill>
              <a:schemeClr val="accent2"/>
            </a:solidFill>
            <a:prstDash val="solid"/>
            <a:miter lim="800000"/>
            <a:headEnd type="diamond" w="med" len="med"/>
            <a:tailEnd type="triangle" w="med" len="med"/>
          </a:ln>
        </p:spPr>
      </p:cxnSp>
      <p:cxnSp>
        <p:nvCxnSpPr>
          <p:cNvPr id="403" name="Google Shape;403;p155"/>
          <p:cNvCxnSpPr>
            <a:stCxn id="399" idx="0"/>
          </p:cNvCxnSpPr>
          <p:nvPr/>
        </p:nvCxnSpPr>
        <p:spPr>
          <a:xfrm rot="10800000">
            <a:off x="8528152" y="1568654"/>
            <a:ext cx="0" cy="428700"/>
          </a:xfrm>
          <a:prstGeom prst="straightConnector1">
            <a:avLst/>
          </a:prstGeom>
          <a:noFill/>
          <a:ln w="38100" cap="flat" cmpd="sng">
            <a:solidFill>
              <a:srgbClr val="652B8F"/>
            </a:solidFill>
            <a:prstDash val="solid"/>
            <a:miter lim="800000"/>
            <a:headEnd type="diamond" w="med" len="med"/>
            <a:tailEnd type="triangle" w="med" len="med"/>
          </a:ln>
        </p:spPr>
      </p:cxnSp>
      <p:sp>
        <p:nvSpPr>
          <p:cNvPr id="404" name="Google Shape;404;p155"/>
          <p:cNvSpPr/>
          <p:nvPr/>
        </p:nvSpPr>
        <p:spPr>
          <a:xfrm>
            <a:off x="6345078" y="5017761"/>
            <a:ext cx="4358858" cy="1940912"/>
          </a:xfrm>
          <a:prstGeom prst="roundRect">
            <a:avLst/>
          </a:prstGeom>
          <a:solidFill>
            <a:srgbClr val="7030A0">
              <a:alpha val="89803"/>
            </a:srgbClr>
          </a:solidFill>
          <a:ln w="9525"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Pts val="3600"/>
              <a:buFontTx/>
              <a:buNone/>
              <a:tabLst/>
              <a:defRPr/>
            </a:pPr>
            <a:r>
              <a:rPr kumimoji="0" lang="zh-TW" altLang="en-US" sz="3600" b="1" i="0" u="none" strike="noStrike" kern="1200" cap="none" spc="0" normalizeH="0" baseline="0" noProof="0" dirty="0">
                <a:ln>
                  <a:noFill/>
                </a:ln>
                <a:solidFill>
                  <a:srgbClr val="FFFFFF"/>
                </a:solidFill>
                <a:effectLst/>
                <a:uLnTx/>
                <a:uFillTx/>
                <a:latin typeface="PMingLiU"/>
                <a:ea typeface="PMingLiU"/>
                <a:cs typeface="PMingLiU"/>
                <a:sym typeface="PMingLiU"/>
              </a:rPr>
              <a:t>功用</a:t>
            </a:r>
            <a:endParaRPr kumimoji="0" sz="3600" b="1" i="0" u="none" strike="noStrike" kern="1200" cap="none" spc="0" normalizeH="0" baseline="0" noProof="0" dirty="0">
              <a:ln>
                <a:noFill/>
              </a:ln>
              <a:solidFill>
                <a:srgbClr val="FFFFFF"/>
              </a:solidFill>
              <a:effectLst/>
              <a:uLnTx/>
              <a:uFillTx/>
              <a:latin typeface="PMingLiU"/>
              <a:ea typeface="PMingLiU"/>
              <a:cs typeface="PMingLiU"/>
              <a:sym typeface="PMingLiU"/>
            </a:endParaRPr>
          </a:p>
          <a:p>
            <a:pPr marL="576000" marR="0" lvl="0" indent="-342900" algn="l" defTabSz="914400" rtl="0" eaLnBrk="1" fontAlgn="auto" latinLnBrk="0" hangingPunct="1">
              <a:lnSpc>
                <a:spcPct val="100000"/>
              </a:lnSpc>
              <a:spcBef>
                <a:spcPts val="0"/>
              </a:spcBef>
              <a:spcAft>
                <a:spcPts val="0"/>
              </a:spcAft>
              <a:buClr>
                <a:srgbClr val="FFFFFF"/>
              </a:buClr>
              <a:buSzPts val="2400"/>
              <a:buFont typeface="Wingdings" panose="05000000000000000000" pitchFamily="2" charset="2"/>
              <a:buChar char="n"/>
              <a:tabLst/>
              <a:defRPr/>
            </a:pPr>
            <a:r>
              <a:rPr kumimoji="0" lang="zh-TW" altLang="en-US" sz="2400" b="1" i="0" u="none" strike="noStrike" kern="1200" cap="none" spc="0" normalizeH="0" baseline="0" noProof="0" dirty="0">
                <a:ln>
                  <a:noFill/>
                </a:ln>
                <a:solidFill>
                  <a:srgbClr val="FFFFFF"/>
                </a:solidFill>
                <a:effectLst/>
                <a:uLnTx/>
                <a:uFillTx/>
                <a:latin typeface="PMingLiU"/>
                <a:ea typeface="PMingLiU"/>
                <a:cs typeface="PMingLiU"/>
                <a:sym typeface="PMingLiU"/>
              </a:rPr>
              <a:t>加強</a:t>
            </a:r>
            <a:r>
              <a:rPr kumimoji="0" lang="en-US" altLang="zh-TW" sz="2400" b="1" i="0" u="none" strike="noStrike" kern="1200" cap="none" spc="0" normalizeH="0" baseline="0" noProof="0" dirty="0">
                <a:ln>
                  <a:noFill/>
                </a:ln>
                <a:solidFill>
                  <a:srgbClr val="FFFFFF"/>
                </a:solidFill>
                <a:effectLst/>
                <a:uLnTx/>
                <a:uFillTx/>
                <a:latin typeface="PMingLiU"/>
                <a:ea typeface="PMingLiU"/>
                <a:cs typeface="PMingLiU"/>
                <a:sym typeface="PMingLiU"/>
              </a:rPr>
              <a:t>/</a:t>
            </a:r>
            <a:r>
              <a:rPr kumimoji="0" lang="zh-TW" altLang="en-US" sz="2400" b="1" i="0" u="none" strike="noStrike" kern="1200" cap="none" spc="0" normalizeH="0" baseline="0" noProof="0" dirty="0">
                <a:ln>
                  <a:noFill/>
                </a:ln>
                <a:solidFill>
                  <a:srgbClr val="FFFFFF"/>
                </a:solidFill>
                <a:effectLst/>
                <a:uLnTx/>
                <a:uFillTx/>
                <a:latin typeface="PMingLiU"/>
                <a:ea typeface="PMingLiU"/>
                <a:cs typeface="PMingLiU"/>
                <a:sym typeface="PMingLiU"/>
              </a:rPr>
              <a:t>支持內容信度 </a:t>
            </a:r>
            <a:endParaRPr kumimoji="0" lang="en-US" altLang="zh-TW" sz="2400" b="1" i="0" u="none" strike="noStrike" kern="1200" cap="none" spc="0" normalizeH="0" baseline="0" noProof="0" dirty="0">
              <a:ln>
                <a:noFill/>
              </a:ln>
              <a:solidFill>
                <a:srgbClr val="FFFFFF"/>
              </a:solidFill>
              <a:effectLst/>
              <a:uLnTx/>
              <a:uFillTx/>
              <a:latin typeface="PMingLiU"/>
              <a:ea typeface="PMingLiU"/>
              <a:cs typeface="PMingLiU"/>
              <a:sym typeface="PMingLiU"/>
            </a:endParaRPr>
          </a:p>
          <a:p>
            <a:pPr marL="576000" marR="0" lvl="0" indent="-342900" algn="l" defTabSz="914400" rtl="0" eaLnBrk="1" fontAlgn="auto" latinLnBrk="0" hangingPunct="1">
              <a:lnSpc>
                <a:spcPct val="100000"/>
              </a:lnSpc>
              <a:spcBef>
                <a:spcPts val="0"/>
              </a:spcBef>
              <a:spcAft>
                <a:spcPts val="0"/>
              </a:spcAft>
              <a:buClr>
                <a:srgbClr val="FFFFFF"/>
              </a:buClr>
              <a:buSzPts val="2400"/>
              <a:buFont typeface="Wingdings" panose="05000000000000000000" pitchFamily="2" charset="2"/>
              <a:buChar char="n"/>
              <a:tabLst/>
              <a:defRPr/>
            </a:pPr>
            <a:r>
              <a:rPr kumimoji="0" lang="zh-TW" altLang="en-US" sz="2400" b="1" i="0" u="none" strike="noStrike" kern="1200" cap="none" spc="0" normalizeH="0" baseline="0" noProof="0" dirty="0">
                <a:ln>
                  <a:noFill/>
                </a:ln>
                <a:solidFill>
                  <a:srgbClr val="FFFFFF"/>
                </a:solidFill>
                <a:effectLst/>
                <a:uLnTx/>
                <a:uFillTx/>
                <a:latin typeface="PMingLiU"/>
                <a:ea typeface="PMingLiU"/>
                <a:cs typeface="PMingLiU"/>
                <a:sym typeface="PMingLiU"/>
              </a:rPr>
              <a:t>避免抄襲疑慮 </a:t>
            </a:r>
            <a:endParaRPr kumimoji="0" lang="en-US" altLang="zh-TW" sz="2400" b="1" i="0" u="none" strike="noStrike" kern="1200" cap="none" spc="0" normalizeH="0" baseline="0" noProof="0" dirty="0">
              <a:ln>
                <a:noFill/>
              </a:ln>
              <a:solidFill>
                <a:srgbClr val="FFFFFF"/>
              </a:solidFill>
              <a:effectLst/>
              <a:uLnTx/>
              <a:uFillTx/>
              <a:latin typeface="PMingLiU"/>
              <a:ea typeface="PMingLiU"/>
              <a:cs typeface="PMingLiU"/>
              <a:sym typeface="PMingLiU"/>
            </a:endParaRPr>
          </a:p>
          <a:p>
            <a:pPr marL="576000" marR="0" lvl="0" indent="-342900" algn="l" defTabSz="914400" rtl="0" eaLnBrk="1" fontAlgn="auto" latinLnBrk="0" hangingPunct="1">
              <a:lnSpc>
                <a:spcPct val="100000"/>
              </a:lnSpc>
              <a:spcBef>
                <a:spcPts val="0"/>
              </a:spcBef>
              <a:spcAft>
                <a:spcPts val="0"/>
              </a:spcAft>
              <a:buClr>
                <a:srgbClr val="FFFFFF"/>
              </a:buClr>
              <a:buSzPts val="2400"/>
              <a:buFont typeface="Wingdings" panose="05000000000000000000" pitchFamily="2" charset="2"/>
              <a:buChar char="n"/>
              <a:tabLst/>
              <a:defRPr/>
            </a:pPr>
            <a:r>
              <a:rPr kumimoji="0" lang="zh-TW" altLang="en-US" sz="2400" b="1" i="0" u="none" strike="noStrike" kern="1200" cap="none" spc="0" normalizeH="0" baseline="0" noProof="0" dirty="0">
                <a:ln>
                  <a:noFill/>
                </a:ln>
                <a:solidFill>
                  <a:srgbClr val="FFFFFF"/>
                </a:solidFill>
                <a:effectLst/>
                <a:uLnTx/>
                <a:uFillTx/>
                <a:latin typeface="PMingLiU"/>
                <a:ea typeface="PMingLiU"/>
                <a:cs typeface="PMingLiU"/>
                <a:sym typeface="PMingLiU"/>
              </a:rPr>
              <a:t>作為同主題資料參考依據</a:t>
            </a:r>
            <a:endParaRPr kumimoji="0" sz="2400" b="1" i="0" u="none" strike="noStrike" kern="1200" cap="none" spc="0" normalizeH="0" baseline="0" noProof="0" dirty="0">
              <a:ln>
                <a:noFill/>
              </a:ln>
              <a:solidFill>
                <a:srgbClr val="FFFFFF"/>
              </a:solidFill>
              <a:effectLst/>
              <a:uLnTx/>
              <a:uFillTx/>
              <a:latin typeface="PMingLiU"/>
              <a:ea typeface="PMingLiU"/>
              <a:cs typeface="PMingLiU"/>
              <a:sym typeface="PMingLiU"/>
            </a:endParaRPr>
          </a:p>
        </p:txBody>
      </p:sp>
    </p:spTree>
    <p:extLst>
      <p:ext uri="{BB962C8B-B14F-4D97-AF65-F5344CB8AC3E}">
        <p14:creationId xmlns:p14="http://schemas.microsoft.com/office/powerpoint/2010/main" val="300004088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E601154D-AE05-D32B-88B6-2133F91FFD6E}"/>
              </a:ext>
            </a:extLst>
          </p:cNvPr>
          <p:cNvPicPr>
            <a:picLocks noChangeAspect="1"/>
          </p:cNvPicPr>
          <p:nvPr/>
        </p:nvPicPr>
        <p:blipFill>
          <a:blip r:embed="rId2"/>
          <a:stretch>
            <a:fillRect/>
          </a:stretch>
        </p:blipFill>
        <p:spPr>
          <a:xfrm>
            <a:off x="3641624" y="764704"/>
            <a:ext cx="7533025" cy="5270711"/>
          </a:xfrm>
          <a:prstGeom prst="rect">
            <a:avLst/>
          </a:prstGeom>
        </p:spPr>
      </p:pic>
      <p:sp>
        <p:nvSpPr>
          <p:cNvPr id="8" name="標題 7">
            <a:extLst>
              <a:ext uri="{FF2B5EF4-FFF2-40B4-BE49-F238E27FC236}">
                <a16:creationId xmlns:a16="http://schemas.microsoft.com/office/drawing/2014/main" id="{8DA9BDCF-FDEE-915F-EBCF-80EAE928723D}"/>
              </a:ext>
            </a:extLst>
          </p:cNvPr>
          <p:cNvSpPr>
            <a:spLocks noGrp="1"/>
          </p:cNvSpPr>
          <p:nvPr>
            <p:ph type="title"/>
          </p:nvPr>
        </p:nvSpPr>
        <p:spPr>
          <a:xfrm>
            <a:off x="-899857" y="112786"/>
            <a:ext cx="6644656" cy="925984"/>
          </a:xfrm>
        </p:spPr>
        <p:txBody>
          <a:bodyPr>
            <a:normAutofit/>
          </a:bodyPr>
          <a:lstStyle/>
          <a:p>
            <a:r>
              <a:rPr lang="zh-TW" altLang="en-US" dirty="0">
                <a:latin typeface="PMingLiU"/>
                <a:ea typeface="PMingLiU"/>
                <a:cs typeface="PMingLiU"/>
              </a:rPr>
              <a:t>更新最新版？</a:t>
            </a:r>
          </a:p>
        </p:txBody>
      </p:sp>
      <p:sp>
        <p:nvSpPr>
          <p:cNvPr id="2" name="投影片編號版面配置區 1">
            <a:extLst>
              <a:ext uri="{FF2B5EF4-FFF2-40B4-BE49-F238E27FC236}">
                <a16:creationId xmlns:a16="http://schemas.microsoft.com/office/drawing/2014/main" id="{950476C2-73BB-40F1-B1ED-86822AFDB61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000" b="0" i="0" u="none" strike="noStrike" kern="1200" cap="none" spc="0" normalizeH="0" baseline="0" noProof="0" dirty="0">
              <a:ln>
                <a:noFill/>
              </a:ln>
              <a:solidFill>
                <a:srgbClr val="6B6B6B"/>
              </a:solidFill>
              <a:effectLst/>
              <a:uLnTx/>
              <a:uFillTx/>
              <a:latin typeface="PMingLiU"/>
              <a:ea typeface="PMingLiU"/>
              <a:cs typeface="PMingLiU"/>
            </a:endParaRPr>
          </a:p>
        </p:txBody>
      </p:sp>
      <p:sp>
        <p:nvSpPr>
          <p:cNvPr id="6" name="Google Shape;788;p164">
            <a:extLst>
              <a:ext uri="{FF2B5EF4-FFF2-40B4-BE49-F238E27FC236}">
                <a16:creationId xmlns:a16="http://schemas.microsoft.com/office/drawing/2014/main" id="{EE4170E1-2559-C534-210E-CF6577E35380}"/>
              </a:ext>
            </a:extLst>
          </p:cNvPr>
          <p:cNvSpPr/>
          <p:nvPr/>
        </p:nvSpPr>
        <p:spPr>
          <a:xfrm>
            <a:off x="7408136" y="4829497"/>
            <a:ext cx="3109425" cy="442674"/>
          </a:xfrm>
          <a:prstGeom prst="roundRect">
            <a:avLst>
              <a:gd name="adj" fmla="val 16667"/>
            </a:avLst>
          </a:prstGeom>
          <a:solidFill>
            <a:srgbClr val="7C13DB"/>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Pts val="2800"/>
              <a:buFontTx/>
              <a:buNone/>
              <a:tabLst/>
              <a:defRPr/>
            </a:pPr>
            <a:r>
              <a:rPr kumimoji="0" lang="zh-TW" altLang="en-US" sz="2000" b="1" i="0" u="none" strike="noStrike" kern="1200" cap="none" spc="0" normalizeH="0" baseline="0" noProof="0" dirty="0">
                <a:ln>
                  <a:noFill/>
                </a:ln>
                <a:solidFill>
                  <a:srgbClr val="FFFFFF"/>
                </a:solidFill>
                <a:effectLst/>
                <a:uLnTx/>
                <a:uFillTx/>
                <a:latin typeface="PMingLiU"/>
                <a:ea typeface="PMingLiU"/>
                <a:cs typeface="PMingLiU"/>
                <a:sym typeface="PMingLiU"/>
              </a:rPr>
              <a:t>可點此進行最新版本更新</a:t>
            </a:r>
            <a:endParaRPr kumimoji="0" sz="2000" b="1" i="0" u="none" strike="noStrike" kern="1200" cap="none" spc="0" normalizeH="0" baseline="0" noProof="0" dirty="0">
              <a:ln>
                <a:noFill/>
              </a:ln>
              <a:solidFill>
                <a:srgbClr val="FFFFFF"/>
              </a:solidFill>
              <a:effectLst/>
              <a:uLnTx/>
              <a:uFillTx/>
              <a:latin typeface="PMingLiU"/>
              <a:ea typeface="PMingLiU"/>
              <a:cs typeface="PMingLiU"/>
            </a:endParaRPr>
          </a:p>
        </p:txBody>
      </p:sp>
      <p:sp>
        <p:nvSpPr>
          <p:cNvPr id="7" name="Google Shape;789;p164">
            <a:extLst>
              <a:ext uri="{FF2B5EF4-FFF2-40B4-BE49-F238E27FC236}">
                <a16:creationId xmlns:a16="http://schemas.microsoft.com/office/drawing/2014/main" id="{A0B73F9B-C433-3962-3641-85BC11AC1CA7}"/>
              </a:ext>
            </a:extLst>
          </p:cNvPr>
          <p:cNvSpPr/>
          <p:nvPr/>
        </p:nvSpPr>
        <p:spPr>
          <a:xfrm>
            <a:off x="9260030" y="5272171"/>
            <a:ext cx="304211" cy="353421"/>
          </a:xfrm>
          <a:prstGeom prst="downArrow">
            <a:avLst>
              <a:gd name="adj1" fmla="val 50000"/>
              <a:gd name="adj2" fmla="val 53495"/>
            </a:avLst>
          </a:prstGeom>
          <a:solidFill>
            <a:srgbClr val="7C13DB"/>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Pts val="2800"/>
              <a:buFontTx/>
              <a:buNone/>
              <a:tabLst/>
              <a:defRPr/>
            </a:pPr>
            <a:endParaRPr kumimoji="0" sz="2000" b="1" i="0" u="none" strike="noStrike" kern="1200" cap="none" spc="0" normalizeH="0" baseline="0" noProof="0">
              <a:ln>
                <a:noFill/>
              </a:ln>
              <a:solidFill>
                <a:srgbClr val="FFFFFF"/>
              </a:solidFill>
              <a:effectLst/>
              <a:uLnTx/>
              <a:uFillTx/>
              <a:latin typeface="PMingLiU"/>
              <a:ea typeface="PMingLiU"/>
              <a:cs typeface="PMingLiU"/>
            </a:endParaRPr>
          </a:p>
        </p:txBody>
      </p:sp>
      <p:sp>
        <p:nvSpPr>
          <p:cNvPr id="10" name="Google Shape;621;p6">
            <a:extLst>
              <a:ext uri="{FF2B5EF4-FFF2-40B4-BE49-F238E27FC236}">
                <a16:creationId xmlns:a16="http://schemas.microsoft.com/office/drawing/2014/main" id="{4CC6D1BD-5F86-279A-30C7-12652D1C5E1A}"/>
              </a:ext>
            </a:extLst>
          </p:cNvPr>
          <p:cNvSpPr/>
          <p:nvPr/>
        </p:nvSpPr>
        <p:spPr>
          <a:xfrm>
            <a:off x="8423749" y="5562687"/>
            <a:ext cx="1773399" cy="403549"/>
          </a:xfrm>
          <a:prstGeom prst="roundRect">
            <a:avLst/>
          </a:prstGeom>
          <a:solidFill>
            <a:schemeClr val="tx2">
              <a:lumMod val="60000"/>
              <a:lumOff val="40000"/>
              <a:alpha val="15000"/>
            </a:schemeClr>
          </a:solidFill>
          <a:ln w="38100" cap="flat" cmpd="sng">
            <a:solidFill>
              <a:schemeClr val="tx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Pts val="1800"/>
              <a:buFontTx/>
              <a:buNone/>
              <a:tabLst/>
              <a:defRPr/>
            </a:pPr>
            <a:endParaRPr kumimoji="0" sz="1800" b="0" i="0" u="none" strike="noStrike" kern="1200" cap="none" spc="0" normalizeH="0" baseline="0" noProof="0">
              <a:ln>
                <a:noFill/>
              </a:ln>
              <a:solidFill>
                <a:srgbClr val="FFFFFF"/>
              </a:solidFill>
              <a:effectLst/>
              <a:uLnTx/>
              <a:uFillTx/>
              <a:latin typeface="PMingLiU"/>
              <a:ea typeface="PMingLiU"/>
              <a:cs typeface="PMingLiU"/>
              <a:sym typeface="PMingLiU"/>
            </a:endParaRPr>
          </a:p>
        </p:txBody>
      </p:sp>
    </p:spTree>
    <p:extLst>
      <p:ext uri="{BB962C8B-B14F-4D97-AF65-F5344CB8AC3E}">
        <p14:creationId xmlns:p14="http://schemas.microsoft.com/office/powerpoint/2010/main" val="423980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pic>
        <p:nvPicPr>
          <p:cNvPr id="6" name="圖片 5">
            <a:extLst>
              <a:ext uri="{FF2B5EF4-FFF2-40B4-BE49-F238E27FC236}">
                <a16:creationId xmlns:a16="http://schemas.microsoft.com/office/drawing/2014/main" id="{AB5F0615-DD27-AD5F-B339-958CBC68F35F}"/>
              </a:ext>
            </a:extLst>
          </p:cNvPr>
          <p:cNvPicPr>
            <a:picLocks noChangeAspect="1"/>
          </p:cNvPicPr>
          <p:nvPr/>
        </p:nvPicPr>
        <p:blipFill>
          <a:blip r:embed="rId3"/>
          <a:stretch>
            <a:fillRect/>
          </a:stretch>
        </p:blipFill>
        <p:spPr>
          <a:xfrm>
            <a:off x="1789112" y="1096038"/>
            <a:ext cx="8613775" cy="5396837"/>
          </a:xfrm>
          <a:prstGeom prst="rect">
            <a:avLst/>
          </a:prstGeom>
          <a:effectLst>
            <a:outerShdw blurRad="50800" dist="38100" dir="2700000" algn="tl" rotWithShape="0">
              <a:prstClr val="black">
                <a:alpha val="40000"/>
              </a:prstClr>
            </a:outerShdw>
          </a:effectLst>
        </p:spPr>
      </p:pic>
      <p:sp>
        <p:nvSpPr>
          <p:cNvPr id="815" name="Google Shape;815;p15"/>
          <p:cNvSpPr txBox="1">
            <a:spLocks noGrp="1"/>
          </p:cNvSpPr>
          <p:nvPr>
            <p:ph type="title"/>
          </p:nvPr>
        </p:nvSpPr>
        <p:spPr>
          <a:xfrm>
            <a:off x="1169344" y="215091"/>
            <a:ext cx="10515600" cy="925984"/>
          </a:xfrm>
          <a:prstGeom prst="rect">
            <a:avLst/>
          </a:prstGeom>
          <a:noFill/>
          <a:ln>
            <a:noFill/>
          </a:ln>
        </p:spPr>
        <p:txBody>
          <a:bodyPr spcFirstLastPara="1" wrap="square" lIns="91425" tIns="45700" rIns="91425" bIns="45700" anchor="ctr" anchorCtr="0">
            <a:normAutofit/>
          </a:bodyPr>
          <a:lstStyle/>
          <a:p>
            <a:pPr>
              <a:buClr>
                <a:srgbClr val="005A84"/>
              </a:buClr>
              <a:buSzPts val="3600"/>
            </a:pPr>
            <a:r>
              <a:rPr lang="zh-TW" altLang="en-US" dirty="0">
                <a:latin typeface="PMingLiU"/>
                <a:ea typeface="PMingLiU"/>
                <a:cs typeface="PMingLiU"/>
                <a:sym typeface="PMingLiU"/>
              </a:rPr>
              <a:t>建立個人</a:t>
            </a:r>
            <a:r>
              <a:rPr lang="en-US" altLang="zh-TW" dirty="0">
                <a:latin typeface="PMingLiU"/>
                <a:ea typeface="PMingLiU"/>
                <a:cs typeface="PMingLiU"/>
                <a:sym typeface="PMingLiU"/>
              </a:rPr>
              <a:t>EndNote Library</a:t>
            </a:r>
            <a:endParaRPr dirty="0">
              <a:latin typeface="PMingLiU"/>
              <a:ea typeface="PMingLiU"/>
              <a:cs typeface="PMingLiU"/>
              <a:sym typeface="PMingLiU"/>
            </a:endParaRPr>
          </a:p>
        </p:txBody>
      </p:sp>
      <p:sp>
        <p:nvSpPr>
          <p:cNvPr id="2" name="投影片編號版面配置區 1">
            <a:extLst>
              <a:ext uri="{FF2B5EF4-FFF2-40B4-BE49-F238E27FC236}">
                <a16:creationId xmlns:a16="http://schemas.microsoft.com/office/drawing/2014/main" id="{02C28252-8076-461E-B268-80C5F1C57A6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000" b="0" i="0" u="none" strike="noStrike" kern="1200" cap="none" spc="0" normalizeH="0" baseline="0" noProof="0" dirty="0">
              <a:ln>
                <a:noFill/>
              </a:ln>
              <a:solidFill>
                <a:srgbClr val="6B6B6B"/>
              </a:solidFill>
              <a:effectLst/>
              <a:uLnTx/>
              <a:uFillTx/>
              <a:latin typeface="PMingLiU"/>
              <a:ea typeface="PMingLiU"/>
              <a:cs typeface="PMingLiU"/>
            </a:endParaRPr>
          </a:p>
        </p:txBody>
      </p:sp>
      <p:sp>
        <p:nvSpPr>
          <p:cNvPr id="820" name="Google Shape;820;p15"/>
          <p:cNvSpPr/>
          <p:nvPr/>
        </p:nvSpPr>
        <p:spPr>
          <a:xfrm>
            <a:off x="5551787" y="4793925"/>
            <a:ext cx="1750714" cy="578837"/>
          </a:xfrm>
          <a:prstGeom prst="wedgeRoundRectCallout">
            <a:avLst>
              <a:gd name="adj1" fmla="val -59437"/>
              <a:gd name="adj2" fmla="val -23947"/>
              <a:gd name="adj3" fmla="val 16667"/>
            </a:avLst>
          </a:prstGeom>
          <a:solidFill>
            <a:srgbClr val="7C13DB"/>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Pts val="2800"/>
              <a:buFontTx/>
              <a:buNone/>
              <a:tabLst/>
              <a:defRPr/>
            </a:pPr>
            <a:r>
              <a:rPr kumimoji="0" lang="zh-TW" altLang="en-US" sz="2800" b="1" i="0" u="none" strike="noStrike" kern="1200" cap="none" spc="0" normalizeH="0" baseline="0" noProof="0" dirty="0">
                <a:ln>
                  <a:noFill/>
                </a:ln>
                <a:solidFill>
                  <a:srgbClr val="FFFFFF"/>
                </a:solidFill>
                <a:effectLst/>
                <a:uLnTx/>
                <a:uFillTx/>
                <a:latin typeface="PMingLiU"/>
                <a:ea typeface="PMingLiU"/>
                <a:cs typeface="PMingLiU"/>
                <a:sym typeface="PMingLiU"/>
              </a:rPr>
              <a:t>建立新檔</a:t>
            </a:r>
            <a:endParaRPr kumimoji="0" sz="2800" b="1" i="0" u="none" strike="noStrike" kern="1200" cap="none" spc="0" normalizeH="0" baseline="0" noProof="0" dirty="0">
              <a:ln>
                <a:noFill/>
              </a:ln>
              <a:solidFill>
                <a:srgbClr val="FFFFFF"/>
              </a:solidFill>
              <a:effectLst/>
              <a:uLnTx/>
              <a:uFillTx/>
              <a:latin typeface="PMingLiU"/>
              <a:ea typeface="PMingLiU"/>
              <a:cs typeface="PMingLiU"/>
            </a:endParaRPr>
          </a:p>
        </p:txBody>
      </p:sp>
      <p:sp>
        <p:nvSpPr>
          <p:cNvPr id="821" name="Google Shape;821;p15"/>
          <p:cNvSpPr/>
          <p:nvPr/>
        </p:nvSpPr>
        <p:spPr>
          <a:xfrm>
            <a:off x="5551787" y="3673582"/>
            <a:ext cx="1750714" cy="578837"/>
          </a:xfrm>
          <a:prstGeom prst="wedgeRoundRectCallout">
            <a:avLst>
              <a:gd name="adj1" fmla="val -59468"/>
              <a:gd name="adj2" fmla="val -23147"/>
              <a:gd name="adj3" fmla="val 16667"/>
            </a:avLst>
          </a:prstGeom>
          <a:solidFill>
            <a:srgbClr val="7C13DB"/>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Pts val="2800"/>
              <a:buFontTx/>
              <a:buNone/>
              <a:tabLst/>
              <a:defRPr/>
            </a:pPr>
            <a:r>
              <a:rPr kumimoji="0" lang="zh-TW" altLang="en-US" sz="2800" b="1" i="0" u="none" strike="noStrike" kern="1200" cap="none" spc="0" normalizeH="0" baseline="0" noProof="0" dirty="0">
                <a:ln>
                  <a:noFill/>
                </a:ln>
                <a:solidFill>
                  <a:srgbClr val="FFFFFF"/>
                </a:solidFill>
                <a:effectLst/>
                <a:uLnTx/>
                <a:uFillTx/>
                <a:latin typeface="PMingLiU"/>
                <a:ea typeface="PMingLiU"/>
                <a:cs typeface="PMingLiU"/>
                <a:sym typeface="PMingLiU"/>
              </a:rPr>
              <a:t>開啟舊檔</a:t>
            </a:r>
            <a:endParaRPr kumimoji="0" sz="2800" b="1" i="0" u="none" strike="noStrike" kern="1200" cap="none" spc="0" normalizeH="0" baseline="0" noProof="0" dirty="0">
              <a:ln>
                <a:noFill/>
              </a:ln>
              <a:solidFill>
                <a:srgbClr val="FFFFFF"/>
              </a:solidFill>
              <a:effectLst/>
              <a:uLnTx/>
              <a:uFillTx/>
              <a:latin typeface="PMingLiU"/>
              <a:ea typeface="PMingLiU"/>
              <a:cs typeface="PMingLiU"/>
            </a:endParaRPr>
          </a:p>
        </p:txBody>
      </p:sp>
      <p:sp>
        <p:nvSpPr>
          <p:cNvPr id="7" name="Google Shape;621;p6">
            <a:extLst>
              <a:ext uri="{FF2B5EF4-FFF2-40B4-BE49-F238E27FC236}">
                <a16:creationId xmlns:a16="http://schemas.microsoft.com/office/drawing/2014/main" id="{640F60FC-E4F1-8EED-1964-BFB65E2CB559}"/>
              </a:ext>
            </a:extLst>
          </p:cNvPr>
          <p:cNvSpPr/>
          <p:nvPr/>
        </p:nvSpPr>
        <p:spPr>
          <a:xfrm>
            <a:off x="2901956" y="3622351"/>
            <a:ext cx="2355844" cy="530549"/>
          </a:xfrm>
          <a:prstGeom prst="roundRect">
            <a:avLst/>
          </a:prstGeom>
          <a:solidFill>
            <a:schemeClr val="tx2">
              <a:lumMod val="60000"/>
              <a:lumOff val="40000"/>
              <a:alpha val="15000"/>
            </a:schemeClr>
          </a:solidFill>
          <a:ln w="38100" cap="flat" cmpd="sng">
            <a:solidFill>
              <a:schemeClr val="tx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Pts val="1800"/>
              <a:buFontTx/>
              <a:buNone/>
              <a:tabLst/>
              <a:defRPr/>
            </a:pPr>
            <a:endParaRPr kumimoji="0" sz="1800" b="0" i="0" u="none" strike="noStrike" kern="1200" cap="none" spc="0" normalizeH="0" baseline="0" noProof="0">
              <a:ln>
                <a:noFill/>
              </a:ln>
              <a:solidFill>
                <a:srgbClr val="FFFFFF"/>
              </a:solidFill>
              <a:effectLst/>
              <a:uLnTx/>
              <a:uFillTx/>
              <a:latin typeface="PMingLiU"/>
              <a:ea typeface="PMingLiU"/>
              <a:cs typeface="PMingLiU"/>
              <a:sym typeface="PMingLiU"/>
            </a:endParaRPr>
          </a:p>
        </p:txBody>
      </p:sp>
      <p:sp>
        <p:nvSpPr>
          <p:cNvPr id="11" name="Google Shape;621;p6">
            <a:extLst>
              <a:ext uri="{FF2B5EF4-FFF2-40B4-BE49-F238E27FC236}">
                <a16:creationId xmlns:a16="http://schemas.microsoft.com/office/drawing/2014/main" id="{C58E58E7-2019-9253-0A11-7D0DBC114928}"/>
              </a:ext>
            </a:extLst>
          </p:cNvPr>
          <p:cNvSpPr/>
          <p:nvPr/>
        </p:nvSpPr>
        <p:spPr>
          <a:xfrm>
            <a:off x="2901956" y="4792338"/>
            <a:ext cx="2355844" cy="530549"/>
          </a:xfrm>
          <a:prstGeom prst="roundRect">
            <a:avLst/>
          </a:prstGeom>
          <a:solidFill>
            <a:schemeClr val="tx2">
              <a:lumMod val="60000"/>
              <a:lumOff val="40000"/>
              <a:alpha val="15000"/>
            </a:schemeClr>
          </a:solidFill>
          <a:ln w="38100" cap="flat" cmpd="sng">
            <a:solidFill>
              <a:schemeClr val="tx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Pts val="1800"/>
              <a:buFontTx/>
              <a:buNone/>
              <a:tabLst/>
              <a:defRPr/>
            </a:pPr>
            <a:endParaRPr kumimoji="0" sz="1800" b="0" i="0" u="none" strike="noStrike" kern="1200" cap="none" spc="0" normalizeH="0" baseline="0" noProof="0">
              <a:ln>
                <a:noFill/>
              </a:ln>
              <a:solidFill>
                <a:srgbClr val="FFFFFF"/>
              </a:solidFill>
              <a:effectLst/>
              <a:uLnTx/>
              <a:uFillTx/>
              <a:latin typeface="PMingLiU"/>
              <a:ea typeface="PMingLiU"/>
              <a:cs typeface="PMingLiU"/>
              <a:sym typeface="PMingLiU"/>
            </a:endParaRPr>
          </a:p>
        </p:txBody>
      </p:sp>
    </p:spTree>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altLang="zh-TW" sz="3000" b="1" dirty="0">
                <a:solidFill>
                  <a:srgbClr val="9E1B22"/>
                </a:solidFill>
                <a:latin typeface="新細明體" pitchFamily="34" charset="0"/>
                <a:ea typeface="新細明體" pitchFamily="34" charset="-122"/>
                <a:cs typeface="新細明體" pitchFamily="34" charset="-120"/>
              </a:rPr>
              <a:t>⑱</a:t>
            </a:r>
            <a:r>
              <a:rPr lang="en-US" sz="3000" b="1" dirty="0">
                <a:solidFill>
                  <a:srgbClr val="9E1B22"/>
                </a:solidFill>
                <a:latin typeface="新細明體" pitchFamily="34" charset="0"/>
                <a:ea typeface="新細明體" pitchFamily="34" charset="-122"/>
                <a:cs typeface="新細明體" pitchFamily="34" charset="-120"/>
              </a:rPr>
              <a:t> Turnitin 論文原創性比對：交出去之前先自我檢核</a:t>
            </a:r>
            <a:endParaRPr lang="en-US" sz="3000" dirty="0"/>
          </a:p>
        </p:txBody>
      </p:sp>
      <p:sp>
        <p:nvSpPr>
          <p:cNvPr id="3" name="Text 1"/>
          <p:cNvSpPr txBox="1"/>
          <p:nvPr/>
        </p:nvSpPr>
        <p:spPr>
          <a:xfrm>
            <a:off x="548640" y="1234440"/>
            <a:ext cx="4572000" cy="3200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srgbClr val="1D4E89"/>
                </a:solidFill>
                <a:effectLst/>
                <a:uLnTx/>
                <a:uFillTx/>
                <a:latin typeface="新細明體" pitchFamily="34" charset="0"/>
                <a:ea typeface="新細明體" pitchFamily="34" charset="-122"/>
                <a:cs typeface="新細明體" pitchFamily="34" charset="-120"/>
                <a:hlinkClick r:id="rId3">
                  <a:extLst>
                    <a:ext uri="{A12FA001-AC4F-418D-AE19-62706E023703}">
                      <ahyp:hlinkClr xmlns:ahyp="http://schemas.microsoft.com/office/drawing/2018/hyperlinkcolor" val="tx"/>
                    </a:ext>
                  </a:extLst>
                </a:hlinkClick>
              </a:rPr>
              <a:t>▶ 本館 Turnitin 說明頁</a:t>
            </a:r>
            <a:endParaRPr kumimoji="0" lang="en-US" sz="13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4" name="ts0"/>
          <p:cNvSpPr/>
          <p:nvPr/>
        </p:nvSpPr>
        <p:spPr>
          <a:xfrm>
            <a:off x="548640" y="1691640"/>
            <a:ext cx="1874520" cy="1463040"/>
          </a:xfrm>
          <a:prstGeom prst="roundRect">
            <a:avLst>
              <a:gd name="adj" fmla="val 6250"/>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5" name="Text 3"/>
          <p:cNvSpPr txBox="1"/>
          <p:nvPr/>
        </p:nvSpPr>
        <p:spPr>
          <a:xfrm>
            <a:off x="594360" y="1783080"/>
            <a:ext cx="178308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E1B22"/>
                </a:solidFill>
                <a:effectLst/>
                <a:uLnTx/>
                <a:uFillTx/>
                <a:latin typeface="新細明體" pitchFamily="34" charset="0"/>
                <a:ea typeface="新細明體" pitchFamily="34" charset="-122"/>
                <a:cs typeface="新細明體" pitchFamily="34" charset="-120"/>
              </a:rPr>
              <a:t>500 億</a:t>
            </a:r>
            <a:endParaRPr kumimoji="0" lang="en-US" sz="28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6" name="Text 4"/>
          <p:cNvSpPr txBox="1"/>
          <p:nvPr/>
        </p:nvSpPr>
        <p:spPr>
          <a:xfrm>
            <a:off x="594360" y="2560320"/>
            <a:ext cx="178308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公開網頁資訊</a:t>
            </a:r>
            <a:endParaRPr kumimoji="0" lang="en-US" sz="13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7" name="ts1"/>
          <p:cNvSpPr/>
          <p:nvPr/>
        </p:nvSpPr>
        <p:spPr>
          <a:xfrm>
            <a:off x="2606040" y="1691640"/>
            <a:ext cx="1874520" cy="1463040"/>
          </a:xfrm>
          <a:prstGeom prst="roundRect">
            <a:avLst>
              <a:gd name="adj" fmla="val 6250"/>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8" name="Text 6"/>
          <p:cNvSpPr txBox="1"/>
          <p:nvPr/>
        </p:nvSpPr>
        <p:spPr>
          <a:xfrm>
            <a:off x="2651760" y="1783080"/>
            <a:ext cx="178308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E1B22"/>
                </a:solidFill>
                <a:effectLst/>
                <a:uLnTx/>
                <a:uFillTx/>
                <a:latin typeface="新細明體" pitchFamily="34" charset="0"/>
                <a:ea typeface="新細明體" pitchFamily="34" charset="-122"/>
                <a:cs typeface="新細明體" pitchFamily="34" charset="-120"/>
              </a:rPr>
              <a:t>5.7 億</a:t>
            </a:r>
            <a:endParaRPr kumimoji="0" lang="en-US" sz="28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9" name="Text 7"/>
          <p:cNvSpPr txBox="1"/>
          <p:nvPr/>
        </p:nvSpPr>
        <p:spPr>
          <a:xfrm>
            <a:off x="2651760" y="2560320"/>
            <a:ext cx="178308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學生論文報告</a:t>
            </a:r>
            <a:endParaRPr kumimoji="0" lang="en-US" sz="13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0" name="ts2"/>
          <p:cNvSpPr/>
          <p:nvPr/>
        </p:nvSpPr>
        <p:spPr>
          <a:xfrm>
            <a:off x="4663440" y="1691640"/>
            <a:ext cx="1874520" cy="1463040"/>
          </a:xfrm>
          <a:prstGeom prst="roundRect">
            <a:avLst>
              <a:gd name="adj" fmla="val 6250"/>
            </a:avLst>
          </a:prstGeom>
          <a:solidFill>
            <a:srgbClr val="F7F7F9"/>
          </a:solidFill>
          <a:ln w="12700">
            <a:solidFill>
              <a:srgbClr val="F7F7F9"/>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11" name="Text 9"/>
          <p:cNvSpPr txBox="1"/>
          <p:nvPr/>
        </p:nvSpPr>
        <p:spPr>
          <a:xfrm>
            <a:off x="4709160" y="1783080"/>
            <a:ext cx="178308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E1B22"/>
                </a:solidFill>
                <a:effectLst/>
                <a:uLnTx/>
                <a:uFillTx/>
                <a:latin typeface="新細明體" pitchFamily="34" charset="0"/>
                <a:ea typeface="新細明體" pitchFamily="34" charset="-122"/>
                <a:cs typeface="新細明體" pitchFamily="34" charset="-120"/>
              </a:rPr>
              <a:t>1.5 億</a:t>
            </a:r>
            <a:endParaRPr kumimoji="0" lang="en-US" sz="28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2" name="Text 10"/>
          <p:cNvSpPr txBox="1"/>
          <p:nvPr/>
        </p:nvSpPr>
        <p:spPr>
          <a:xfrm>
            <a:off x="4709160" y="2560320"/>
            <a:ext cx="1783080"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期刊雜誌內容</a:t>
            </a:r>
            <a:endParaRPr kumimoji="0" lang="en-US" sz="13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3" name="Text 11"/>
          <p:cNvSpPr txBox="1"/>
          <p:nvPr/>
        </p:nvSpPr>
        <p:spPr>
          <a:xfrm>
            <a:off x="548640" y="3383280"/>
            <a:ext cx="6172200" cy="2286000"/>
          </a:xfrm>
          <a:prstGeom prst="rect">
            <a:avLst/>
          </a:prstGeom>
          <a:noFill/>
          <a:ln/>
        </p:spPr>
        <p:txBody>
          <a:bodyPr wrap="square" lIns="0" tIns="0" rIns="0" bIns="0" rtlCol="0" anchor="t"/>
          <a:lstStyle/>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申請：填寫 Google 表單申請個人帳號（請用 Chrome）</a:t>
            </a:r>
            <a:endParaRPr kumimoji="0" lang="en-US" sz="1450" b="0" i="0" u="none" strike="noStrike" kern="1200" cap="none" spc="0" normalizeH="0" baseline="0" noProof="0" dirty="0">
              <a:ln>
                <a:noFill/>
              </a:ln>
              <a:solidFill>
                <a:srgbClr val="2B2B2B"/>
              </a:solidFill>
              <a:effectLst/>
              <a:uLnTx/>
              <a:uFillTx/>
              <a:latin typeface="新細明體"/>
              <a:ea typeface="新細明體"/>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帳號限 @o365st.pu.edu.tw 或 @pu.edu.tw；1–2 天內收開通信，連結 24 小時內有效</a:t>
            </a:r>
            <a:endParaRPr kumimoji="0" lang="en-US" sz="1450" b="0" i="0" u="none" strike="noStrike" kern="1200" cap="none" spc="0" normalizeH="0" baseline="0" noProof="0" dirty="0">
              <a:ln>
                <a:noFill/>
              </a:ln>
              <a:solidFill>
                <a:srgbClr val="2B2B2B"/>
              </a:solidFill>
              <a:effectLst/>
              <a:uLnTx/>
              <a:uFillTx/>
              <a:latin typeface="新細明體"/>
              <a:ea typeface="新細明體"/>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4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學生帳號效期一學年，次學年需重新申請</a:t>
            </a:r>
            <a:endParaRPr kumimoji="0" lang="en-US" sz="145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4" name="degree"/>
          <p:cNvSpPr/>
          <p:nvPr/>
        </p:nvSpPr>
        <p:spPr>
          <a:xfrm>
            <a:off x="6995160" y="1691640"/>
            <a:ext cx="4617720" cy="1965960"/>
          </a:xfrm>
          <a:prstGeom prst="roundRect">
            <a:avLst>
              <a:gd name="adj" fmla="val 4651"/>
            </a:avLst>
          </a:prstGeom>
          <a:solidFill>
            <a:srgbClr val="5C0F14"/>
          </a:solidFill>
          <a:ln w="12700">
            <a:solidFill>
              <a:srgbClr val="5C0F14"/>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15" name="Shape 13"/>
          <p:cNvSpPr/>
          <p:nvPr/>
        </p:nvSpPr>
        <p:spPr>
          <a:xfrm>
            <a:off x="7223760" y="1874520"/>
            <a:ext cx="685800" cy="685800"/>
          </a:xfrm>
          <a:prstGeom prst="ellipse">
            <a:avLst/>
          </a:prstGeom>
          <a:solidFill>
            <a:srgbClr val="E8B321"/>
          </a:solidFill>
          <a:ln w="12700">
            <a:solidFill>
              <a:srgbClr val="E8B32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pic>
        <p:nvPicPr>
          <p:cNvPr id="16" name="Image 0" descr="preencoded.png"/>
          <p:cNvPicPr>
            <a:picLocks noChangeAspect="1"/>
          </p:cNvPicPr>
          <p:nvPr/>
        </p:nvPicPr>
        <p:blipFill>
          <a:blip r:embed="rId4"/>
          <a:stretch>
            <a:fillRect/>
          </a:stretch>
        </p:blipFill>
        <p:spPr>
          <a:xfrm>
            <a:off x="7395210" y="2045970"/>
            <a:ext cx="342900" cy="342900"/>
          </a:xfrm>
          <a:prstGeom prst="rect">
            <a:avLst/>
          </a:prstGeom>
        </p:spPr>
      </p:pic>
      <p:sp>
        <p:nvSpPr>
          <p:cNvPr id="17" name="Text 14"/>
          <p:cNvSpPr txBox="1"/>
          <p:nvPr/>
        </p:nvSpPr>
        <p:spPr>
          <a:xfrm>
            <a:off x="8046720" y="1920240"/>
            <a:ext cx="33832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8B321"/>
                </a:solidFill>
                <a:effectLst/>
                <a:uLnTx/>
                <a:uFillTx/>
                <a:latin typeface="新細明體" pitchFamily="34" charset="0"/>
                <a:ea typeface="新細明體" pitchFamily="34" charset="-122"/>
                <a:cs typeface="新細明體" pitchFamily="34" charset="-120"/>
              </a:rPr>
              <a:t>學位考試必備</a:t>
            </a:r>
            <a:endParaRPr kumimoji="0" lang="en-US" sz="18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8" name="Text 15"/>
          <p:cNvSpPr txBox="1"/>
          <p:nvPr/>
        </p:nvSpPr>
        <p:spPr>
          <a:xfrm>
            <a:off x="7223760" y="2606040"/>
            <a:ext cx="4206240" cy="9601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新細明體" pitchFamily="34" charset="0"/>
                <a:ea typeface="新細明體" pitchFamily="34" charset="-122"/>
                <a:cs typeface="新細明體" pitchFamily="34" charset="-120"/>
              </a:rPr>
              <a:t>109 學年度起，研究生申請學位考試需檢附經指導教授簽名確認的原創性比對報告電子檔。</a:t>
            </a:r>
            <a:endParaRPr kumimoji="0" lang="en-US" sz="14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19" name="repo"/>
          <p:cNvSpPr/>
          <p:nvPr/>
        </p:nvSpPr>
        <p:spPr>
          <a:xfrm>
            <a:off x="6995160" y="3840480"/>
            <a:ext cx="4617720" cy="1828800"/>
          </a:xfrm>
          <a:prstGeom prst="roundRect">
            <a:avLst>
              <a:gd name="adj" fmla="val 5000"/>
            </a:avLst>
          </a:prstGeom>
          <a:solidFill>
            <a:srgbClr val="FDF4DA"/>
          </a:solidFill>
          <a:ln w="12700">
            <a:solidFill>
              <a:srgbClr val="FDF4DA"/>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20" name="Text 17"/>
          <p:cNvSpPr txBox="1"/>
          <p:nvPr/>
        </p:nvSpPr>
        <p:spPr>
          <a:xfrm>
            <a:off x="7223760" y="3931920"/>
            <a:ext cx="4206240" cy="1645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 選「無儲存庫」</a:t>
            </a:r>
            <a:endParaRPr kumimoji="0" lang="en-US" sz="1500" b="0" i="0" u="none" strike="noStrike" kern="1200" cap="none" spc="0" normalizeH="0" baseline="0" noProof="0" dirty="0">
              <a:ln>
                <a:noFill/>
              </a:ln>
              <a:solidFill>
                <a:srgbClr val="2B2B2B"/>
              </a:solidFill>
              <a:effectLst/>
              <a:uLnTx/>
              <a:uFillTx/>
              <a:latin typeface="新細明體"/>
              <a:ea typeface="新細明體"/>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350" b="0" i="0" u="none" strike="noStrike" kern="1200" cap="none" spc="0" normalizeH="0" baseline="0" noProof="0" dirty="0">
                <a:ln>
                  <a:noFill/>
                </a:ln>
                <a:solidFill>
                  <a:srgbClr val="2B2B2B"/>
                </a:solidFill>
                <a:effectLst/>
                <a:uLnTx/>
                <a:uFillTx/>
                <a:latin typeface="新細明體" pitchFamily="34" charset="0"/>
                <a:ea typeface="新細明體" pitchFamily="34" charset="-122"/>
                <a:cs typeface="新細明體" pitchFamily="34" charset="-120"/>
              </a:rPr>
              <a:t>若文稿被存入資料庫，之後再比對會與自己相符而高達 100%。相似度不是越低越好——正確引用才是王道。</a:t>
            </a:r>
            <a:endParaRPr kumimoji="0" lang="en-US" sz="15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21" name="Text 18"/>
          <p:cNvSpPr txBox="1"/>
          <p:nvPr/>
        </p:nvSpPr>
        <p:spPr>
          <a:xfrm>
            <a:off x="548640" y="5989320"/>
            <a:ext cx="11064240" cy="3200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B6B6B"/>
                </a:solidFill>
                <a:effectLst/>
                <a:uLnTx/>
                <a:uFillTx/>
                <a:latin typeface="新細明體" pitchFamily="34" charset="0"/>
                <a:ea typeface="新細明體" pitchFamily="34" charset="-122"/>
                <a:cs typeface="新細明體" pitchFamily="34" charset="-120"/>
              </a:rPr>
              <a:t>資料來源：蓋夏圖書館「論文原創性比對（Turnitin）」頁面</a:t>
            </a:r>
            <a:endParaRPr kumimoji="0" lang="en-US" sz="10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25"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 xmlns:ma14="http://schemas.microsoft.com/office/mac/drawingml/2011/main" val="0"/>
            </a:ext>
          </a:extLst>
        </p:spPr>
        <p:txBody>
          <a:bodyPr/>
          <a:lstStyle>
            <a:lvl1pPr>
              <a:defRPr sz="1000">
                <a:solidFill>
                  <a:srgbClr val="6B6B6B"/>
                </a:solidFill>
                <a:latin typeface="新細明體"/>
                <a:ea typeface="新細明體"/>
                <a:cs typeface="新細明體"/>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6B6B6B"/>
                </a:solidFill>
                <a:effectLst/>
                <a:uLnTx/>
                <a:uFillTx/>
                <a:latin typeface="新細明體"/>
                <a:ea typeface="新細明體"/>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000" b="0" i="0" u="none" strike="noStrike" kern="1200" cap="none" spc="0" normalizeH="0" baseline="0" noProof="0">
              <a:ln>
                <a:noFill/>
              </a:ln>
              <a:solidFill>
                <a:srgbClr val="6B6B6B"/>
              </a:solidFill>
              <a:effectLst/>
              <a:uLnTx/>
              <a:uFillTx/>
              <a:latin typeface="新細明體"/>
              <a:ea typeface="新細明體"/>
            </a:endParaRPr>
          </a:p>
        </p:txBody>
      </p:sp>
    </p:spTree>
    <p:extLst>
      <p:ext uri="{BB962C8B-B14F-4D97-AF65-F5344CB8AC3E}">
        <p14:creationId xmlns:p14="http://schemas.microsoft.com/office/powerpoint/2010/main" val="3270123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1F3A5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PMingLiU"/>
              <a:ea typeface="PMingLiU"/>
              <a:cs typeface="PMingLiU"/>
            </a:endParaRPr>
          </a:p>
        </p:txBody>
      </p:sp>
      <p:sp>
        <p:nvSpPr>
          <p:cNvPr id="4" name="Text 2"/>
          <p:cNvSpPr>
            <a:spLocks noGrp="1"/>
          </p:cNvSpPr>
          <p:nvPr>
            <p:ph type="title"/>
          </p:nvPr>
        </p:nvSpPr>
        <p:spPr>
          <a:xfrm>
            <a:off x="812800" y="1208980"/>
            <a:ext cx="10883392" cy="482600"/>
          </a:xfrm>
          <a:prstGeom prst="rect">
            <a:avLst/>
          </a:prstGeom>
          <a:noFill/>
          <a:ln/>
        </p:spPr>
        <p:txBody>
          <a:bodyPr wrap="square" lIns="0" tIns="0" rIns="0" bIns="0" rtlCol="0" anchor="t">
            <a:normAutofit/>
          </a:bodyPr>
          <a:lstStyle/>
          <a:p>
            <a:pPr marL="0" indent="0" algn="l">
              <a:lnSpc>
                <a:spcPts val="3600"/>
              </a:lnSpc>
              <a:buNone/>
            </a:pPr>
            <a:r>
              <a:rPr lang="en-US" sz="3000" b="1" i="0" dirty="0">
                <a:solidFill>
                  <a:srgbClr val="1F3A5F"/>
                </a:solidFill>
                <a:latin typeface="PMingLiU" pitchFamily="34" charset="0"/>
                <a:ea typeface="PMingLiU" pitchFamily="34" charset="-122"/>
                <a:cs typeface="PMingLiU" pitchFamily="34" charset="-120"/>
              </a:rPr>
              <a:t>Turnitin：體檢報告，不是測謊機</a:t>
            </a:r>
            <a:endParaRPr lang="en-US" sz="3000" dirty="0">
              <a:latin typeface="PMingLiU"/>
              <a:ea typeface="PMingLiU"/>
              <a:cs typeface="PMingLiU"/>
            </a:endParaRPr>
          </a:p>
        </p:txBody>
      </p:sp>
      <p:sp>
        <p:nvSpPr>
          <p:cNvPr id="5" name="Shape 3"/>
          <p:cNvSpPr/>
          <p:nvPr/>
        </p:nvSpPr>
        <p:spPr>
          <a:xfrm>
            <a:off x="815975" y="1834455"/>
            <a:ext cx="5200650" cy="1690291"/>
          </a:xfrm>
          <a:prstGeom prst="roundRect">
            <a:avLst>
              <a:gd name="adj" fmla="val 5823"/>
            </a:avLst>
          </a:prstGeom>
          <a:solidFill>
            <a:srgbClr val="FFFDF8"/>
          </a:solidFill>
          <a:ln w="6350">
            <a:solidFill>
              <a:srgbClr val="DDD5C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PMingLiU"/>
              <a:ea typeface="PMingLiU"/>
              <a:cs typeface="PMingLiU"/>
            </a:endParaRPr>
          </a:p>
        </p:txBody>
      </p:sp>
      <p:sp>
        <p:nvSpPr>
          <p:cNvPr id="6" name="Text 4"/>
          <p:cNvSpPr/>
          <p:nvPr/>
        </p:nvSpPr>
        <p:spPr>
          <a:xfrm>
            <a:off x="996950" y="2015430"/>
            <a:ext cx="4983861"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F3A5F"/>
                </a:solidFill>
                <a:effectLst/>
                <a:uLnTx/>
                <a:uFillTx/>
                <a:latin typeface="PMingLiU" pitchFamily="34" charset="0"/>
                <a:ea typeface="PMingLiU" pitchFamily="34" charset="-122"/>
                <a:cs typeface="PMingLiU" pitchFamily="34" charset="-120"/>
              </a:rPr>
              <a:t>申請帳號</a:t>
            </a:r>
            <a:endParaRPr kumimoji="0" lang="en-US" sz="15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7" name="Text 5"/>
          <p:cNvSpPr/>
          <p:nvPr/>
        </p:nvSpPr>
        <p:spPr>
          <a:xfrm>
            <a:off x="1083056" y="2307530"/>
            <a:ext cx="4890135" cy="1061641"/>
          </a:xfrm>
          <a:prstGeom prst="rect">
            <a:avLst/>
          </a:prstGeom>
          <a:noFill/>
          <a:ln/>
        </p:spPr>
        <p:txBody>
          <a:bodyPr wrap="square" lIns="0" tIns="0" rIns="0" bIns="0" rtlCol="0" anchor="t">
            <a:normAutofit/>
          </a:bodyPr>
          <a:lstStyle/>
          <a:p>
            <a:pPr marL="167894" marR="0" lvl="0" indent="-167894" algn="l" defTabSz="914400" rtl="0" eaLnBrk="1" fontAlgn="auto" latinLnBrk="0" hangingPunct="1">
              <a:lnSpc>
                <a:spcPts val="2040"/>
              </a:lnSpc>
              <a:spcBef>
                <a:spcPts val="0"/>
              </a:spcBef>
              <a:spcAft>
                <a:spcPts val="0"/>
              </a:spcAft>
              <a:buClrTx/>
              <a:buSzPct val="100000"/>
              <a:buFontTx/>
              <a:buChar char="•"/>
              <a:tabLst/>
              <a:defRPr/>
            </a:pP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填Google表單，請用Chrome</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a:p>
            <a:pPr marL="167894" marR="0" lvl="0" indent="-167894" algn="l" defTabSz="914400" rtl="0" eaLnBrk="1" fontAlgn="auto" latinLnBrk="0" hangingPunct="1">
              <a:lnSpc>
                <a:spcPts val="2040"/>
              </a:lnSpc>
              <a:spcBef>
                <a:spcPts val="0"/>
              </a:spcBef>
              <a:spcAft>
                <a:spcPts val="0"/>
              </a:spcAft>
              <a:buClrTx/>
              <a:buSzPct val="100000"/>
              <a:buFontTx/>
              <a:buChar char="•"/>
              <a:tabLst/>
              <a:defRPr/>
            </a:pP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111學年起入學：限用@o365st.pu.edu.tw或@pu.edu.tw</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a:p>
            <a:pPr marL="167894" marR="0" lvl="0" indent="-167894" algn="l" defTabSz="914400" rtl="0" eaLnBrk="1" fontAlgn="auto" latinLnBrk="0" hangingPunct="1">
              <a:lnSpc>
                <a:spcPts val="2040"/>
              </a:lnSpc>
              <a:spcBef>
                <a:spcPts val="0"/>
              </a:spcBef>
              <a:spcAft>
                <a:spcPts val="0"/>
              </a:spcAft>
              <a:buClrTx/>
              <a:buSzPct val="100000"/>
              <a:buFontTx/>
              <a:buChar char="•"/>
              <a:tabLst/>
              <a:defRPr/>
            </a:pP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開通信連結</a:t>
            </a:r>
            <a:r>
              <a:rPr kumimoji="0" lang="en-US" sz="1200" b="1"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24小時內有效</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a:p>
            <a:pPr marL="167894" marR="0" lvl="0" indent="-167894" algn="l" defTabSz="914400" rtl="0" eaLnBrk="1" fontAlgn="auto" latinLnBrk="0" hangingPunct="1">
              <a:lnSpc>
                <a:spcPts val="2040"/>
              </a:lnSpc>
              <a:spcBef>
                <a:spcPts val="0"/>
              </a:spcBef>
              <a:spcAft>
                <a:spcPts val="0"/>
              </a:spcAft>
              <a:buClrTx/>
              <a:buSzPct val="100000"/>
              <a:buFontTx/>
              <a:buChar char="•"/>
              <a:tabLst/>
              <a:defRPr/>
            </a:pP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學生帳號效期</a:t>
            </a:r>
            <a:r>
              <a:rPr kumimoji="0" lang="en-US" sz="1200" b="1"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一學年</a:t>
            </a: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，次學年重新申請</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8" name="Shape 6"/>
          <p:cNvSpPr/>
          <p:nvPr/>
        </p:nvSpPr>
        <p:spPr>
          <a:xfrm>
            <a:off x="6175375" y="1834455"/>
            <a:ext cx="5200650" cy="1690291"/>
          </a:xfrm>
          <a:prstGeom prst="roundRect">
            <a:avLst>
              <a:gd name="adj" fmla="val 5823"/>
            </a:avLst>
          </a:prstGeom>
          <a:solidFill>
            <a:srgbClr val="FFFDF8"/>
          </a:solidFill>
          <a:ln w="6350">
            <a:solidFill>
              <a:srgbClr val="DDD5C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PMingLiU"/>
              <a:ea typeface="PMingLiU"/>
              <a:cs typeface="PMingLiU"/>
            </a:endParaRPr>
          </a:p>
        </p:txBody>
      </p:sp>
      <p:sp>
        <p:nvSpPr>
          <p:cNvPr id="9" name="Text 7"/>
          <p:cNvSpPr/>
          <p:nvPr/>
        </p:nvSpPr>
        <p:spPr>
          <a:xfrm>
            <a:off x="6356350" y="2015430"/>
            <a:ext cx="4983861"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B23A48"/>
                </a:solidFill>
                <a:effectLst/>
                <a:uLnTx/>
                <a:uFillTx/>
                <a:latin typeface="PMingLiU" pitchFamily="34" charset="0"/>
                <a:ea typeface="PMingLiU" pitchFamily="34" charset="-122"/>
                <a:cs typeface="PMingLiU" pitchFamily="34" charset="-120"/>
              </a:rPr>
              <a:t>學位考試必備</a:t>
            </a:r>
            <a:endParaRPr kumimoji="0" lang="en-US" sz="15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10" name="Text 8"/>
          <p:cNvSpPr/>
          <p:nvPr/>
        </p:nvSpPr>
        <p:spPr>
          <a:xfrm>
            <a:off x="6442456" y="2307530"/>
            <a:ext cx="4890135" cy="802580"/>
          </a:xfrm>
          <a:prstGeom prst="rect">
            <a:avLst/>
          </a:prstGeom>
          <a:noFill/>
          <a:ln/>
        </p:spPr>
        <p:txBody>
          <a:bodyPr wrap="square" lIns="0" tIns="0" rIns="0" bIns="0" rtlCol="0" anchor="t">
            <a:normAutofit/>
          </a:bodyPr>
          <a:lstStyle/>
          <a:p>
            <a:pPr marL="167894" marR="0" lvl="0" indent="-167894" algn="l" defTabSz="914400" rtl="0" eaLnBrk="1" fontAlgn="auto" latinLnBrk="0" hangingPunct="1">
              <a:lnSpc>
                <a:spcPts val="2040"/>
              </a:lnSpc>
              <a:spcBef>
                <a:spcPts val="0"/>
              </a:spcBef>
              <a:spcAft>
                <a:spcPts val="0"/>
              </a:spcAft>
              <a:buClrTx/>
              <a:buSzPct val="100000"/>
              <a:buFontTx/>
              <a:buChar char="•"/>
              <a:tabLst/>
              <a:defRPr/>
            </a:pP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109學年度起須附經指導教授簽名的比對報告電子檔</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a:p>
            <a:pPr marL="167894" marR="0" lvl="0" indent="-167894" algn="l" defTabSz="914400" rtl="0" eaLnBrk="1" fontAlgn="auto" latinLnBrk="0" hangingPunct="1">
              <a:lnSpc>
                <a:spcPts val="2040"/>
              </a:lnSpc>
              <a:spcBef>
                <a:spcPts val="0"/>
              </a:spcBef>
              <a:spcAft>
                <a:spcPts val="0"/>
              </a:spcAft>
              <a:buClrTx/>
              <a:buSzPct val="100000"/>
              <a:buFontTx/>
              <a:buChar char="•"/>
              <a:tabLst/>
              <a:defRPr/>
            </a:pP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自我比對選「無儲存庫」，否則日後比對變100%</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a:p>
            <a:pPr marL="167894" marR="0" lvl="0" indent="-167894" algn="l" defTabSz="914400" rtl="0" eaLnBrk="1" fontAlgn="auto" latinLnBrk="0" hangingPunct="1">
              <a:lnSpc>
                <a:spcPts val="2040"/>
              </a:lnSpc>
              <a:spcBef>
                <a:spcPts val="0"/>
              </a:spcBef>
              <a:spcAft>
                <a:spcPts val="0"/>
              </a:spcAft>
              <a:buClrTx/>
              <a:buSzPct val="100000"/>
              <a:buFontTx/>
              <a:buChar char="•"/>
              <a:tabLst/>
              <a:defRPr/>
            </a:pP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相似度不等於抄襲，要逐段檢視來源</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p:txBody>
      </p:sp>
      <p:sp>
        <p:nvSpPr>
          <p:cNvPr id="11" name="Text 9"/>
          <p:cNvSpPr/>
          <p:nvPr/>
        </p:nvSpPr>
        <p:spPr>
          <a:xfrm>
            <a:off x="812800" y="3693021"/>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rPr>
              <a:t>比對資料庫：500億筆網頁、5.7億份學生論文、1.5億筆期刊雜誌內容｜</a:t>
            </a:r>
            <a:r>
              <a:rPr kumimoji="0" lang="en-US" sz="1200" b="0" i="0" u="sng" strike="noStrike" kern="1200" cap="none" spc="0" normalizeH="0" baseline="0" noProof="0" dirty="0">
                <a:ln>
                  <a:noFill/>
                </a:ln>
                <a:solidFill>
                  <a:srgbClr val="4A4F57"/>
                </a:solidFill>
                <a:effectLst/>
                <a:uLnTx/>
                <a:uFillTx/>
                <a:latin typeface="PMingLiU" pitchFamily="34" charset="0"/>
                <a:ea typeface="PMingLiU" pitchFamily="34" charset="-122"/>
                <a:cs typeface="PMingLiU" pitchFamily="34" charset="-120"/>
                <a:hlinkClick r:id="rId3">
                  <a:extLst>
                    <a:ext uri="{A12FA001-AC4F-418D-AE19-62706E023703}">
                      <ahyp:hlinkClr xmlns:ahyp="http://schemas.microsoft.com/office/drawing/2018/hyperlinkcolor" val="tx"/>
                    </a:ext>
                  </a:extLst>
                </a:hlinkClick>
              </a:rPr>
              <a:t>library.pu.edu.tw/p/426-1054-71.php</a:t>
            </a:r>
            <a:endParaRPr kumimoji="0" lang="en-US" sz="1200" b="0" i="0" u="none" strike="noStrike" kern="1200" cap="none" spc="0" normalizeH="0" baseline="0" noProof="0" dirty="0">
              <a:ln>
                <a:noFill/>
              </a:ln>
              <a:solidFill>
                <a:srgbClr val="2B2B2B"/>
              </a:solidFill>
              <a:effectLst/>
              <a:uLnTx/>
              <a:uFillTx/>
              <a:latin typeface="PMingLiU"/>
              <a:ea typeface="PMingLiU"/>
              <a:cs typeface="PMingLiU"/>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stretch>
            <a:fillRect/>
          </a:stretch>
        </p:blipFill>
        <p:spPr>
          <a:xfrm>
            <a:off x="914400" y="1"/>
            <a:ext cx="10348354" cy="6867851"/>
          </a:xfrm>
          <a:prstGeom prst="rect">
            <a:avLst/>
          </a:prstGeom>
        </p:spPr>
      </p:pic>
      <p:sp>
        <p:nvSpPr>
          <p:cNvPr id="5" name="文字方塊 4"/>
          <p:cNvSpPr txBox="1"/>
          <p:nvPr/>
        </p:nvSpPr>
        <p:spPr>
          <a:xfrm>
            <a:off x="0" y="584200"/>
            <a:ext cx="2336800" cy="1077218"/>
          </a:xfrm>
          <a:prstGeom prst="rect">
            <a:avLst/>
          </a:prstGeom>
          <a:solidFill>
            <a:schemeClr val="accent5">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srgbClr val="2B2B2B"/>
                </a:solidFill>
                <a:effectLst/>
                <a:uLnTx/>
                <a:uFillTx/>
                <a:latin typeface="PMingLiU" panose="020B0604030504040204" pitchFamily="34" charset="-120"/>
                <a:ea typeface="PMingLiU" panose="020B0604030504040204" pitchFamily="34" charset="-120"/>
                <a:cs typeface="PMingLiU"/>
              </a:rPr>
              <a:t>檢視報告</a:t>
            </a:r>
            <a:r>
              <a:rPr kumimoji="0" lang="zh-TW" altLang="zh-TW" sz="3200" b="0" i="0" u="none" strike="noStrike" kern="1200" cap="none" spc="0" normalizeH="0" baseline="0" noProof="0" dirty="0">
                <a:ln>
                  <a:noFill/>
                </a:ln>
                <a:solidFill>
                  <a:srgbClr val="2B2B2B"/>
                </a:solidFill>
                <a:effectLst/>
                <a:uLnTx/>
                <a:uFillTx/>
                <a:latin typeface="PMingLiU" panose="020B0604030504040204" pitchFamily="34" charset="-120"/>
                <a:ea typeface="PMingLiU" panose="020B0604030504040204" pitchFamily="34" charset="-120"/>
                <a:cs typeface="PMingLiU"/>
              </a:rPr>
              <a:t>：</a:t>
            </a:r>
            <a:endParaRPr kumimoji="0" lang="en-US" altLang="zh-TW" sz="3200" b="0" i="0" u="none" strike="noStrike" kern="1200" cap="none" spc="0" normalizeH="0" baseline="0" noProof="0" dirty="0">
              <a:ln>
                <a:noFill/>
              </a:ln>
              <a:solidFill>
                <a:srgbClr val="2B2B2B"/>
              </a:solidFill>
              <a:effectLst/>
              <a:uLnTx/>
              <a:uFillTx/>
              <a:latin typeface="PMingLiU" panose="020B0604030504040204" pitchFamily="34" charset="-120"/>
              <a:ea typeface="PMingLiU" panose="020B0604030504040204" pitchFamily="34" charset="-120"/>
              <a:cs typeface="PMingLiU"/>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srgbClr val="2B2B2B"/>
                </a:solidFill>
                <a:effectLst/>
                <a:uLnTx/>
                <a:uFillTx/>
                <a:latin typeface="PMingLiU" panose="020B0604030504040204" pitchFamily="34" charset="-120"/>
                <a:ea typeface="PMingLiU" panose="020B0604030504040204" pitchFamily="34" charset="-120"/>
                <a:cs typeface="PMingLiU"/>
              </a:rPr>
              <a:t>相符處總覽</a:t>
            </a:r>
          </a:p>
        </p:txBody>
      </p:sp>
      <p:sp>
        <p:nvSpPr>
          <p:cNvPr id="8" name="橢圓 7"/>
          <p:cNvSpPr/>
          <p:nvPr/>
        </p:nvSpPr>
        <p:spPr>
          <a:xfrm>
            <a:off x="7866741" y="1255486"/>
            <a:ext cx="758372" cy="35560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200" b="0" i="0" u="none" strike="noStrike" kern="1200" cap="none" spc="0" normalizeH="0" baseline="0" noProof="0">
              <a:ln>
                <a:noFill/>
              </a:ln>
              <a:solidFill>
                <a:srgbClr val="FFFFFF"/>
              </a:solidFill>
              <a:effectLst/>
              <a:uLnTx/>
              <a:uFillTx/>
              <a:latin typeface="PMingLiU"/>
              <a:ea typeface="PMingLiU"/>
              <a:cs typeface="PMingLiU"/>
            </a:endParaRPr>
          </a:p>
        </p:txBody>
      </p:sp>
      <p:sp>
        <p:nvSpPr>
          <p:cNvPr id="9" name="橢圓 8"/>
          <p:cNvSpPr/>
          <p:nvPr/>
        </p:nvSpPr>
        <p:spPr>
          <a:xfrm>
            <a:off x="9042400" y="330200"/>
            <a:ext cx="1727200" cy="609600"/>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200" b="0" i="0" u="none" strike="noStrike" kern="1200" cap="none" spc="0" normalizeH="0" baseline="0" noProof="0">
              <a:ln>
                <a:noFill/>
              </a:ln>
              <a:solidFill>
                <a:srgbClr val="FFFFFF"/>
              </a:solidFill>
              <a:effectLst/>
              <a:uLnTx/>
              <a:uFillTx/>
              <a:latin typeface="PMingLiU"/>
              <a:ea typeface="PMingLiU"/>
              <a:cs typeface="PMingLiU"/>
            </a:endParaRPr>
          </a:p>
        </p:txBody>
      </p:sp>
      <p:cxnSp>
        <p:nvCxnSpPr>
          <p:cNvPr id="11" name="直線單箭頭接點 10"/>
          <p:cNvCxnSpPr>
            <a:stCxn id="8" idx="7"/>
            <a:endCxn id="9" idx="3"/>
          </p:cNvCxnSpPr>
          <p:nvPr/>
        </p:nvCxnSpPr>
        <p:spPr>
          <a:xfrm flipV="1">
            <a:off x="8514052" y="850526"/>
            <a:ext cx="781291" cy="457037"/>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接點 13"/>
          <p:cNvCxnSpPr/>
          <p:nvPr/>
        </p:nvCxnSpPr>
        <p:spPr>
          <a:xfrm flipH="1">
            <a:off x="7670799" y="2196583"/>
            <a:ext cx="965200" cy="13716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9404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DE370D8A-D778-4773-8DA1-8F7374B584B0}"/>
              </a:ext>
            </a:extLst>
          </p:cNvPr>
          <p:cNvPicPr>
            <a:picLocks noChangeAspect="1"/>
          </p:cNvPicPr>
          <p:nvPr/>
        </p:nvPicPr>
        <p:blipFill rotWithShape="1">
          <a:blip r:embed="rId2"/>
          <a:srcRect l="3646" t="11865" r="10826" b="21223"/>
          <a:stretch/>
        </p:blipFill>
        <p:spPr>
          <a:xfrm>
            <a:off x="83889" y="0"/>
            <a:ext cx="11800055" cy="5192785"/>
          </a:xfrm>
          <a:prstGeom prst="rect">
            <a:avLst/>
          </a:prstGeom>
        </p:spPr>
      </p:pic>
      <p:sp>
        <p:nvSpPr>
          <p:cNvPr id="4" name="矩形 3">
            <a:extLst>
              <a:ext uri="{FF2B5EF4-FFF2-40B4-BE49-F238E27FC236}">
                <a16:creationId xmlns:a16="http://schemas.microsoft.com/office/drawing/2014/main" id="{F3749727-E2C5-4F4C-BE16-E4EE66AC7531}"/>
              </a:ext>
            </a:extLst>
          </p:cNvPr>
          <p:cNvSpPr/>
          <p:nvPr/>
        </p:nvSpPr>
        <p:spPr>
          <a:xfrm>
            <a:off x="9303390" y="306198"/>
            <a:ext cx="838900" cy="4571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srgbClr val="FFFFFF"/>
              </a:solidFill>
              <a:effectLst/>
              <a:uLnTx/>
              <a:uFillTx/>
              <a:latin typeface="PMingLiU"/>
              <a:ea typeface="PMingLiU"/>
              <a:cs typeface="PMingLiU"/>
            </a:endParaRPr>
          </a:p>
        </p:txBody>
      </p:sp>
      <p:sp>
        <p:nvSpPr>
          <p:cNvPr id="5" name="矩形 4">
            <a:extLst>
              <a:ext uri="{FF2B5EF4-FFF2-40B4-BE49-F238E27FC236}">
                <a16:creationId xmlns:a16="http://schemas.microsoft.com/office/drawing/2014/main" id="{3B9A80BE-8F9F-401B-8626-D1A2BDAA6753}"/>
              </a:ext>
            </a:extLst>
          </p:cNvPr>
          <p:cNvSpPr/>
          <p:nvPr/>
        </p:nvSpPr>
        <p:spPr>
          <a:xfrm>
            <a:off x="1375792" y="4035104"/>
            <a:ext cx="2055305" cy="27683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srgbClr val="FFFFFF"/>
              </a:solidFill>
              <a:effectLst/>
              <a:uLnTx/>
              <a:uFillTx/>
              <a:latin typeface="PMingLiU"/>
              <a:ea typeface="PMingLiU"/>
              <a:cs typeface="PMingLiU"/>
            </a:endParaRPr>
          </a:p>
        </p:txBody>
      </p:sp>
      <p:sp>
        <p:nvSpPr>
          <p:cNvPr id="8" name="文字方塊 7">
            <a:extLst>
              <a:ext uri="{FF2B5EF4-FFF2-40B4-BE49-F238E27FC236}">
                <a16:creationId xmlns:a16="http://schemas.microsoft.com/office/drawing/2014/main" id="{AC9E3126-8C5B-48DA-8A8E-6B9F713E69A7}"/>
              </a:ext>
            </a:extLst>
          </p:cNvPr>
          <p:cNvSpPr txBox="1"/>
          <p:nvPr/>
        </p:nvSpPr>
        <p:spPr>
          <a:xfrm>
            <a:off x="1744910" y="5587068"/>
            <a:ext cx="37331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2B2B2B"/>
                </a:solidFill>
                <a:effectLst/>
                <a:uLnTx/>
                <a:uFillTx/>
                <a:latin typeface="PMingLiU"/>
                <a:ea typeface="PMingLiU"/>
                <a:cs typeface="PMingLiU"/>
              </a:rPr>
              <a:t>歡迎報名 </a:t>
            </a:r>
            <a:r>
              <a:rPr kumimoji="0" lang="zh-TW" altLang="en-US" sz="1800" b="1" i="0" u="none" strike="noStrike" kern="1200" cap="none" spc="0" normalizeH="0" baseline="0" noProof="0" dirty="0">
                <a:ln>
                  <a:noFill/>
                </a:ln>
                <a:solidFill>
                  <a:srgbClr val="4E5F70"/>
                </a:solidFill>
                <a:effectLst/>
                <a:uLnTx/>
                <a:uFillTx/>
                <a:latin typeface="PMingLiU" panose="020B0604030504040204" pitchFamily="34" charset="-120"/>
                <a:ea typeface="PMingLiU" panose="020B0604030504040204" pitchFamily="34" charset="-120"/>
                <a:cs typeface="PMingLiU"/>
                <a:hlinkClick r:id="rId3"/>
              </a:rPr>
              <a:t>資訊素養教育課程</a:t>
            </a:r>
            <a:endParaRPr kumimoji="0" lang="zh-TW" altLang="en-US" sz="1800" b="0" i="0" u="none" strike="noStrike" kern="1200" cap="none" spc="0" normalizeH="0" baseline="0" noProof="0" dirty="0">
              <a:ln>
                <a:noFill/>
              </a:ln>
              <a:solidFill>
                <a:srgbClr val="2B2B2B"/>
              </a:solidFill>
              <a:effectLst/>
              <a:uLnTx/>
              <a:uFillTx/>
              <a:latin typeface="PMingLiU"/>
              <a:ea typeface="PMingLiU"/>
              <a:cs typeface="PMingLiU"/>
            </a:endParaRPr>
          </a:p>
        </p:txBody>
      </p:sp>
      <p:pic>
        <p:nvPicPr>
          <p:cNvPr id="10" name="圖片 9">
            <a:extLst>
              <a:ext uri="{FF2B5EF4-FFF2-40B4-BE49-F238E27FC236}">
                <a16:creationId xmlns:a16="http://schemas.microsoft.com/office/drawing/2014/main" id="{45571800-008E-4D2D-9451-9FCA6E6C42A8}"/>
              </a:ext>
            </a:extLst>
          </p:cNvPr>
          <p:cNvPicPr>
            <a:picLocks noChangeAspect="1"/>
          </p:cNvPicPr>
          <p:nvPr/>
        </p:nvPicPr>
        <p:blipFill rotWithShape="1">
          <a:blip r:embed="rId4"/>
          <a:srcRect l="31032" t="17249" r="10138" b="32721"/>
          <a:stretch/>
        </p:blipFill>
        <p:spPr>
          <a:xfrm>
            <a:off x="4935523" y="3426903"/>
            <a:ext cx="7172588" cy="3431097"/>
          </a:xfrm>
          <a:prstGeom prst="rect">
            <a:avLst/>
          </a:prstGeom>
        </p:spPr>
      </p:pic>
      <p:sp>
        <p:nvSpPr>
          <p:cNvPr id="11" name="矩形 10">
            <a:extLst>
              <a:ext uri="{FF2B5EF4-FFF2-40B4-BE49-F238E27FC236}">
                <a16:creationId xmlns:a16="http://schemas.microsoft.com/office/drawing/2014/main" id="{419AB276-AA26-45C0-81BF-F207C1AF3656}"/>
              </a:ext>
            </a:extLst>
          </p:cNvPr>
          <p:cNvSpPr/>
          <p:nvPr/>
        </p:nvSpPr>
        <p:spPr>
          <a:xfrm>
            <a:off x="5622020" y="4908957"/>
            <a:ext cx="5636006" cy="8207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srgbClr val="FFFFFF"/>
              </a:solidFill>
              <a:effectLst/>
              <a:uLnTx/>
              <a:uFillTx/>
              <a:latin typeface="PMingLiU"/>
              <a:ea typeface="PMingLiU"/>
              <a:cs typeface="PMingLiU"/>
            </a:endParaRPr>
          </a:p>
        </p:txBody>
      </p:sp>
    </p:spTree>
    <p:extLst>
      <p:ext uri="{BB962C8B-B14F-4D97-AF65-F5344CB8AC3E}">
        <p14:creationId xmlns:p14="http://schemas.microsoft.com/office/powerpoint/2010/main" val="271630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320040"/>
            <a:ext cx="10424160" cy="640080"/>
          </a:xfrm>
          <a:prstGeom prst="rect">
            <a:avLst/>
          </a:prstGeom>
          <a:noFill/>
          <a:ln/>
        </p:spPr>
        <p:txBody>
          <a:bodyPr wrap="square" lIns="0" tIns="0" rIns="0" bIns="0" rtlCol="0" anchor="ctr"/>
          <a:lstStyle/>
          <a:p>
            <a:pPr marL="0" indent="0">
              <a:buNone/>
            </a:pPr>
            <a:r>
              <a:rPr lang="en-US" sz="3000" b="1" dirty="0">
                <a:solidFill>
                  <a:srgbClr val="9E1B22"/>
                </a:solidFill>
                <a:latin typeface="新細明體" pitchFamily="34" charset="0"/>
                <a:ea typeface="新細明體" pitchFamily="34" charset="-122"/>
                <a:cs typeface="新細明體" pitchFamily="34" charset="-120"/>
              </a:rPr>
              <a:t>你的研究朝聖之路：Buen Camino 🐚</a:t>
            </a:r>
            <a:endParaRPr lang="en-US" sz="3000" dirty="0"/>
          </a:p>
        </p:txBody>
      </p:sp>
      <p:sp>
        <p:nvSpPr>
          <p:cNvPr id="3" name="Shape 1"/>
          <p:cNvSpPr/>
          <p:nvPr/>
        </p:nvSpPr>
        <p:spPr>
          <a:xfrm>
            <a:off x="914400" y="2743200"/>
            <a:ext cx="10332720" cy="0"/>
          </a:xfrm>
          <a:prstGeom prst="line">
            <a:avLst/>
          </a:prstGeom>
          <a:noFill/>
          <a:ln w="50800">
            <a:solidFill>
              <a:srgbClr val="E8B321"/>
            </a:solidFill>
            <a:prstDash val="dash"/>
          </a:ln>
        </p:spPr>
      </p:sp>
      <p:sp>
        <p:nvSpPr>
          <p:cNvPr id="4" name="Shape 2"/>
          <p:cNvSpPr/>
          <p:nvPr/>
        </p:nvSpPr>
        <p:spPr>
          <a:xfrm>
            <a:off x="1051560" y="2240280"/>
            <a:ext cx="1005840" cy="1005840"/>
          </a:xfrm>
          <a:prstGeom prst="ellipse">
            <a:avLst/>
          </a:prstGeom>
          <a:solidFill>
            <a:srgbClr val="C8553D"/>
          </a:solidFill>
          <a:ln w="38100">
            <a:solidFill>
              <a:srgbClr val="FFFFFF"/>
            </a:solidFill>
            <a:prstDash val="solid"/>
          </a:ln>
        </p:spPr>
      </p:sp>
      <p:sp>
        <p:nvSpPr>
          <p:cNvPr id="5" name="Text 3"/>
          <p:cNvSpPr txBox="1"/>
          <p:nvPr/>
        </p:nvSpPr>
        <p:spPr>
          <a:xfrm>
            <a:off x="1051560" y="2240280"/>
            <a:ext cx="100584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新細明體" pitchFamily="34" charset="0"/>
                <a:ea typeface="新細明體" pitchFamily="34" charset="-122"/>
                <a:cs typeface="新細明體" pitchFamily="34" charset="-120"/>
              </a:rPr>
              <a:t>1</a:t>
            </a:r>
            <a:endParaRPr lang="en-US" sz="2800" dirty="0"/>
          </a:p>
        </p:txBody>
      </p:sp>
      <p:sp>
        <p:nvSpPr>
          <p:cNvPr id="6" name="Text 4"/>
          <p:cNvSpPr txBox="1"/>
          <p:nvPr/>
        </p:nvSpPr>
        <p:spPr>
          <a:xfrm>
            <a:off x="548640" y="3429000"/>
            <a:ext cx="2011680" cy="457200"/>
          </a:xfrm>
          <a:prstGeom prst="rect">
            <a:avLst/>
          </a:prstGeom>
          <a:noFill/>
          <a:ln/>
        </p:spPr>
        <p:txBody>
          <a:bodyPr wrap="square" lIns="0" tIns="0" rIns="0" bIns="0" rtlCol="0" anchor="t"/>
          <a:lstStyle/>
          <a:p>
            <a:pPr marL="0" indent="0" algn="ctr">
              <a:buNone/>
            </a:pPr>
            <a:r>
              <a:rPr lang="en-US" sz="2000" b="1" dirty="0">
                <a:solidFill>
                  <a:srgbClr val="C8553D"/>
                </a:solidFill>
                <a:latin typeface="新細明體" pitchFamily="34" charset="0"/>
                <a:ea typeface="新細明體" pitchFamily="34" charset="-122"/>
                <a:cs typeface="新細明體" pitchFamily="34" charset="-120"/>
              </a:rPr>
              <a:t>發想</a:t>
            </a:r>
            <a:endParaRPr lang="en-US" sz="2000" dirty="0"/>
          </a:p>
        </p:txBody>
      </p:sp>
      <p:sp>
        <p:nvSpPr>
          <p:cNvPr id="7" name="Text 5"/>
          <p:cNvSpPr txBox="1"/>
          <p:nvPr/>
        </p:nvSpPr>
        <p:spPr>
          <a:xfrm>
            <a:off x="548640" y="3931920"/>
            <a:ext cx="2011680" cy="73152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三語關鍵字矩陣</a:t>
            </a:r>
            <a:endParaRPr lang="en-US" sz="1400" dirty="0"/>
          </a:p>
        </p:txBody>
      </p:sp>
      <p:sp>
        <p:nvSpPr>
          <p:cNvPr id="8" name="Shape 6"/>
          <p:cNvSpPr/>
          <p:nvPr/>
        </p:nvSpPr>
        <p:spPr>
          <a:xfrm>
            <a:off x="2926080" y="2240280"/>
            <a:ext cx="1005840" cy="1005840"/>
          </a:xfrm>
          <a:prstGeom prst="ellipse">
            <a:avLst/>
          </a:prstGeom>
          <a:solidFill>
            <a:srgbClr val="9E1B22"/>
          </a:solidFill>
          <a:ln w="38100">
            <a:solidFill>
              <a:srgbClr val="FFFFFF"/>
            </a:solidFill>
            <a:prstDash val="solid"/>
          </a:ln>
        </p:spPr>
      </p:sp>
      <p:sp>
        <p:nvSpPr>
          <p:cNvPr id="9" name="Text 7"/>
          <p:cNvSpPr txBox="1"/>
          <p:nvPr/>
        </p:nvSpPr>
        <p:spPr>
          <a:xfrm>
            <a:off x="2926080" y="2240280"/>
            <a:ext cx="100584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新細明體" pitchFamily="34" charset="0"/>
                <a:ea typeface="新細明體" pitchFamily="34" charset="-122"/>
                <a:cs typeface="新細明體" pitchFamily="34" charset="-120"/>
              </a:rPr>
              <a:t>2</a:t>
            </a:r>
            <a:endParaRPr lang="en-US" sz="2800" dirty="0"/>
          </a:p>
        </p:txBody>
      </p:sp>
      <p:sp>
        <p:nvSpPr>
          <p:cNvPr id="10" name="Text 8"/>
          <p:cNvSpPr txBox="1"/>
          <p:nvPr/>
        </p:nvSpPr>
        <p:spPr>
          <a:xfrm>
            <a:off x="2423160" y="3429000"/>
            <a:ext cx="2011680" cy="457200"/>
          </a:xfrm>
          <a:prstGeom prst="rect">
            <a:avLst/>
          </a:prstGeom>
          <a:noFill/>
          <a:ln/>
        </p:spPr>
        <p:txBody>
          <a:bodyPr wrap="square" lIns="0" tIns="0" rIns="0" bIns="0" rtlCol="0" anchor="t"/>
          <a:lstStyle/>
          <a:p>
            <a:pPr marL="0" indent="0" algn="ctr">
              <a:buNone/>
            </a:pPr>
            <a:r>
              <a:rPr lang="en-US" sz="2000" b="1" dirty="0">
                <a:solidFill>
                  <a:srgbClr val="9E1B22"/>
                </a:solidFill>
                <a:latin typeface="新細明體" pitchFamily="34" charset="0"/>
                <a:ea typeface="新細明體" pitchFamily="34" charset="-122"/>
                <a:cs typeface="新細明體" pitchFamily="34" charset="-120"/>
              </a:rPr>
              <a:t>檢索</a:t>
            </a:r>
            <a:endParaRPr lang="en-US" sz="2000" dirty="0"/>
          </a:p>
        </p:txBody>
      </p:sp>
      <p:sp>
        <p:nvSpPr>
          <p:cNvPr id="11" name="Text 9"/>
          <p:cNvSpPr txBox="1"/>
          <p:nvPr/>
        </p:nvSpPr>
        <p:spPr>
          <a:xfrm>
            <a:off x="2423160" y="3931920"/>
            <a:ext cx="2011680" cy="73152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館藏・Jumper・資料庫</a:t>
            </a:r>
            <a:endParaRPr lang="en-US" sz="1400" dirty="0"/>
          </a:p>
        </p:txBody>
      </p:sp>
      <p:sp>
        <p:nvSpPr>
          <p:cNvPr id="12" name="Shape 10"/>
          <p:cNvSpPr/>
          <p:nvPr/>
        </p:nvSpPr>
        <p:spPr>
          <a:xfrm>
            <a:off x="4800600" y="2240280"/>
            <a:ext cx="1005840" cy="1005840"/>
          </a:xfrm>
          <a:prstGeom prst="ellipse">
            <a:avLst/>
          </a:prstGeom>
          <a:solidFill>
            <a:srgbClr val="1D4E89"/>
          </a:solidFill>
          <a:ln w="38100">
            <a:solidFill>
              <a:srgbClr val="FFFFFF"/>
            </a:solidFill>
            <a:prstDash val="solid"/>
          </a:ln>
        </p:spPr>
      </p:sp>
      <p:sp>
        <p:nvSpPr>
          <p:cNvPr id="13" name="Text 11"/>
          <p:cNvSpPr txBox="1"/>
          <p:nvPr/>
        </p:nvSpPr>
        <p:spPr>
          <a:xfrm>
            <a:off x="4800600" y="2240280"/>
            <a:ext cx="100584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新細明體" pitchFamily="34" charset="0"/>
                <a:ea typeface="新細明體" pitchFamily="34" charset="-122"/>
                <a:cs typeface="新細明體" pitchFamily="34" charset="-120"/>
              </a:rPr>
              <a:t>3</a:t>
            </a:r>
            <a:endParaRPr lang="en-US" sz="2800" dirty="0"/>
          </a:p>
        </p:txBody>
      </p:sp>
      <p:sp>
        <p:nvSpPr>
          <p:cNvPr id="14" name="Text 12"/>
          <p:cNvSpPr txBox="1"/>
          <p:nvPr/>
        </p:nvSpPr>
        <p:spPr>
          <a:xfrm>
            <a:off x="4297680" y="3429000"/>
            <a:ext cx="2011680" cy="457200"/>
          </a:xfrm>
          <a:prstGeom prst="rect">
            <a:avLst/>
          </a:prstGeom>
          <a:noFill/>
          <a:ln/>
        </p:spPr>
        <p:txBody>
          <a:bodyPr wrap="square" lIns="0" tIns="0" rIns="0" bIns="0" rtlCol="0" anchor="t"/>
          <a:lstStyle/>
          <a:p>
            <a:pPr marL="0" indent="0" algn="ctr">
              <a:buNone/>
            </a:pPr>
            <a:r>
              <a:rPr lang="en-US" sz="2000" b="1" dirty="0">
                <a:solidFill>
                  <a:srgbClr val="1D4E89"/>
                </a:solidFill>
                <a:latin typeface="新細明體" pitchFamily="34" charset="0"/>
                <a:ea typeface="新細明體" pitchFamily="34" charset="-122"/>
                <a:cs typeface="新細明體" pitchFamily="34" charset="-120"/>
              </a:rPr>
              <a:t>取得</a:t>
            </a:r>
            <a:endParaRPr lang="en-US" sz="2000" dirty="0"/>
          </a:p>
        </p:txBody>
      </p:sp>
      <p:sp>
        <p:nvSpPr>
          <p:cNvPr id="15" name="Text 13"/>
          <p:cNvSpPr txBox="1"/>
          <p:nvPr/>
        </p:nvSpPr>
        <p:spPr>
          <a:xfrm>
            <a:off x="4297680" y="3931920"/>
            <a:ext cx="2011680" cy="73152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全文下載・NDDS</a:t>
            </a:r>
            <a:endParaRPr lang="en-US" sz="1400" dirty="0"/>
          </a:p>
        </p:txBody>
      </p:sp>
      <p:sp>
        <p:nvSpPr>
          <p:cNvPr id="16" name="Shape 14"/>
          <p:cNvSpPr/>
          <p:nvPr/>
        </p:nvSpPr>
        <p:spPr>
          <a:xfrm>
            <a:off x="6675120" y="2240280"/>
            <a:ext cx="1005840" cy="1005840"/>
          </a:xfrm>
          <a:prstGeom prst="ellipse">
            <a:avLst/>
          </a:prstGeom>
          <a:solidFill>
            <a:srgbClr val="5E7A2E"/>
          </a:solidFill>
          <a:ln w="38100">
            <a:solidFill>
              <a:srgbClr val="FFFFFF"/>
            </a:solidFill>
            <a:prstDash val="solid"/>
          </a:ln>
        </p:spPr>
      </p:sp>
      <p:sp>
        <p:nvSpPr>
          <p:cNvPr id="17" name="Text 15"/>
          <p:cNvSpPr txBox="1"/>
          <p:nvPr/>
        </p:nvSpPr>
        <p:spPr>
          <a:xfrm>
            <a:off x="6675120" y="2240280"/>
            <a:ext cx="100584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新細明體" pitchFamily="34" charset="0"/>
                <a:ea typeface="新細明體" pitchFamily="34" charset="-122"/>
                <a:cs typeface="新細明體" pitchFamily="34" charset="-120"/>
              </a:rPr>
              <a:t>4</a:t>
            </a:r>
            <a:endParaRPr lang="en-US" sz="2800" dirty="0"/>
          </a:p>
        </p:txBody>
      </p:sp>
      <p:sp>
        <p:nvSpPr>
          <p:cNvPr id="18" name="Text 16"/>
          <p:cNvSpPr txBox="1"/>
          <p:nvPr/>
        </p:nvSpPr>
        <p:spPr>
          <a:xfrm>
            <a:off x="6172200" y="3429000"/>
            <a:ext cx="2011680" cy="457200"/>
          </a:xfrm>
          <a:prstGeom prst="rect">
            <a:avLst/>
          </a:prstGeom>
          <a:noFill/>
          <a:ln/>
        </p:spPr>
        <p:txBody>
          <a:bodyPr wrap="square" lIns="0" tIns="0" rIns="0" bIns="0" rtlCol="0" anchor="t"/>
          <a:lstStyle/>
          <a:p>
            <a:pPr marL="0" indent="0" algn="ctr">
              <a:buNone/>
            </a:pPr>
            <a:r>
              <a:rPr lang="en-US" sz="2000" b="1" dirty="0">
                <a:solidFill>
                  <a:srgbClr val="5E7A2E"/>
                </a:solidFill>
                <a:latin typeface="新細明體" pitchFamily="34" charset="0"/>
                <a:ea typeface="新細明體" pitchFamily="34" charset="-122"/>
                <a:cs typeface="新細明體" pitchFamily="34" charset="-120"/>
              </a:rPr>
              <a:t>管理</a:t>
            </a:r>
            <a:endParaRPr lang="en-US" sz="2000" dirty="0"/>
          </a:p>
        </p:txBody>
      </p:sp>
      <p:sp>
        <p:nvSpPr>
          <p:cNvPr id="19" name="Text 17"/>
          <p:cNvSpPr txBox="1"/>
          <p:nvPr/>
        </p:nvSpPr>
        <p:spPr>
          <a:xfrm>
            <a:off x="6172200" y="3931920"/>
            <a:ext cx="2011680" cy="73152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EndNote</a:t>
            </a:r>
            <a:endParaRPr lang="en-US" sz="1400" dirty="0"/>
          </a:p>
        </p:txBody>
      </p:sp>
      <p:sp>
        <p:nvSpPr>
          <p:cNvPr id="20" name="Shape 18"/>
          <p:cNvSpPr/>
          <p:nvPr/>
        </p:nvSpPr>
        <p:spPr>
          <a:xfrm>
            <a:off x="8549640" y="2240280"/>
            <a:ext cx="1005840" cy="1005840"/>
          </a:xfrm>
          <a:prstGeom prst="ellipse">
            <a:avLst/>
          </a:prstGeom>
          <a:solidFill>
            <a:srgbClr val="5C0F14"/>
          </a:solidFill>
          <a:ln w="38100">
            <a:solidFill>
              <a:srgbClr val="FFFFFF"/>
            </a:solidFill>
            <a:prstDash val="solid"/>
          </a:ln>
        </p:spPr>
      </p:sp>
      <p:sp>
        <p:nvSpPr>
          <p:cNvPr id="21" name="Text 19"/>
          <p:cNvSpPr txBox="1"/>
          <p:nvPr/>
        </p:nvSpPr>
        <p:spPr>
          <a:xfrm>
            <a:off x="8549640" y="2240280"/>
            <a:ext cx="100584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新細明體" pitchFamily="34" charset="0"/>
                <a:ea typeface="新細明體" pitchFamily="34" charset="-122"/>
                <a:cs typeface="新細明體" pitchFamily="34" charset="-120"/>
              </a:rPr>
              <a:t>5</a:t>
            </a:r>
            <a:endParaRPr lang="en-US" sz="2800" dirty="0"/>
          </a:p>
        </p:txBody>
      </p:sp>
      <p:sp>
        <p:nvSpPr>
          <p:cNvPr id="22" name="Text 20"/>
          <p:cNvSpPr txBox="1"/>
          <p:nvPr/>
        </p:nvSpPr>
        <p:spPr>
          <a:xfrm>
            <a:off x="8046720" y="3429000"/>
            <a:ext cx="2011680" cy="457200"/>
          </a:xfrm>
          <a:prstGeom prst="rect">
            <a:avLst/>
          </a:prstGeom>
          <a:noFill/>
          <a:ln/>
        </p:spPr>
        <p:txBody>
          <a:bodyPr wrap="square" lIns="0" tIns="0" rIns="0" bIns="0" rtlCol="0" anchor="t"/>
          <a:lstStyle/>
          <a:p>
            <a:pPr marL="0" indent="0" algn="ctr">
              <a:buNone/>
            </a:pPr>
            <a:r>
              <a:rPr lang="en-US" sz="2000" b="1" dirty="0">
                <a:solidFill>
                  <a:srgbClr val="5C0F14"/>
                </a:solidFill>
                <a:latin typeface="新細明體" pitchFamily="34" charset="0"/>
                <a:ea typeface="新細明體" pitchFamily="34" charset="-122"/>
                <a:cs typeface="新細明體" pitchFamily="34" charset="-120"/>
              </a:rPr>
              <a:t>寫作</a:t>
            </a:r>
            <a:endParaRPr lang="en-US" sz="2000" dirty="0"/>
          </a:p>
        </p:txBody>
      </p:sp>
      <p:sp>
        <p:nvSpPr>
          <p:cNvPr id="23" name="Text 21"/>
          <p:cNvSpPr txBox="1"/>
          <p:nvPr/>
        </p:nvSpPr>
        <p:spPr>
          <a:xfrm>
            <a:off x="8046720" y="3931920"/>
            <a:ext cx="2011680" cy="73152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正確引用</a:t>
            </a:r>
            <a:endParaRPr lang="en-US" sz="1400" dirty="0"/>
          </a:p>
        </p:txBody>
      </p:sp>
      <p:sp>
        <p:nvSpPr>
          <p:cNvPr id="24" name="Shape 22"/>
          <p:cNvSpPr/>
          <p:nvPr/>
        </p:nvSpPr>
        <p:spPr>
          <a:xfrm>
            <a:off x="10424160" y="2240280"/>
            <a:ext cx="1005840" cy="1005840"/>
          </a:xfrm>
          <a:prstGeom prst="ellipse">
            <a:avLst/>
          </a:prstGeom>
          <a:solidFill>
            <a:srgbClr val="E8B321"/>
          </a:solidFill>
          <a:ln w="38100">
            <a:solidFill>
              <a:srgbClr val="FFFFFF"/>
            </a:solidFill>
            <a:prstDash val="solid"/>
          </a:ln>
        </p:spPr>
      </p:sp>
      <p:sp>
        <p:nvSpPr>
          <p:cNvPr id="25" name="Text 23"/>
          <p:cNvSpPr txBox="1"/>
          <p:nvPr/>
        </p:nvSpPr>
        <p:spPr>
          <a:xfrm>
            <a:off x="10424160" y="2240280"/>
            <a:ext cx="1005840" cy="1005840"/>
          </a:xfrm>
          <a:prstGeom prst="rect">
            <a:avLst/>
          </a:prstGeom>
          <a:noFill/>
          <a:ln/>
        </p:spPr>
        <p:txBody>
          <a:bodyPr wrap="square" lIns="0" tIns="0" rIns="0" bIns="0" rtlCol="0" anchor="ctr"/>
          <a:lstStyle/>
          <a:p>
            <a:pPr marL="0" indent="0" algn="ctr">
              <a:buNone/>
            </a:pPr>
            <a:r>
              <a:rPr lang="en-US" sz="2800" b="1" dirty="0">
                <a:solidFill>
                  <a:srgbClr val="FFFFFF"/>
                </a:solidFill>
                <a:latin typeface="新細明體" pitchFamily="34" charset="0"/>
                <a:ea typeface="新細明體" pitchFamily="34" charset="-122"/>
                <a:cs typeface="新細明體" pitchFamily="34" charset="-120"/>
              </a:rPr>
              <a:t>6</a:t>
            </a:r>
            <a:endParaRPr lang="en-US" sz="2800" dirty="0"/>
          </a:p>
        </p:txBody>
      </p:sp>
      <p:sp>
        <p:nvSpPr>
          <p:cNvPr id="26" name="Text 24"/>
          <p:cNvSpPr txBox="1"/>
          <p:nvPr/>
        </p:nvSpPr>
        <p:spPr>
          <a:xfrm>
            <a:off x="9921240" y="3429000"/>
            <a:ext cx="2011680" cy="457200"/>
          </a:xfrm>
          <a:prstGeom prst="rect">
            <a:avLst/>
          </a:prstGeom>
          <a:noFill/>
          <a:ln/>
        </p:spPr>
        <p:txBody>
          <a:bodyPr wrap="square" lIns="0" tIns="0" rIns="0" bIns="0" rtlCol="0" anchor="t"/>
          <a:lstStyle/>
          <a:p>
            <a:pPr marL="0" indent="0" algn="ctr">
              <a:buNone/>
            </a:pPr>
            <a:r>
              <a:rPr lang="en-US" sz="2000" b="1" dirty="0">
                <a:solidFill>
                  <a:srgbClr val="E8B321"/>
                </a:solidFill>
                <a:latin typeface="新細明體" pitchFamily="34" charset="0"/>
                <a:ea typeface="新細明體" pitchFamily="34" charset="-122"/>
                <a:cs typeface="新細明體" pitchFamily="34" charset="-120"/>
              </a:rPr>
              <a:t>檢核</a:t>
            </a:r>
            <a:endParaRPr lang="en-US" sz="2000" dirty="0"/>
          </a:p>
        </p:txBody>
      </p:sp>
      <p:sp>
        <p:nvSpPr>
          <p:cNvPr id="27" name="Text 25"/>
          <p:cNvSpPr txBox="1"/>
          <p:nvPr/>
        </p:nvSpPr>
        <p:spPr>
          <a:xfrm>
            <a:off x="9921240" y="3931920"/>
            <a:ext cx="2011680" cy="731520"/>
          </a:xfrm>
          <a:prstGeom prst="rect">
            <a:avLst/>
          </a:prstGeom>
          <a:noFill/>
          <a:ln/>
        </p:spPr>
        <p:txBody>
          <a:bodyPr wrap="square" lIns="0" tIns="0" rIns="0" bIns="0" rtlCol="0" anchor="t"/>
          <a:lstStyle/>
          <a:p>
            <a:pPr marL="0" indent="0" algn="ctr">
              <a:buNone/>
            </a:pPr>
            <a:r>
              <a:rPr lang="en-US" sz="1400" dirty="0">
                <a:solidFill>
                  <a:srgbClr val="2B2B2B"/>
                </a:solidFill>
                <a:latin typeface="新細明體" pitchFamily="34" charset="0"/>
                <a:ea typeface="新細明體" pitchFamily="34" charset="-122"/>
                <a:cs typeface="新細明體" pitchFamily="34" charset="-120"/>
              </a:rPr>
              <a:t>Turnitin</a:t>
            </a:r>
            <a:endParaRPr lang="en-US" sz="1400" dirty="0"/>
          </a:p>
        </p:txBody>
      </p:sp>
      <p:sp>
        <p:nvSpPr>
          <p:cNvPr id="28" name="Text 26"/>
          <p:cNvSpPr txBox="1"/>
          <p:nvPr/>
        </p:nvSpPr>
        <p:spPr>
          <a:xfrm>
            <a:off x="548640" y="5029200"/>
            <a:ext cx="11064240" cy="548640"/>
          </a:xfrm>
          <a:prstGeom prst="rect">
            <a:avLst/>
          </a:prstGeom>
          <a:noFill/>
          <a:ln/>
        </p:spPr>
        <p:txBody>
          <a:bodyPr wrap="square" lIns="0" tIns="0" rIns="0" bIns="0" rtlCol="0" anchor="ctr"/>
          <a:lstStyle/>
          <a:p>
            <a:pPr marL="0" indent="0" algn="ctr">
              <a:buNone/>
            </a:pPr>
            <a:r>
              <a:rPr lang="en-US" sz="1800" b="1" dirty="0">
                <a:solidFill>
                  <a:srgbClr val="5C0F14"/>
                </a:solidFill>
                <a:latin typeface="新細明體" pitchFamily="34" charset="0"/>
                <a:ea typeface="新細明體" pitchFamily="34" charset="-122"/>
                <a:cs typeface="新細明體" pitchFamily="34" charset="-120"/>
              </a:rPr>
              <a:t>每一站都有圖書館陪你走——遇到問題，隨時來知識服務組蓋章（諮詢）！</a:t>
            </a:r>
            <a:endParaRPr lang="en-US" sz="1800" dirty="0"/>
          </a:p>
        </p:txBody>
      </p:sp>
      <p:sp>
        <p:nvSpPr>
          <p:cNvPr id="29" name="Slide Number Placeholder 0"/>
          <p:cNvSpPr>
            <a:spLocks noGrp="1"/>
          </p:cNvSpPr>
          <p:nvPr>
            <p:ph type="sldNum" sz="quarter" idx="4294967295"/>
          </p:nvPr>
        </p:nvSpPr>
        <p:spPr>
          <a:xfrm>
            <a:off x="11155680" y="6355080"/>
            <a:ext cx="640080" cy="32004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6B6B"/>
                </a:solidFill>
                <a:latin typeface="新細明體"/>
                <a:ea typeface="新細明體"/>
                <a:cs typeface="新細明體"/>
              </a:defRPr>
            </a:lvl1pPr>
          </a:lstStyle>
          <a:p>
            <a:pPr algn="r"/>
            <a:fld id="{F7021451-1387-4CA6-816F-3879F97B5CBC}" type="slidenum">
              <a:rPr lang="en-US" b="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9E1B22"/>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531352" y="0"/>
            <a:ext cx="3657600" cy="6858000"/>
          </a:xfrm>
          <a:prstGeom prst="rect">
            <a:avLst/>
          </a:prstGeom>
        </p:spPr>
      </p:pic>
      <p:sp>
        <p:nvSpPr>
          <p:cNvPr id="3" name="Text 0"/>
          <p:cNvSpPr txBox="1"/>
          <p:nvPr/>
        </p:nvSpPr>
        <p:spPr>
          <a:xfrm>
            <a:off x="731520" y="1371600"/>
            <a:ext cx="7589520"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a:noFill/>
                </a:ln>
                <a:solidFill>
                  <a:srgbClr val="E8B321"/>
                </a:solidFill>
                <a:effectLst/>
                <a:uLnTx/>
                <a:uFillTx/>
                <a:latin typeface="新細明體" pitchFamily="34" charset="0"/>
                <a:ea typeface="新細明體" pitchFamily="34" charset="-122"/>
                <a:cs typeface="新細明體" pitchFamily="34" charset="-120"/>
              </a:rPr>
              <a:t>¡Muchas gracias!</a:t>
            </a:r>
            <a:endParaRPr kumimoji="0" lang="en-US" sz="48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4" name="Text 1"/>
          <p:cNvSpPr txBox="1"/>
          <p:nvPr/>
        </p:nvSpPr>
        <p:spPr>
          <a:xfrm>
            <a:off x="731520" y="2468880"/>
            <a:ext cx="7589520" cy="6400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新細明體" pitchFamily="34" charset="0"/>
                <a:ea typeface="新細明體" pitchFamily="34" charset="-122"/>
                <a:cs typeface="新細明體" pitchFamily="34" charset="-120"/>
              </a:rPr>
              <a:t>問題與交流 · Preguntas</a:t>
            </a:r>
            <a:endParaRPr kumimoji="0" lang="en-US" sz="2800" b="0" i="0" u="none" strike="noStrike" kern="1200" cap="none" spc="0" normalizeH="0" baseline="0" noProof="0" dirty="0">
              <a:ln>
                <a:noFill/>
              </a:ln>
              <a:solidFill>
                <a:srgbClr val="2B2B2B"/>
              </a:solidFill>
              <a:effectLst/>
              <a:uLnTx/>
              <a:uFillTx/>
              <a:latin typeface="新細明體"/>
              <a:ea typeface="新細明體"/>
              <a:cs typeface="+mn-cs"/>
            </a:endParaRPr>
          </a:p>
        </p:txBody>
      </p:sp>
      <p:sp>
        <p:nvSpPr>
          <p:cNvPr id="5" name="Shape 2"/>
          <p:cNvSpPr/>
          <p:nvPr/>
        </p:nvSpPr>
        <p:spPr>
          <a:xfrm>
            <a:off x="731520" y="3566160"/>
            <a:ext cx="7223760" cy="1920240"/>
          </a:xfrm>
          <a:prstGeom prst="roundRect">
            <a:avLst>
              <a:gd name="adj" fmla="val 5714"/>
            </a:avLst>
          </a:prstGeom>
          <a:solidFill>
            <a:srgbClr val="5C0F14"/>
          </a:solidFill>
          <a:ln w="12700">
            <a:solidFill>
              <a:srgbClr val="5C0F1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2B2B2B"/>
              </a:solidFill>
              <a:effectLst/>
              <a:uLnTx/>
              <a:uFillTx/>
              <a:latin typeface="新細明體"/>
              <a:ea typeface="新細明體" panose="02020500000000000000" pitchFamily="18" charset="-120"/>
              <a:cs typeface="+mn-cs"/>
            </a:endParaRPr>
          </a:p>
        </p:txBody>
      </p:sp>
      <p:sp>
        <p:nvSpPr>
          <p:cNvPr id="6" name="Text 3"/>
          <p:cNvSpPr txBox="1"/>
          <p:nvPr/>
        </p:nvSpPr>
        <p:spPr>
          <a:xfrm>
            <a:off x="960120" y="3749040"/>
            <a:ext cx="6858000" cy="1645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新細明體" pitchFamily="34" charset="0"/>
                <a:ea typeface="新細明體" pitchFamily="34" charset="-122"/>
                <a:cs typeface="新細明體" pitchFamily="34" charset="-120"/>
              </a:rPr>
              <a:t>蓋夏圖書館知識服務組　姜義臺</a:t>
            </a:r>
            <a:endParaRPr kumimoji="0" lang="en-US" sz="1500" b="0" i="0" u="none" strike="noStrike" kern="1200" cap="none" spc="0" normalizeH="0" baseline="0" noProof="0" dirty="0">
              <a:ln>
                <a:noFill/>
              </a:ln>
              <a:solidFill>
                <a:srgbClr val="2B2B2B"/>
              </a:solidFill>
              <a:effectLst/>
              <a:uLnTx/>
              <a:uFillTx/>
              <a:latin typeface="新細明體"/>
              <a:ea typeface="新細明體"/>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新細明體" pitchFamily="34" charset="0"/>
                <a:ea typeface="新細明體" pitchFamily="34" charset="-122"/>
                <a:cs typeface="新細明體" pitchFamily="34" charset="-120"/>
              </a:rPr>
              <a:t>E-mail：</a:t>
            </a:r>
            <a:r>
              <a:rPr kumimoji="0" lang="en-US" sz="1500" b="0" i="0" u="sng" strike="noStrike" kern="1200" cap="none" spc="0" normalizeH="0" baseline="0" noProof="0" dirty="0">
                <a:ln>
                  <a:noFill/>
                </a:ln>
                <a:solidFill>
                  <a:srgbClr val="F6D9A0"/>
                </a:solidFill>
                <a:effectLst/>
                <a:uLnTx/>
                <a:uFillTx/>
                <a:latin typeface="新細明體" pitchFamily="34" charset="0"/>
                <a:ea typeface="新細明體" pitchFamily="34" charset="-122"/>
                <a:cs typeface="新細明體" pitchFamily="34" charset="-120"/>
                <a:hlinkClick r:id="rId4">
                  <a:extLst>
                    <a:ext uri="{A12FA001-AC4F-418D-AE19-62706E023703}">
                      <ahyp:hlinkClr xmlns:ahyp="http://schemas.microsoft.com/office/drawing/2018/hyperlinkcolor" val="tx"/>
                    </a:ext>
                  </a:extLst>
                </a:hlinkClick>
              </a:rPr>
              <a:t>pu105b0@pu.edu.tw</a:t>
            </a:r>
            <a:endParaRPr kumimoji="0" lang="en-US" sz="1500" b="0" i="0" u="none" strike="noStrike" kern="1200" cap="none" spc="0" normalizeH="0" baseline="0" noProof="0" dirty="0">
              <a:ln>
                <a:noFill/>
              </a:ln>
              <a:solidFill>
                <a:srgbClr val="2B2B2B"/>
              </a:solidFill>
              <a:effectLst/>
              <a:uLnTx/>
              <a:uFillTx/>
              <a:latin typeface="新細明體"/>
              <a:ea typeface="新細明體"/>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新細明體" pitchFamily="34" charset="0"/>
                <a:ea typeface="新細明體" pitchFamily="34" charset="-122"/>
                <a:cs typeface="新細明體" pitchFamily="34" charset="-120"/>
              </a:rPr>
              <a:t>分機：11633</a:t>
            </a:r>
            <a:endParaRPr kumimoji="0" lang="en-US" sz="1500" b="0" i="0" u="none" strike="noStrike" kern="1200" cap="none" spc="0" normalizeH="0" baseline="0" noProof="0" dirty="0">
              <a:ln>
                <a:noFill/>
              </a:ln>
              <a:solidFill>
                <a:srgbClr val="2B2B2B"/>
              </a:solidFill>
              <a:effectLst/>
              <a:uLnTx/>
              <a:uFillTx/>
              <a:latin typeface="新細明體"/>
              <a:ea typeface="新細明體"/>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新細明體" pitchFamily="34" charset="0"/>
                <a:ea typeface="新細明體" pitchFamily="34" charset="-122"/>
                <a:cs typeface="新細明體" pitchFamily="34" charset="-120"/>
              </a:rPr>
              <a:t>圖書館網站：</a:t>
            </a:r>
            <a:r>
              <a:rPr kumimoji="0" lang="en-US" sz="1500" b="0" i="0" u="sng" strike="noStrike" kern="1200" cap="none" spc="0" normalizeH="0" baseline="0" noProof="0" dirty="0">
                <a:ln>
                  <a:noFill/>
                </a:ln>
                <a:solidFill>
                  <a:srgbClr val="F6D9A0"/>
                </a:solidFill>
                <a:effectLst/>
                <a:uLnTx/>
                <a:uFillTx/>
                <a:latin typeface="新細明體" pitchFamily="34" charset="0"/>
                <a:ea typeface="新細明體" pitchFamily="34" charset="-122"/>
                <a:cs typeface="新細明體" pitchFamily="34" charset="-120"/>
                <a:hlinkClick r:id="rId5">
                  <a:extLst>
                    <a:ext uri="{A12FA001-AC4F-418D-AE19-62706E023703}">
                      <ahyp:hlinkClr xmlns:ahyp="http://schemas.microsoft.com/office/drawing/2018/hyperlinkcolor" val="tx"/>
                    </a:ext>
                  </a:extLst>
                </a:hlinkClick>
              </a:rPr>
              <a:t>https://library.pu.edu.tw/</a:t>
            </a:r>
            <a:endParaRPr kumimoji="0" lang="en-US" sz="1500" b="0" i="0" u="none" strike="noStrike" kern="1200" cap="none" spc="0" normalizeH="0" baseline="0" noProof="0" dirty="0">
              <a:ln>
                <a:noFill/>
              </a:ln>
              <a:solidFill>
                <a:srgbClr val="2B2B2B"/>
              </a:solidFill>
              <a:effectLst/>
              <a:uLnTx/>
              <a:uFillTx/>
              <a:latin typeface="新細明體"/>
              <a:ea typeface="新細明體"/>
              <a:cs typeface="+mn-cs"/>
            </a:endParaRPr>
          </a:p>
        </p:txBody>
      </p:sp>
      <p:pic>
        <p:nvPicPr>
          <p:cNvPr id="8" name="圖片版面配置區 2">
            <a:extLst>
              <a:ext uri="{FF2B5EF4-FFF2-40B4-BE49-F238E27FC236}">
                <a16:creationId xmlns:a16="http://schemas.microsoft.com/office/drawing/2014/main" id="{E0BD4ED9-050D-4301-27F5-AC32E5B94DD1}"/>
              </a:ext>
            </a:extLst>
          </p:cNvPr>
          <p:cNvPicPr>
            <a:picLocks noChangeAspect="1"/>
          </p:cNvPicPr>
          <p:nvPr/>
        </p:nvPicPr>
        <p:blipFill rotWithShape="1">
          <a:blip r:embed="rId6"/>
          <a:srcRect t="13965" b="13965"/>
          <a:stretch/>
        </p:blipFill>
        <p:spPr>
          <a:xfrm>
            <a:off x="5613223" y="2906496"/>
            <a:ext cx="5991706" cy="3239567"/>
          </a:xfrm>
          <a:prstGeom prst="rect">
            <a:avLst/>
          </a:prstGeom>
        </p:spPr>
      </p:pic>
    </p:spTree>
  </p:cSld>
  <p:clrMapOvr>
    <a:masterClrMapping/>
  </p:clrMapOvr>
</p:sld>
</file>

<file path=ppt/theme/theme1.xml><?xml version="1.0" encoding="utf-8"?>
<a:theme xmlns:a="http://schemas.openxmlformats.org/drawingml/2006/main" name="Azulejo Académico">
  <a:themeElements>
    <a:clrScheme name="Azulejo Académico">
      <a:dk1>
        <a:srgbClr val="2B2B2B"/>
      </a:dk1>
      <a:lt1>
        <a:srgbClr val="FFFFFF"/>
      </a:lt1>
      <a:dk2>
        <a:srgbClr val="5C0F14"/>
      </a:dk2>
      <a:lt2>
        <a:srgbClr val="F4EFEA"/>
      </a:lt2>
      <a:accent1>
        <a:srgbClr val="9E1B22"/>
      </a:accent1>
      <a:accent2>
        <a:srgbClr val="E8B321"/>
      </a:accent2>
      <a:accent3>
        <a:srgbClr val="1D4E89"/>
      </a:accent3>
      <a:accent4>
        <a:srgbClr val="C8553D"/>
      </a:accent4>
      <a:accent5>
        <a:srgbClr val="5E7A2E"/>
      </a:accent5>
      <a:accent6>
        <a:srgbClr val="7A6A58"/>
      </a:accent6>
      <a:hlink>
        <a:srgbClr val="1D4E89"/>
      </a:hlink>
      <a:folHlink>
        <a:srgbClr val="6D2E46"/>
      </a:folHlink>
    </a:clrScheme>
    <a:fontScheme name="Azulejo Académico">
      <a:majorFont>
        <a:latin typeface="新細明體"/>
        <a:ea typeface="新細明體"/>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新細明體"/>
        <a:ea typeface="新細明體"/>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zulejo Académico">
  <a:themeElements>
    <a:clrScheme name="Azulejo Académico">
      <a:dk1>
        <a:srgbClr val="2B2B2B"/>
      </a:dk1>
      <a:lt1>
        <a:srgbClr val="FFFFFF"/>
      </a:lt1>
      <a:dk2>
        <a:srgbClr val="5C0F14"/>
      </a:dk2>
      <a:lt2>
        <a:srgbClr val="F4EFEA"/>
      </a:lt2>
      <a:accent1>
        <a:srgbClr val="9E1B22"/>
      </a:accent1>
      <a:accent2>
        <a:srgbClr val="E8B321"/>
      </a:accent2>
      <a:accent3>
        <a:srgbClr val="1D4E89"/>
      </a:accent3>
      <a:accent4>
        <a:srgbClr val="C8553D"/>
      </a:accent4>
      <a:accent5>
        <a:srgbClr val="5E7A2E"/>
      </a:accent5>
      <a:accent6>
        <a:srgbClr val="7A6A58"/>
      </a:accent6>
      <a:hlink>
        <a:srgbClr val="1D4E89"/>
      </a:hlink>
      <a:folHlink>
        <a:srgbClr val="6D2E46"/>
      </a:folHlink>
    </a:clrScheme>
    <a:fontScheme name="Azulejo Académico">
      <a:majorFont>
        <a:latin typeface="新細明體"/>
        <a:ea typeface="新細明體"/>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新細明體"/>
        <a:ea typeface="新細明體"/>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2632</Words>
  <Application>Microsoft Office PowerPoint</Application>
  <PresentationFormat>寬螢幕</PresentationFormat>
  <Paragraphs>593</Paragraphs>
  <Slides>43</Slides>
  <Notes>35</Notes>
  <HiddenSlides>2</HiddenSlides>
  <MMClips>0</MMClips>
  <ScaleCrop>false</ScaleCrop>
  <HeadingPairs>
    <vt:vector size="6" baseType="variant">
      <vt:variant>
        <vt:lpstr>使用字型</vt:lpstr>
      </vt:variant>
      <vt:variant>
        <vt:i4>6</vt:i4>
      </vt:variant>
      <vt:variant>
        <vt:lpstr>佈景主題</vt:lpstr>
      </vt:variant>
      <vt:variant>
        <vt:i4>2</vt:i4>
      </vt:variant>
      <vt:variant>
        <vt:lpstr>投影片標題</vt:lpstr>
      </vt:variant>
      <vt:variant>
        <vt:i4>43</vt:i4>
      </vt:variant>
    </vt:vector>
  </HeadingPairs>
  <TitlesOfParts>
    <vt:vector size="51" baseType="lpstr">
      <vt:lpstr>Aptos</vt:lpstr>
      <vt:lpstr>PMingLiU</vt:lpstr>
      <vt:lpstr>PMingLiU</vt:lpstr>
      <vt:lpstr>Arial</vt:lpstr>
      <vt:lpstr>Calibri</vt:lpstr>
      <vt:lpstr>Wingdings</vt:lpstr>
      <vt:lpstr>Azulejo Académico</vt:lpstr>
      <vt:lpstr>1_Azulejo Académico</vt:lpstr>
      <vt:lpstr>PowerPoint 簡報</vt:lpstr>
      <vt:lpstr>課程地圖 · Mapa del taller</vt:lpstr>
      <vt:lpstr>論文文獻探討資料檢索</vt:lpstr>
      <vt:lpstr>文獻探討六步驟：和前人研究「對話」</vt:lpstr>
      <vt:lpstr>關鍵字矩陣：中・西・英三語並用</vt:lpstr>
      <vt:lpstr>檢索技巧：布林邏輯與進階語法</vt:lpstr>
      <vt:lpstr>西班牙語常用語料庫：論文的「實證素材」</vt:lpstr>
      <vt:lpstr>館藏查詢與探索服務</vt:lpstr>
      <vt:lpstr>⑤ 館藏查詢系統：館內有什麼、在哪裡</vt:lpstr>
      <vt:lpstr>靜宜大學蓋夏圖書館https://library.pu.edu.tw  </vt:lpstr>
      <vt:lpstr>PowerPoint 簡報</vt:lpstr>
      <vt:lpstr>PowerPoint 簡報</vt:lpstr>
      <vt:lpstr>https://webpacx.lib.pu.edu.tw </vt:lpstr>
      <vt:lpstr>⑥ Jumper 電子資源探索服務：一個搜尋框查遍電子資源</vt:lpstr>
      <vt:lpstr>資料庫實戰</vt:lpstr>
      <vt:lpstr>⑦ EBSCOhost 系列資料庫：國際期刊跨庫檢索</vt:lpstr>
      <vt:lpstr>⑧ ProQuest 系列資料庫：一個平台，多庫同查</vt:lpstr>
      <vt:lpstr>⑨ Web of Science：順著引用網絡「滾雪球」</vt:lpstr>
      <vt:lpstr>⑩ Journal 學術期刊資料庫（原華藝 CEPS）</vt:lpstr>
      <vt:lpstr>⑪ 臺灣期刊論文索引系統：國家圖書館的期刊文章地圖</vt:lpstr>
      <vt:lpstr>⑫ CNKI 中國期刊全文數據庫：兩個站點，各有所長</vt:lpstr>
      <vt:lpstr>中國期刊全文數據庫-CNKI 台灣鏡站  https://cnki.sris.com.tw/kns55/brief/result.aspx?dbPrefix=CJFD  中國期刊全文數據庫-CNKI 國際版-青島站點 https://oversea.cnki.net/tra </vt:lpstr>
      <vt:lpstr>⑬ 臺灣博碩士論文知識加值系統：看學長姐怎麼寫</vt:lpstr>
      <vt:lpstr>⑭ TDX：西班牙博士論文寶庫</vt:lpstr>
      <vt:lpstr>⑮ DDC 國際博碩士論文全文資料庫</vt:lpstr>
      <vt:lpstr>資料庫選擇地圖：我想找……該去哪？</vt:lpstr>
      <vt:lpstr>取得・管理・誠信</vt:lpstr>
      <vt:lpstr>⑯ 館際合作：本館沒有，也拿得到</vt:lpstr>
      <vt:lpstr>PowerPoint 簡報</vt:lpstr>
      <vt:lpstr>⑰ EndNote 書目管理：告別手打參考文獻</vt:lpstr>
      <vt:lpstr>EndNote 工作流程：五步驟建立個人文獻庫</vt:lpstr>
      <vt:lpstr>EndNote：下載與安裝</vt:lpstr>
      <vt:lpstr>核心功能＋AI新功能</vt:lpstr>
      <vt:lpstr>學術研究流程與資源工具</vt:lpstr>
      <vt:lpstr>引文與參考書目</vt:lpstr>
      <vt:lpstr>更新最新版？</vt:lpstr>
      <vt:lpstr>建立個人EndNote Library</vt:lpstr>
      <vt:lpstr>⑱ Turnitin 論文原創性比對：交出去之前先自我檢核</vt:lpstr>
      <vt:lpstr>Turnitin：體檢報告，不是測謊機</vt:lpstr>
      <vt:lpstr>PowerPoint 簡報</vt:lpstr>
      <vt:lpstr>PowerPoint 簡報</vt:lpstr>
      <vt:lpstr>你的研究朝聖之路：Buen Camino 🐚</vt:lpstr>
      <vt:lpstr>PowerPoint 簡報</vt:lpstr>
    </vt:vector>
  </TitlesOfParts>
  <Company>靜宜大學蓋夏圖書館</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西班牙語語料庫研究與應用 圖書館資源研習</dc:title>
  <dc:subject>PptxGenJS Presentation</dc:subject>
  <dc:creator>靜宜大學蓋夏圖書館知識服務組 姜義臺</dc:creator>
  <cp:lastModifiedBy>蓋夏圖書館創新學習整合組-姜義臺</cp:lastModifiedBy>
  <cp:revision>2</cp:revision>
  <dcterms:created xsi:type="dcterms:W3CDTF">2026-10-19T08:43:16Z</dcterms:created>
  <dcterms:modified xsi:type="dcterms:W3CDTF">2026-10-19T08:52:32Z</dcterms:modified>
</cp:coreProperties>
</file>