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  <p:sldMasterId id="2147483660" r:id="rId3"/>
  </p:sldMasterIdLst>
  <p:notesMasterIdLst>
    <p:notesMasterId r:id="rId4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1250" r:id="rId11"/>
    <p:sldId id="1242" r:id="rId12"/>
    <p:sldId id="367" r:id="rId13"/>
    <p:sldId id="744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1265" r:id="rId28"/>
    <p:sldId id="1266" r:id="rId29"/>
    <p:sldId id="1267" r:id="rId30"/>
    <p:sldId id="1268" r:id="rId31"/>
    <p:sldId id="288" r:id="rId32"/>
    <p:sldId id="289" r:id="rId33"/>
    <p:sldId id="1263" r:id="rId34"/>
    <p:sldId id="423" r:id="rId35"/>
    <p:sldId id="687" r:id="rId36"/>
    <p:sldId id="1264" r:id="rId37"/>
    <p:sldId id="1269" r:id="rId38"/>
    <p:sldId id="290" r:id="rId39"/>
    <p:sldId id="311" r:id="rId40"/>
    <p:sldId id="1260" r:id="rId41"/>
    <p:sldId id="278" r:id="rId42"/>
    <p:sldId id="279" r:id="rId43"/>
    <p:sldId id="280" r:id="rId4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0" d="100"/>
          <a:sy n="150" d="100"/>
        </p:scale>
        <p:origin x="4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104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¡Hola a todos! 開場：今天不是要把各位變成圖書館員，而是讓各位寫論文時「找資料不迷路、引用不抓狂、比對不心慌」。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像走聖地牙哥朝聖之路（Camino de Santiago）一樣，一站一站走。每一站都會實際操作示範。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強調：文獻探討要「綜整與評析」，不是逐篇摘要。好的文獻探討會自然導出你的研究問題。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示範把研究題目拆成概念表。提醒同學：西文名詞有陰陽性、單複數，截字很好用；但截得太短（如 lit*）會撈到一大堆無關結果。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這張是今天的地圖，後面每一章都對應其中一站。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第一章：先把自家圖書館摸熟，比去外面找更快。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現場示範：查塞萬提斯的著作，帶同學看索書號與借閱狀態。右側為示意圖，實際畫面以系統為準。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示範從圖書館首頁一路點到 Jumper，並在資料庫清單搜尋 EBSCO、ProQuest。提醒校外連線設定。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第二章：國際學術文章的主戰場。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現場示範：選子資料庫 → 進階檢索 → 勾選全文與同儕審查 → 匯出到 EndNote。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示範 Cite 功能，並提醒自動產生的格式偶爾會出錯（例如大小寫、重音）。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 of Science 的強項是「引用關係」：找到一篇好文章後，往前看它引用了誰，往後看誰引用了它，像滾雪球一樣擴大文獻。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第三章：中文資源加上全球博碩士論文。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中文資源用來掌握國內研究脈絡；索引系統先找有沒有，Journal 資料庫可直接拿全文。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中國大陸的西語文學、西語教學研究數量不少，CNKI 與萬方是必查來源。提醒：檢索時用簡體字，例如「西班牙语文学」「拉丁美洲文学」。台灣鏡站與青島站點可互為備援。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強烈建議：開始寫之前，先讀 2–3 本本系近年的碩士論文，最快理解學位論文的期待。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TDX 是西語所同學的寶藏：西文論文近兩萬篇，而且幾乎都開放取用。示範用 Language = Spanish 篩選。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DDC 補足英文學位論文；搭配 TDX 的西文論文，國際論文就有兩條腿走路。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第四章：找到了、拿到了、寫好了、驗過了。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一句話：找得到書目卻拿不到全文，不要放棄，館際合作就是你的快遞員。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PMingLiU"/>
              <a:ea typeface="PMingLiU"/>
              <a:cs typeface="PMingLiU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A5E628-F344-48B0-B7E4-F342C59C9059}" type="slidenum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MingLiU"/>
                <a:ea typeface="PMingLiU"/>
                <a:cs typeface="PMingLiU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19418076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改參考文獻格式改到天荒地老？交給 EndNote。提醒：AI 摘要與翻譯只是輔助，引用前一定要回到原文確認。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說明下載與安裝重點，展示 AI 翻譯 PDF。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517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示範從 EBSCOhost 匯入、CWYW 插入引用。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8106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PMingLiU"/>
                <a:ea typeface="PMingLiU"/>
                <a:cs typeface="PMingLiU"/>
              </a:rPr>
              <a:t>「EndNote圖書館不要放在Dropbox、OneDrive同步資料夾，原廠FAQ有特別提醒。」安裝檔名以KM下載的檔案為準（館網說明為EN22Inst.msi）。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MingLiU"/>
                <a:ea typeface="PMingLiU"/>
                <a:cs typeface="PMingLiU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PMingLiU"/>
                <a:ea typeface="PMingLiU"/>
                <a:cs typeface="PMingLiU"/>
              </a:rPr>
              <a:t>現場示範「WoS匯出→EndNote→Word插入引用→切換APA第7版」，三分鐘內完成。2025.1版新功能見館方2025年10月3日公告。Find a Journal需輸入標題與100字內摘要。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MingLiU"/>
                <a:ea typeface="PMingLiU"/>
                <a:cs typeface="PMingLiU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PMingLiU"/>
              <a:ea typeface="PMingLiU"/>
              <a:cs typeface="PMingLiU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A5E628-F344-48B0-B7E4-F342C59C9059}" type="slidenum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MingLiU"/>
                <a:ea typeface="PMingLiU"/>
                <a:cs typeface="PMingLiU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25558822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91" name="Google Shape;391;p1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PMingLiU"/>
              <a:ea typeface="PMingLiU"/>
              <a:cs typeface="PMingLiU"/>
            </a:endParaRPr>
          </a:p>
        </p:txBody>
      </p:sp>
      <p:sp>
        <p:nvSpPr>
          <p:cNvPr id="392" name="Google Shape;392;p1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fld id="{00000000-1234-1234-1234-123412341234}" type="slidenum">
              <a:rPr kumimoji="0" lang="en-US" altLang="zh-TW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MingLiU" panose="020B0604020202020204" pitchFamily="34" charset="0"/>
                <a:ea typeface="PMingLiU"/>
                <a:cs typeface="PMingLiU" panose="020B0604020202020204" pitchFamily="34" charset="0"/>
                <a:sym typeface="PMingLiU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100"/>
                <a:buFontTx/>
                <a:buNone/>
                <a:tabLst/>
                <a:defRPr/>
              </a:pPr>
              <a:t>32</a:t>
            </a:fld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MingLiU" panose="020B0604020202020204" pitchFamily="34" charset="0"/>
              <a:ea typeface="PMingLiU"/>
              <a:cs typeface="PMingLiU" panose="020B0604020202020204" pitchFamily="34" charset="0"/>
              <a:sym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10943457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PMingLiU"/>
              <a:ea typeface="PMingLiU"/>
              <a:cs typeface="PMingLiU"/>
            </a:endParaRPr>
          </a:p>
        </p:txBody>
      </p:sp>
      <p:sp>
        <p:nvSpPr>
          <p:cNvPr id="812" name="Google Shape;81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56793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Turnitin 是照妖鏡也是護身符：比對率不是越低越好就沒事，重點是引用要標註清楚。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PMingLiU"/>
                <a:ea typeface="PMingLiU"/>
                <a:cs typeface="PMingLiU"/>
              </a:rPr>
              <a:t>「Turnitin不是測謊機，是體檢報告。數字高不一定有病，但一定要看醫生，也就是你的指導教授。」o365信箱可能收不到開通信，可改用@pu.edu.tw並設定webmail自動轉寄。重設密碼連結有效期1小時。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MingLiU"/>
                <a:ea typeface="PMingLiU"/>
                <a:cs typeface="PMingLiU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給同學 15–20 分鐘實作，巡堂協助。完成三個任務的同學，今天就已經有論文第一批文獻了。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快速回顧六個重點。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¡Buena suerte con la tesis! 祝論文順利。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9184"/>
            <a:ext cx="420624" cy="420624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4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知識服務組 ｜ 研究方法論圖書館資源研習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7B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2377440" y="1417320"/>
            <a:ext cx="630936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Text 0"/>
          <p:cNvSpPr>
            <a:spLocks noGrp="1"/>
          </p:cNvSpPr>
          <p:nvPr>
            <p:ph type="title" idx="102" hasCustomPrompt="1"/>
          </p:nvPr>
        </p:nvSpPr>
        <p:spPr>
          <a:xfrm>
            <a:off x="2377440" y="1920240"/>
            <a:ext cx="63093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266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914" y="274320"/>
            <a:ext cx="377190" cy="37719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11480" y="4766310"/>
            <a:ext cx="548640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· 西班牙語語料庫研究與應用 圖書館資源研習</a:t>
            </a:r>
            <a:endParaRPr lang="en-US" sz="75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40030"/>
            <a:ext cx="7818120" cy="4800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50" b="1" dirty="0">
                <a:solidFill>
                  <a:srgbClr val="9E1B22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defRPr>
            </a:lvl1pPr>
          </a:lstStyle>
          <a:p>
            <a:pPr marL="0" indent="0">
              <a:buNone/>
            </a:pPr>
            <a:endParaRPr lang="en-US" sz="2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66760" y="4766310"/>
            <a:ext cx="480060" cy="24003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059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9E1B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514" y="0"/>
            <a:ext cx="27432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1988820"/>
            <a:ext cx="56235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943227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4800600"/>
            <a:ext cx="54864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 err="1">
                <a:solidFill>
                  <a:srgbClr val="5B6B73"/>
                </a:solidFill>
                <a:latin typeface="PMingLiU"/>
                <a:ea typeface="PMingLiU"/>
                <a:cs typeface="PMingLiU"/>
              </a:rPr>
              <a:t>靜宜大學蓋夏圖書館</a:t>
            </a:r>
            <a:r>
              <a:rPr lang="en-US" sz="750" dirty="0">
                <a:solidFill>
                  <a:srgbClr val="5B6B73"/>
                </a:solidFill>
                <a:latin typeface="PMingLiU"/>
                <a:ea typeface="PMingLiU"/>
                <a:cs typeface="PMingLiU"/>
              </a:rPr>
              <a:t>｜</a:t>
            </a:r>
            <a:r>
              <a:rPr lang="zh-TW" altLang="en-US" sz="750" dirty="0">
                <a:solidFill>
                  <a:srgbClr val="5B6B73"/>
                </a:solidFill>
                <a:latin typeface="PMingLiU"/>
                <a:ea typeface="PMingLiU"/>
                <a:cs typeface="PMingLiU"/>
              </a:rPr>
              <a:t>研究生圖書資源研習 </a:t>
            </a:r>
            <a:endParaRPr lang="en-US" sz="750" dirty="0">
              <a:latin typeface="PMingLiU"/>
              <a:ea typeface="PMingLiU"/>
              <a:cs typeface="PMingLiU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411480" y="240030"/>
            <a:ext cx="7132320" cy="58293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50" b="1" dirty="0">
                <a:solidFill>
                  <a:srgbClr val="0F4C5C"/>
                </a:solidFill>
                <a:latin typeface="PMingLiU"/>
                <a:ea typeface="PMingLiU"/>
                <a:cs typeface="PMingLiU"/>
              </a:defRPr>
            </a:lvl1pPr>
          </a:lstStyle>
          <a:p>
            <a:pPr marL="0" indent="0" algn="l">
              <a:buNone/>
            </a:pPr>
            <a:endParaRPr lang="en-US" sz="2250" dirty="0">
              <a:latin typeface="PMingLiU"/>
              <a:ea typeface="PMingLiU"/>
              <a:cs typeface="PMingLiU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66760" y="4800600"/>
            <a:ext cx="411480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5B6B73"/>
                </a:solidFill>
                <a:latin typeface="PMingLiU"/>
                <a:ea typeface="PMingLiU"/>
                <a:cs typeface="PMingLiU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PMingLiU"/>
                <a:ea typeface="PMingLiU"/>
                <a:cs typeface="PMingLiU"/>
              </a:rPr>
              <a:t>‹#›</a:t>
            </a:fld>
            <a:endParaRPr lang="en-US" dirty="0">
              <a:latin typeface="PMingLiU"/>
              <a:ea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358741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19522"/>
            <a:ext cx="7886700" cy="748494"/>
          </a:xfrm>
        </p:spPr>
        <p:txBody>
          <a:bodyPr/>
          <a:lstStyle/>
          <a:p>
            <a:r>
              <a:rPr lang="zh-TW" altLang="en-US" dirty="0">
                <a:latin typeface="PMingLiU"/>
                <a:ea typeface="PMingLiU"/>
                <a:cs typeface="PMingLiU"/>
              </a:rPr>
              <a:t>按一下以編輯母片標題樣式</a:t>
            </a:r>
            <a:endParaRPr lang="en-US" dirty="0">
              <a:latin typeface="PMingLiU"/>
              <a:ea typeface="PMingLiU"/>
              <a:cs typeface="PMingLiU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1450" indent="-1714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n"/>
              <a:defRPr>
                <a:latin typeface="PMingLiU"/>
                <a:ea typeface="PMingLiU"/>
                <a:cs typeface="PMingLiU"/>
              </a:defRPr>
            </a:lvl1pPr>
            <a:lvl2pPr marL="514350" indent="-1714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p"/>
              <a:defRPr>
                <a:latin typeface="PMingLiU"/>
                <a:ea typeface="PMingLiU"/>
                <a:cs typeface="PMingLiU"/>
              </a:defRPr>
            </a:lvl2pPr>
            <a:lvl3pPr marL="857250" indent="-1714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u"/>
              <a:defRPr>
                <a:latin typeface="PMingLiU"/>
                <a:ea typeface="PMingLiU"/>
                <a:cs typeface="PMingLiU"/>
              </a:defRPr>
            </a:lvl3pPr>
            <a:lvl4pPr marL="1200150" indent="-17145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>
                <a:latin typeface="PMingLiU"/>
                <a:ea typeface="PMingLiU"/>
                <a:cs typeface="PMingLiU"/>
              </a:defRPr>
            </a:lvl4pPr>
          </a:lstStyle>
          <a:p>
            <a:pPr lvl="0"/>
            <a:r>
              <a:rPr lang="zh-TW" altLang="en-US" dirty="0">
                <a:latin typeface="PMingLiU"/>
                <a:ea typeface="PMingLiU"/>
                <a:cs typeface="PMingLiU"/>
              </a:rPr>
              <a:t>編輯母片文字樣式</a:t>
            </a:r>
          </a:p>
          <a:p>
            <a:pPr lvl="1"/>
            <a:r>
              <a:rPr lang="zh-TW" altLang="en-US" dirty="0">
                <a:latin typeface="PMingLiU"/>
                <a:ea typeface="PMingLiU"/>
                <a:cs typeface="PMingLiU"/>
              </a:rPr>
              <a:t>第二層</a:t>
            </a:r>
          </a:p>
          <a:p>
            <a:pPr lvl="2"/>
            <a:r>
              <a:rPr lang="zh-TW" altLang="en-US" dirty="0">
                <a:latin typeface="PMingLiU"/>
                <a:ea typeface="PMingLiU"/>
                <a:cs typeface="PMingLiU"/>
              </a:rPr>
              <a:t>第三層</a:t>
            </a:r>
          </a:p>
          <a:p>
            <a:pPr lvl="3"/>
            <a:r>
              <a:rPr lang="zh-TW" altLang="en-US" dirty="0">
                <a:latin typeface="PMingLiU"/>
                <a:ea typeface="PMingLiU"/>
                <a:cs typeface="PMingLiU"/>
              </a:rPr>
              <a:t>第四層</a:t>
            </a:r>
          </a:p>
          <a:p>
            <a:pPr lvl="4"/>
            <a:r>
              <a:rPr lang="zh-TW" altLang="en-US" dirty="0">
                <a:latin typeface="PMingLiU"/>
                <a:ea typeface="PMingLiU"/>
                <a:cs typeface="PMingLiU"/>
              </a:rPr>
              <a:t>第五層</a:t>
            </a:r>
            <a:endParaRPr lang="en-US" dirty="0">
              <a:latin typeface="PMingLiU"/>
              <a:ea typeface="PMingLiU"/>
              <a:cs typeface="PMingLiU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>
                <a:latin typeface="PMingLiU"/>
                <a:ea typeface="PMingLiU"/>
                <a:cs typeface="PMingLiU"/>
              </a:defRPr>
            </a:pPr>
            <a:endParaRPr lang="en-US" altLang="zh-TW">
              <a:latin typeface="PMingLiU"/>
              <a:ea typeface="PMingLiU"/>
              <a:cs typeface="PMingLiU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>
                <a:latin typeface="PMingLiU"/>
                <a:ea typeface="PMingLiU"/>
                <a:cs typeface="PMingLiU"/>
              </a:defRPr>
            </a:pPr>
            <a:endParaRPr lang="en-US" altLang="zh-TW">
              <a:latin typeface="PMingLiU"/>
              <a:ea typeface="PMingLiU"/>
              <a:cs typeface="PMingLiU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>
                <a:latin typeface="PMingLiU"/>
                <a:ea typeface="PMingLiU"/>
                <a:cs typeface="PMingLiU"/>
              </a:defRPr>
            </a:pPr>
            <a:fld id="{2F780BBC-A264-4BC9-8C4F-32AC0407D2D2}" type="slidenum">
              <a:rPr lang="en-US" altLang="zh-TW" smtClean="0">
                <a:latin typeface="PMingLiU"/>
                <a:ea typeface="PMingLiU"/>
                <a:cs typeface="PMingLiU"/>
              </a:rPr>
              <a:pPr>
                <a:defRPr>
                  <a:latin typeface="PMingLiU"/>
                  <a:ea typeface="PMingLiU"/>
                  <a:cs typeface="PMingLiU"/>
                </a:defRPr>
              </a:pPr>
              <a:t>‹#›</a:t>
            </a:fld>
            <a:endParaRPr lang="en-US" altLang="zh-TW" dirty="0">
              <a:latin typeface="PMingLiU"/>
              <a:ea typeface="PMingLiU"/>
              <a:cs typeface="PMingLiU"/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08840"/>
            <a:ext cx="918102" cy="30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63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73528"/>
            <a:ext cx="7886700" cy="694488"/>
          </a:xfrm>
        </p:spPr>
        <p:txBody>
          <a:bodyPr/>
          <a:lstStyle/>
          <a:p>
            <a:r>
              <a:rPr lang="zh-TW" altLang="en-US">
                <a:latin typeface="PMingLiU"/>
                <a:ea typeface="PMingLiU"/>
                <a:cs typeface="PMingLiU"/>
              </a:rPr>
              <a:t>按一下以編輯母片標題樣式</a:t>
            </a:r>
            <a:endParaRPr lang="en-US" dirty="0">
              <a:latin typeface="PMingLiU"/>
              <a:ea typeface="PMingLiU"/>
              <a:cs typeface="PMingLiU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>
                <a:latin typeface="PMingLiU"/>
                <a:ea typeface="PMingLiU"/>
                <a:cs typeface="PMingLiU"/>
              </a:defRPr>
            </a:pPr>
            <a:endParaRPr lang="en-US" altLang="zh-TW">
              <a:latin typeface="PMingLiU"/>
              <a:ea typeface="PMingLiU"/>
              <a:cs typeface="PMingLiU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>
                <a:latin typeface="PMingLiU"/>
                <a:ea typeface="PMingLiU"/>
                <a:cs typeface="PMingLiU"/>
              </a:defRPr>
            </a:pPr>
            <a:endParaRPr lang="en-US" altLang="zh-TW" dirty="0">
              <a:latin typeface="PMingLiU"/>
              <a:ea typeface="PMingLiU"/>
              <a:cs typeface="PMingLiU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>
                <a:latin typeface="PMingLiU"/>
                <a:ea typeface="PMingLiU"/>
                <a:cs typeface="PMingLiU"/>
              </a:defRPr>
            </a:pPr>
            <a:fld id="{A975D844-D493-4007-9899-B56B7AE88A8D}" type="slidenum">
              <a:rPr lang="en-US" altLang="zh-TW" smtClean="0">
                <a:latin typeface="PMingLiU"/>
                <a:ea typeface="PMingLiU"/>
                <a:cs typeface="PMingLiU"/>
              </a:rPr>
              <a:pPr>
                <a:defRPr>
                  <a:latin typeface="PMingLiU"/>
                  <a:ea typeface="PMingLiU"/>
                  <a:cs typeface="PMingLiU"/>
                </a:defRPr>
              </a:pPr>
              <a:t>‹#›</a:t>
            </a:fld>
            <a:endParaRPr lang="en-US" altLang="zh-TW" dirty="0">
              <a:latin typeface="PMingLiU"/>
              <a:ea typeface="PMingLiU"/>
              <a:cs typeface="PMingLiU"/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299" y="87474"/>
            <a:ext cx="918102" cy="30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63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935310"/>
            <a:ext cx="7924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2250" dirty="0">
                <a:solidFill>
                  <a:srgbClr val="1F3A5F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2250" dirty="0">
              <a:latin typeface="PMingLiU"/>
              <a:ea typeface="PMingLiU"/>
              <a:cs typeface="PMingLiU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609600" y="1506810"/>
            <a:ext cx="7924800" cy="302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200" dirty="0">
                <a:solidFill>
                  <a:srgbClr val="1F3A5F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200" dirty="0">
              <a:latin typeface="PMingLiU"/>
              <a:ea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212959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6553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914" y="274320"/>
            <a:ext cx="377190" cy="37719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11480" y="4766310"/>
            <a:ext cx="548640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靜宜大學蓋夏圖書館 · 西班牙語語料庫研究與應用 圖書館資源研習</a:t>
            </a:r>
            <a:endParaRPr lang="en-US" sz="75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40030"/>
            <a:ext cx="7818120" cy="4800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50" b="1" dirty="0">
                <a:solidFill>
                  <a:srgbClr val="9E1B22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defRPr>
            </a:lvl1pPr>
          </a:lstStyle>
          <a:p>
            <a:pPr marL="0" indent="0">
              <a:buNone/>
            </a:pPr>
            <a:endParaRPr lang="en-US" sz="2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66760" y="4766310"/>
            <a:ext cx="480060" cy="24003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816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9E1B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514" y="0"/>
            <a:ext cx="27432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1988820"/>
            <a:ext cx="56235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709643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4800600"/>
            <a:ext cx="54864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 err="1">
                <a:solidFill>
                  <a:srgbClr val="5B6B73"/>
                </a:solidFill>
                <a:latin typeface="PMingLiU"/>
                <a:ea typeface="PMingLiU"/>
                <a:cs typeface="PMingLiU"/>
              </a:rPr>
              <a:t>靜宜大學蓋夏圖書館</a:t>
            </a:r>
            <a:r>
              <a:rPr lang="en-US" sz="750" dirty="0">
                <a:solidFill>
                  <a:srgbClr val="5B6B73"/>
                </a:solidFill>
                <a:latin typeface="PMingLiU"/>
                <a:ea typeface="PMingLiU"/>
                <a:cs typeface="PMingLiU"/>
              </a:rPr>
              <a:t>｜</a:t>
            </a:r>
            <a:r>
              <a:rPr lang="zh-TW" altLang="en-US" sz="750" dirty="0">
                <a:solidFill>
                  <a:srgbClr val="5B6B73"/>
                </a:solidFill>
                <a:latin typeface="PMingLiU"/>
                <a:ea typeface="PMingLiU"/>
                <a:cs typeface="PMingLiU"/>
              </a:rPr>
              <a:t>研究生圖書資源研習 </a:t>
            </a:r>
            <a:endParaRPr lang="en-US" sz="750" dirty="0">
              <a:latin typeface="PMingLiU"/>
              <a:ea typeface="PMingLiU"/>
              <a:cs typeface="PMingLiU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411480" y="240030"/>
            <a:ext cx="7132320" cy="58293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50" b="1" dirty="0">
                <a:solidFill>
                  <a:srgbClr val="0F4C5C"/>
                </a:solidFill>
                <a:latin typeface="PMingLiU"/>
                <a:ea typeface="PMingLiU"/>
                <a:cs typeface="PMingLiU"/>
              </a:defRPr>
            </a:lvl1pPr>
          </a:lstStyle>
          <a:p>
            <a:pPr marL="0" indent="0" algn="l">
              <a:buNone/>
            </a:pPr>
            <a:endParaRPr lang="en-US" sz="2250" dirty="0">
              <a:latin typeface="PMingLiU"/>
              <a:ea typeface="PMingLiU"/>
              <a:cs typeface="PMingLiU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66760" y="4800600"/>
            <a:ext cx="411480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5B6B73"/>
                </a:solidFill>
                <a:latin typeface="PMingLiU"/>
                <a:ea typeface="PMingLiU"/>
                <a:cs typeface="PMingLiU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PMingLiU"/>
                <a:ea typeface="PMingLiU"/>
                <a:cs typeface="PMingLiU"/>
              </a:rPr>
              <a:t>‹#›</a:t>
            </a:fld>
            <a:endParaRPr lang="en-US" dirty="0">
              <a:latin typeface="PMingLiU"/>
              <a:ea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1423566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19522"/>
            <a:ext cx="7886700" cy="748494"/>
          </a:xfrm>
        </p:spPr>
        <p:txBody>
          <a:bodyPr/>
          <a:lstStyle/>
          <a:p>
            <a:r>
              <a:rPr lang="zh-TW" altLang="en-US" dirty="0">
                <a:latin typeface="PMingLiU"/>
                <a:ea typeface="PMingLiU"/>
                <a:cs typeface="PMingLiU"/>
              </a:rPr>
              <a:t>按一下以編輯母片標題樣式</a:t>
            </a:r>
            <a:endParaRPr lang="en-US" dirty="0">
              <a:latin typeface="PMingLiU"/>
              <a:ea typeface="PMingLiU"/>
              <a:cs typeface="PMingLiU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1450" indent="-17145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n"/>
              <a:defRPr>
                <a:latin typeface="PMingLiU"/>
                <a:ea typeface="PMingLiU"/>
                <a:cs typeface="PMingLiU"/>
              </a:defRPr>
            </a:lvl1pPr>
            <a:lvl2pPr marL="514350" indent="-17145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p"/>
              <a:defRPr>
                <a:latin typeface="PMingLiU"/>
                <a:ea typeface="PMingLiU"/>
                <a:cs typeface="PMingLiU"/>
              </a:defRPr>
            </a:lvl2pPr>
            <a:lvl3pPr marL="857250" indent="-17145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u"/>
              <a:defRPr>
                <a:latin typeface="PMingLiU"/>
                <a:ea typeface="PMingLiU"/>
                <a:cs typeface="PMingLiU"/>
              </a:defRPr>
            </a:lvl3pPr>
            <a:lvl4pPr marL="1200150" indent="-17145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>
                <a:latin typeface="PMingLiU"/>
                <a:ea typeface="PMingLiU"/>
                <a:cs typeface="PMingLiU"/>
              </a:defRPr>
            </a:lvl4pPr>
          </a:lstStyle>
          <a:p>
            <a:pPr lvl="0"/>
            <a:r>
              <a:rPr lang="zh-TW" altLang="en-US" dirty="0">
                <a:latin typeface="PMingLiU"/>
                <a:ea typeface="PMingLiU"/>
                <a:cs typeface="PMingLiU"/>
              </a:rPr>
              <a:t>編輯母片文字樣式</a:t>
            </a:r>
          </a:p>
          <a:p>
            <a:pPr lvl="1"/>
            <a:r>
              <a:rPr lang="zh-TW" altLang="en-US" dirty="0">
                <a:latin typeface="PMingLiU"/>
                <a:ea typeface="PMingLiU"/>
                <a:cs typeface="PMingLiU"/>
              </a:rPr>
              <a:t>第二層</a:t>
            </a:r>
          </a:p>
          <a:p>
            <a:pPr lvl="2"/>
            <a:r>
              <a:rPr lang="zh-TW" altLang="en-US" dirty="0">
                <a:latin typeface="PMingLiU"/>
                <a:ea typeface="PMingLiU"/>
                <a:cs typeface="PMingLiU"/>
              </a:rPr>
              <a:t>第三層</a:t>
            </a:r>
          </a:p>
          <a:p>
            <a:pPr lvl="3"/>
            <a:r>
              <a:rPr lang="zh-TW" altLang="en-US" dirty="0">
                <a:latin typeface="PMingLiU"/>
                <a:ea typeface="PMingLiU"/>
                <a:cs typeface="PMingLiU"/>
              </a:rPr>
              <a:t>第四層</a:t>
            </a:r>
          </a:p>
          <a:p>
            <a:pPr lvl="4"/>
            <a:r>
              <a:rPr lang="zh-TW" altLang="en-US" dirty="0">
                <a:latin typeface="PMingLiU"/>
                <a:ea typeface="PMingLiU"/>
                <a:cs typeface="PMingLiU"/>
              </a:rPr>
              <a:t>第五層</a:t>
            </a:r>
            <a:endParaRPr lang="en-US" dirty="0">
              <a:latin typeface="PMingLiU"/>
              <a:ea typeface="PMingLiU"/>
              <a:cs typeface="PMingLiU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>
                <a:latin typeface="PMingLiU"/>
                <a:ea typeface="PMingLiU"/>
                <a:cs typeface="PMingLiU"/>
              </a:defRPr>
            </a:pPr>
            <a:endParaRPr lang="en-US" altLang="zh-TW">
              <a:latin typeface="PMingLiU"/>
              <a:ea typeface="PMingLiU"/>
              <a:cs typeface="PMingLiU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>
                <a:latin typeface="PMingLiU"/>
                <a:ea typeface="PMingLiU"/>
                <a:cs typeface="PMingLiU"/>
              </a:defRPr>
            </a:pPr>
            <a:endParaRPr lang="en-US" altLang="zh-TW">
              <a:latin typeface="PMingLiU"/>
              <a:ea typeface="PMingLiU"/>
              <a:cs typeface="PMingLiU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>
                <a:latin typeface="PMingLiU"/>
                <a:ea typeface="PMingLiU"/>
                <a:cs typeface="PMingLiU"/>
              </a:defRPr>
            </a:pPr>
            <a:fld id="{2F780BBC-A264-4BC9-8C4F-32AC0407D2D2}" type="slidenum">
              <a:rPr lang="en-US" altLang="zh-TW" smtClean="0">
                <a:latin typeface="PMingLiU"/>
                <a:ea typeface="PMingLiU"/>
                <a:cs typeface="PMingLiU"/>
              </a:rPr>
              <a:pPr>
                <a:defRPr>
                  <a:latin typeface="PMingLiU"/>
                  <a:ea typeface="PMingLiU"/>
                  <a:cs typeface="PMingLiU"/>
                </a:defRPr>
              </a:pPr>
              <a:t>‹#›</a:t>
            </a:fld>
            <a:endParaRPr lang="en-US" altLang="zh-TW" dirty="0">
              <a:latin typeface="PMingLiU"/>
              <a:ea typeface="PMingLiU"/>
              <a:cs typeface="PMingLiU"/>
            </a:endParaRP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08840"/>
            <a:ext cx="918102" cy="30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10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73528"/>
            <a:ext cx="7886700" cy="694488"/>
          </a:xfrm>
        </p:spPr>
        <p:txBody>
          <a:bodyPr/>
          <a:lstStyle/>
          <a:p>
            <a:r>
              <a:rPr lang="zh-TW" altLang="en-US">
                <a:latin typeface="PMingLiU"/>
                <a:ea typeface="PMingLiU"/>
                <a:cs typeface="PMingLiU"/>
              </a:rPr>
              <a:t>按一下以編輯母片標題樣式</a:t>
            </a:r>
            <a:endParaRPr lang="en-US" dirty="0">
              <a:latin typeface="PMingLiU"/>
              <a:ea typeface="PMingLiU"/>
              <a:cs typeface="PMingLiU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>
                <a:latin typeface="PMingLiU"/>
                <a:ea typeface="PMingLiU"/>
                <a:cs typeface="PMingLiU"/>
              </a:defRPr>
            </a:pPr>
            <a:endParaRPr lang="en-US" altLang="zh-TW">
              <a:latin typeface="PMingLiU"/>
              <a:ea typeface="PMingLiU"/>
              <a:cs typeface="PMingLiU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>
                <a:latin typeface="PMingLiU"/>
                <a:ea typeface="PMingLiU"/>
                <a:cs typeface="PMingLiU"/>
              </a:defRPr>
            </a:pPr>
            <a:endParaRPr lang="en-US" altLang="zh-TW" dirty="0">
              <a:latin typeface="PMingLiU"/>
              <a:ea typeface="PMingLiU"/>
              <a:cs typeface="PMingLiU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>
                <a:latin typeface="PMingLiU"/>
                <a:ea typeface="PMingLiU"/>
                <a:cs typeface="PMingLiU"/>
              </a:defRPr>
            </a:pPr>
            <a:fld id="{A975D844-D493-4007-9899-B56B7AE88A8D}" type="slidenum">
              <a:rPr lang="en-US" altLang="zh-TW" smtClean="0">
                <a:latin typeface="PMingLiU"/>
                <a:ea typeface="PMingLiU"/>
                <a:cs typeface="PMingLiU"/>
              </a:rPr>
              <a:pPr>
                <a:defRPr>
                  <a:latin typeface="PMingLiU"/>
                  <a:ea typeface="PMingLiU"/>
                  <a:cs typeface="PMingLiU"/>
                </a:defRPr>
              </a:pPr>
              <a:t>‹#›</a:t>
            </a:fld>
            <a:endParaRPr lang="en-US" altLang="zh-TW" dirty="0">
              <a:latin typeface="PMingLiU"/>
              <a:ea typeface="PMingLiU"/>
              <a:cs typeface="PMingLiU"/>
            </a:endParaRPr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299" y="87474"/>
            <a:ext cx="918102" cy="30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19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935310"/>
            <a:ext cx="7924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2250" dirty="0">
                <a:solidFill>
                  <a:srgbClr val="1F3A5F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2250" dirty="0">
              <a:latin typeface="PMingLiU"/>
              <a:ea typeface="PMingLiU"/>
              <a:cs typeface="PMingLiU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609600" y="1506810"/>
            <a:ext cx="7924800" cy="3027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200" dirty="0">
                <a:solidFill>
                  <a:srgbClr val="1F3A5F"/>
                </a:solidFill>
                <a:latin typeface="PMingLiU" pitchFamily="34" charset="0"/>
                <a:ea typeface="PMingLiU" pitchFamily="34" charset="-122"/>
                <a:cs typeface="PMingLiU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200" dirty="0">
              <a:latin typeface="PMingLiU"/>
              <a:ea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3405483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AE84C0F2-517A-8B2B-F12E-687D36D63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50"/>
          <a:stretch/>
        </p:blipFill>
        <p:spPr>
          <a:xfrm>
            <a:off x="0" y="0"/>
            <a:ext cx="9144000" cy="5213732"/>
          </a:xfrm>
          <a:prstGeom prst="rect">
            <a:avLst/>
          </a:prstGeom>
        </p:spPr>
      </p:pic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45DAD7FE-F1CF-096C-0669-BF8594E8EE2B}"/>
              </a:ext>
            </a:extLst>
          </p:cNvPr>
          <p:cNvCxnSpPr>
            <a:cxnSpLocks/>
          </p:cNvCxnSpPr>
          <p:nvPr userDrawn="1"/>
        </p:nvCxnSpPr>
        <p:spPr>
          <a:xfrm>
            <a:off x="0" y="2857500"/>
            <a:ext cx="4757738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9748C8"/>
                </a:gs>
                <a:gs pos="100000">
                  <a:srgbClr val="D9A3FB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6694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66760" y="4766310"/>
            <a:ext cx="480060" cy="24003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70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66760" y="4766310"/>
            <a:ext cx="480060" cy="24003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0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acx.lib.pu.edu.tw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library.pu.edu.tw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acx.lib.pu.edu.tw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umper.lib.pu.edu.tw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umper.lib.pu.edu.tw/resourceDetail?resourceType=databases&amp;id=10110010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umper.lib.pu.edu.tw/resourceDetail?resourceType=databases&amp;id=10210010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ebofscience.c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pl.ncl.edu.tw/NclService/" TargetMode="External"/><Relationship Id="rId5" Type="http://schemas.openxmlformats.org/officeDocument/2006/relationships/image" Target="../media/image32.png"/><Relationship Id="rId4" Type="http://schemas.openxmlformats.org/officeDocument/2006/relationships/hyperlink" Target="https://jumper.lib.pu.edu.tw/resourceDetail?resourceType=databases&amp;id=11V202100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anfangdata.com.cn/" TargetMode="External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versea.cnki.net/tra" TargetMode="External"/><Relationship Id="rId5" Type="http://schemas.openxmlformats.org/officeDocument/2006/relationships/image" Target="../media/image34.png"/><Relationship Id="rId4" Type="http://schemas.openxmlformats.org/officeDocument/2006/relationships/hyperlink" Target="https://cnki.sris.com.tw/kns55/brief/result.aspx?dbPrefix=CJFD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ndltd.ncl.edu.tw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loud.ncl.edu.tw/pu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dx.cat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ibrary.pu.edu.tw/p/426-1054-11.php?Lang=zh-tw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12.php?Lang=zh-tw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12.php?Lang=zh-tw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12.php?Lang=zh-tw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71.php?Lang=zh-tw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71.php?Lang=zh-tw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27.php?Lang=zh-tw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7B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0"/>
            <a:ext cx="32918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59436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Metodología de la Investigación · Recursos de la Biblioteca</a:t>
            </a:r>
            <a:endParaRPr lang="zh-TW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960120"/>
            <a:ext cx="5120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zh-TW" altLang="en-US" sz="38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研究方法論</a:t>
            </a:r>
            <a:endParaRPr lang="zh-TW" sz="3800" dirty="0"/>
          </a:p>
          <a:p>
            <a:pPr marL="0" indent="0">
              <a:spcAft>
                <a:spcPts val="200"/>
              </a:spcAft>
              <a:buNone/>
            </a:pPr>
            <a:r>
              <a:rPr lang="zh-TW" altLang="en-US" sz="38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圖書館資源研習</a:t>
            </a:r>
            <a:endParaRPr lang="zh-TW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42316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2000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論文文獻探討資料檢索實戰</a:t>
            </a:r>
            <a:endParaRPr lang="zh-TW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88036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500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 西班牙語文學系碩士班</a:t>
            </a:r>
            <a:endParaRPr lang="zh-TW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3520440"/>
            <a:ext cx="4937760" cy="960120"/>
          </a:xfrm>
          <a:prstGeom prst="roundRect">
            <a:avLst>
              <a:gd name="adj" fmla="val 7619"/>
            </a:avLst>
          </a:prstGeom>
          <a:solidFill>
            <a:srgbClr val="5E1515"/>
          </a:solidFill>
          <a:ln w="12700">
            <a:solidFill>
              <a:srgbClr val="5E1515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31520" y="3639312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5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主講：蓋夏圖書館知識服務組 姜義臺</a:t>
            </a:r>
            <a:endParaRPr lang="zh-TW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02336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E-mail：pu105b0@pu.edu.tw ｜ 分機 11633</a:t>
            </a:r>
            <a:endParaRPr lang="zh-TW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今日路線圖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Hoja de ruta · 今天的六站朝聖之路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2560320" cy="1508760"/>
          </a:xfrm>
          <a:prstGeom prst="roundRect">
            <a:avLst>
              <a:gd name="adj" fmla="val 4848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280160"/>
            <a:ext cx="457200" cy="45720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6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</a:t>
            </a:r>
            <a:endParaRPr lang="zh-TW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84708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6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文獻探討與檢索策略</a:t>
            </a:r>
            <a:endParaRPr lang="zh-TW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16712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關鍵字、布林邏輯、截字</a:t>
            </a:r>
            <a:endParaRPr lang="zh-TW" sz="1200" dirty="0"/>
          </a:p>
        </p:txBody>
      </p:sp>
      <p:sp>
        <p:nvSpPr>
          <p:cNvPr id="9" name="Shape 7"/>
          <p:cNvSpPr/>
          <p:nvPr/>
        </p:nvSpPr>
        <p:spPr>
          <a:xfrm>
            <a:off x="3246120" y="1097280"/>
            <a:ext cx="2560320" cy="1508760"/>
          </a:xfrm>
          <a:prstGeom prst="roundRect">
            <a:avLst>
              <a:gd name="adj" fmla="val 4848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429000" y="1280160"/>
            <a:ext cx="457200" cy="45720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42900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6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2</a:t>
            </a:r>
            <a:endParaRPr lang="zh-TW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429000" y="184708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6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找書找資源</a:t>
            </a:r>
            <a:endParaRPr lang="zh-TW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3429000" y="216712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館藏查詢系統、Jumper</a:t>
            </a:r>
            <a:endParaRPr lang="zh-TW" sz="1200" dirty="0"/>
          </a:p>
        </p:txBody>
      </p:sp>
      <p:sp>
        <p:nvSpPr>
          <p:cNvPr id="14" name="Shape 12"/>
          <p:cNvSpPr/>
          <p:nvPr/>
        </p:nvSpPr>
        <p:spPr>
          <a:xfrm>
            <a:off x="6035040" y="1097280"/>
            <a:ext cx="2560320" cy="1508760"/>
          </a:xfrm>
          <a:prstGeom prst="roundRect">
            <a:avLst>
              <a:gd name="adj" fmla="val 4848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217920" y="1280160"/>
            <a:ext cx="457200" cy="45720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21792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6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3</a:t>
            </a:r>
            <a:endParaRPr lang="zh-TW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217920" y="184708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6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外文資料庫</a:t>
            </a:r>
            <a:endParaRPr lang="zh-TW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217920" y="216712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EBSCOhost・ProQuest・WoS</a:t>
            </a:r>
            <a:endParaRPr lang="zh-TW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2834640"/>
            <a:ext cx="2560320" cy="1508760"/>
          </a:xfrm>
          <a:prstGeom prst="roundRect">
            <a:avLst>
              <a:gd name="adj" fmla="val 4848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40080" y="3017520"/>
            <a:ext cx="457200" cy="45720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008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6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4</a:t>
            </a:r>
            <a:endParaRPr lang="zh-TW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358444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6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中文期刊與國內論文</a:t>
            </a:r>
            <a:endParaRPr lang="zh-TW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390448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Journal、期刊索引、CNKI、萬方</a:t>
            </a:r>
            <a:endParaRPr lang="zh-TW" sz="1200" dirty="0"/>
          </a:p>
        </p:txBody>
      </p:sp>
      <p:sp>
        <p:nvSpPr>
          <p:cNvPr id="24" name="Shape 22"/>
          <p:cNvSpPr/>
          <p:nvPr/>
        </p:nvSpPr>
        <p:spPr>
          <a:xfrm>
            <a:off x="3246120" y="2834640"/>
            <a:ext cx="2560320" cy="1508760"/>
          </a:xfrm>
          <a:prstGeom prst="roundRect">
            <a:avLst>
              <a:gd name="adj" fmla="val 4848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429000" y="3017520"/>
            <a:ext cx="457200" cy="45720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42900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6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5</a:t>
            </a:r>
            <a:endParaRPr lang="zh-TW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3429000" y="358444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6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國際與西語博碩士論文</a:t>
            </a:r>
            <a:endParaRPr lang="zh-TW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3429000" y="390448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TDX、DDC</a:t>
            </a:r>
            <a:endParaRPr lang="zh-TW" sz="1200" dirty="0"/>
          </a:p>
        </p:txBody>
      </p:sp>
      <p:sp>
        <p:nvSpPr>
          <p:cNvPr id="29" name="Shape 27"/>
          <p:cNvSpPr/>
          <p:nvPr/>
        </p:nvSpPr>
        <p:spPr>
          <a:xfrm>
            <a:off x="6035040" y="2834640"/>
            <a:ext cx="2560320" cy="1508760"/>
          </a:xfrm>
          <a:prstGeom prst="roundRect">
            <a:avLst>
              <a:gd name="adj" fmla="val 4848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217920" y="3017520"/>
            <a:ext cx="457200" cy="45720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21792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6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6</a:t>
            </a:r>
            <a:endParaRPr lang="zh-TW" sz="1600" dirty="0"/>
          </a:p>
        </p:txBody>
      </p:sp>
      <p:sp>
        <p:nvSpPr>
          <p:cNvPr id="32" name="Text 30"/>
          <p:cNvSpPr txBox="1"/>
          <p:nvPr/>
        </p:nvSpPr>
        <p:spPr>
          <a:xfrm>
            <a:off x="6217920" y="358444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6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取得全文與寫作工具</a:t>
            </a:r>
            <a:endParaRPr lang="zh-TW" sz="1600" dirty="0"/>
          </a:p>
        </p:txBody>
      </p:sp>
      <p:sp>
        <p:nvSpPr>
          <p:cNvPr id="33" name="Text 31"/>
          <p:cNvSpPr txBox="1"/>
          <p:nvPr/>
        </p:nvSpPr>
        <p:spPr>
          <a:xfrm>
            <a:off x="6217920" y="390448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NDDS、EndNote、Turnitin</a:t>
            </a:r>
            <a:endParaRPr lang="zh-TW" sz="12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文獻探討：和前人對話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Revisión de la literatura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640080" cy="64008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458" y="1238098"/>
            <a:ext cx="358445" cy="35844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71600" y="111556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7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掌握研究現況</a:t>
            </a:r>
            <a:endParaRPr lang="zh-TW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37160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這個主題誰研究過？用什麼理論、什麼方法？</a:t>
            </a:r>
            <a:endParaRPr lang="zh-TW" sz="1400" dirty="0"/>
          </a:p>
        </p:txBody>
      </p:sp>
      <p:sp>
        <p:nvSpPr>
          <p:cNvPr id="8" name="Shape 5"/>
          <p:cNvSpPr/>
          <p:nvPr/>
        </p:nvSpPr>
        <p:spPr>
          <a:xfrm>
            <a:off x="548640" y="2148840"/>
            <a:ext cx="640080" cy="64008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458" y="2289658"/>
            <a:ext cx="358445" cy="35844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71600" y="216712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7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找出研究缺口</a:t>
            </a:r>
            <a:endParaRPr lang="zh-TW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137160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前人還沒做、做得不夠、或可以換角度的地方</a:t>
            </a:r>
            <a:endParaRPr lang="zh-TW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3200400"/>
            <a:ext cx="640080" cy="64008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458" y="3341218"/>
            <a:ext cx="358445" cy="35844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371600" y="32186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7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建立理論與方法基礎</a:t>
            </a:r>
            <a:endParaRPr lang="zh-TW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1371600" y="35661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為你的研究問題與研究設計提供依據</a:t>
            </a:r>
            <a:endParaRPr lang="zh-TW" sz="1400" dirty="0"/>
          </a:p>
        </p:txBody>
      </p:sp>
      <p:sp>
        <p:nvSpPr>
          <p:cNvPr id="16" name="Shape 11"/>
          <p:cNvSpPr/>
          <p:nvPr/>
        </p:nvSpPr>
        <p:spPr>
          <a:xfrm>
            <a:off x="5394960" y="1097280"/>
            <a:ext cx="3291840" cy="3017520"/>
          </a:xfrm>
          <a:prstGeom prst="roundRect">
            <a:avLst>
              <a:gd name="adj" fmla="val 2424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5623560" y="1325880"/>
            <a:ext cx="502920" cy="502920"/>
          </a:xfrm>
          <a:prstGeom prst="ellipse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4202" y="1436522"/>
            <a:ext cx="281635" cy="28163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5623560" y="1965960"/>
            <a:ext cx="2834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600" i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文獻探討不是把讀過的書「排排站」，而是讓前人的研究「坐下來開會」，你來當主席做結論。</a:t>
            </a:r>
            <a:endParaRPr lang="zh-TW" sz="1600" dirty="0"/>
          </a:p>
        </p:txBody>
      </p:sp>
      <p:sp>
        <p:nvSpPr>
          <p:cNvPr id="20" name="Text 14"/>
          <p:cNvSpPr txBox="1"/>
          <p:nvPr/>
        </p:nvSpPr>
        <p:spPr>
          <a:xfrm>
            <a:off x="5623560" y="352044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zh-TW" altLang="en-US" sz="12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— 寫論文的生存法則</a:t>
            </a:r>
            <a:endParaRPr lang="zh-TW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檢索策略工具箱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Estrategia de búsqueda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457200" y="1051560"/>
            <a:ext cx="1325880" cy="502920"/>
          </a:xfrm>
          <a:prstGeom prst="roundRect">
            <a:avLst>
              <a:gd name="adj" fmla="val 10909"/>
            </a:avLst>
          </a:prstGeom>
          <a:solidFill>
            <a:srgbClr val="7B1E1E"/>
          </a:solidFill>
          <a:ln w="12700">
            <a:solidFill>
              <a:srgbClr val="7B1E1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105156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4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拆概念</a:t>
            </a:r>
            <a:endParaRPr lang="zh-TW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920240" y="105156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把題目拆成 2–3 個核心概念，各列中／英／西文關鍵字</a:t>
            </a:r>
            <a:endParaRPr lang="zh-TW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728216"/>
            <a:ext cx="1325880" cy="502920"/>
          </a:xfrm>
          <a:prstGeom prst="roundRect">
            <a:avLst>
              <a:gd name="adj" fmla="val 10909"/>
            </a:avLst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" y="1728216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4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OR 擴大</a:t>
            </a:r>
            <a:endParaRPr lang="zh-TW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1728216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同義詞或不同語言用 OR 連起來，網撈得更廣</a:t>
            </a:r>
            <a:endParaRPr lang="zh-TW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404872"/>
            <a:ext cx="1325880" cy="502920"/>
          </a:xfrm>
          <a:prstGeom prst="roundRect">
            <a:avLst>
              <a:gd name="adj" fmla="val 10909"/>
            </a:avLst>
          </a:prstGeom>
          <a:solidFill>
            <a:srgbClr val="7B1E1E"/>
          </a:solidFill>
          <a:ln w="12700">
            <a:solidFill>
              <a:srgbClr val="7B1E1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" y="2404872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4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AND / NOT</a:t>
            </a:r>
            <a:endParaRPr lang="zh-TW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920240" y="2404872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AND 交集縮小範圍；NOT 排除不相干的結果</a:t>
            </a:r>
            <a:endParaRPr lang="zh-TW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081528"/>
            <a:ext cx="1325880" cy="502920"/>
          </a:xfrm>
          <a:prstGeom prst="roundRect">
            <a:avLst>
              <a:gd name="adj" fmla="val 10909"/>
            </a:avLst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7200" y="3081528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4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截字 *</a:t>
            </a:r>
            <a:endParaRPr lang="zh-TW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920240" y="308152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literat* 可找到 literature、literatura、literario 等</a:t>
            </a:r>
            <a:endParaRPr lang="zh-TW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3758184"/>
            <a:ext cx="1325880" cy="502920"/>
          </a:xfrm>
          <a:prstGeom prst="roundRect">
            <a:avLst>
              <a:gd name="adj" fmla="val 10909"/>
            </a:avLst>
          </a:prstGeom>
          <a:solidFill>
            <a:srgbClr val="7B1E1E"/>
          </a:solidFill>
          <a:ln w="12700">
            <a:solidFill>
              <a:srgbClr val="7B1E1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57200" y="3758184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4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片語 " "</a:t>
            </a:r>
            <a:endParaRPr lang="zh-TW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920240" y="3758184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"realismo mágico" 讓詞組保持相連、順序不變</a:t>
            </a:r>
            <a:endParaRPr lang="zh-TW" sz="1300" dirty="0"/>
          </a:p>
        </p:txBody>
      </p:sp>
      <p:sp>
        <p:nvSpPr>
          <p:cNvPr id="19" name="Shape 17"/>
          <p:cNvSpPr/>
          <p:nvPr/>
        </p:nvSpPr>
        <p:spPr>
          <a:xfrm>
            <a:off x="5486400" y="1051560"/>
            <a:ext cx="3200400" cy="3291840"/>
          </a:xfrm>
          <a:prstGeom prst="roundRect">
            <a:avLst>
              <a:gd name="adj" fmla="val 2286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5669280" y="11887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5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實例：魔幻寫實與馬奎斯</a:t>
            </a:r>
            <a:endParaRPr lang="zh-TW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669280" y="160020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("realismo mágico" OR "magical realism" OR 魔幻寫實)</a:t>
            </a:r>
            <a:endParaRPr lang="zh-TW" sz="1300" dirty="0"/>
          </a:p>
          <a:p>
            <a:pPr marL="0" indent="0">
              <a:spcAft>
                <a:spcPts val="600"/>
              </a:spcAft>
              <a:buNone/>
            </a:pPr>
            <a:r>
              <a:rPr lang="zh-TW" altLang="en-US" sz="13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AND</a:t>
            </a:r>
            <a:endParaRPr lang="zh-TW" sz="1300" dirty="0"/>
          </a:p>
          <a:p>
            <a:pPr marL="0" indent="0">
              <a:spcAft>
                <a:spcPts val="600"/>
              </a:spcAft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("García Márquez" OR "Garcia Marquez" OR 馬奎斯)</a:t>
            </a:r>
            <a:endParaRPr lang="zh-TW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5669280" y="3291840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小提醒：西文的重音符號（á、é、ñ）不同資料庫處理方式不一，有無重音兩種寫法都試試看。</a:t>
            </a:r>
            <a:endParaRPr lang="zh-TW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找資料的完整流程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El camino completo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749808" y="1280160"/>
            <a:ext cx="731520" cy="7315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742" y="1441094"/>
            <a:ext cx="409651" cy="409651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554480" y="1517904"/>
            <a:ext cx="365760" cy="256032"/>
          </a:xfrm>
          <a:prstGeom prst="rightArrow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457200" y="214884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7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找書</a:t>
            </a:r>
            <a:endParaRPr lang="zh-TW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256032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2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館藏查詢</a:t>
            </a:r>
            <a:endParaRPr lang="zh-TW" sz="1200" dirty="0"/>
          </a:p>
          <a:p>
            <a:pPr marL="0" indent="0" algn="ctr">
              <a:buNone/>
            </a:pPr>
            <a:r>
              <a:rPr lang="zh-TW" altLang="en-US" sz="12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Jumper</a:t>
            </a:r>
            <a:endParaRPr lang="zh-TW" sz="1200" dirty="0"/>
          </a:p>
        </p:txBody>
      </p:sp>
      <p:sp>
        <p:nvSpPr>
          <p:cNvPr id="9" name="Shape 6"/>
          <p:cNvSpPr/>
          <p:nvPr/>
        </p:nvSpPr>
        <p:spPr>
          <a:xfrm>
            <a:off x="2148840" y="1280160"/>
            <a:ext cx="731520" cy="73152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774" y="1441094"/>
            <a:ext cx="409651" cy="409651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2953512" y="1517904"/>
            <a:ext cx="365760" cy="256032"/>
          </a:xfrm>
          <a:prstGeom prst="rightArrow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1856232" y="214884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7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找文章</a:t>
            </a:r>
            <a:endParaRPr lang="zh-TW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1856232" y="256032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2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EBSCOhost・ProQuest</a:t>
            </a:r>
            <a:endParaRPr lang="zh-TW" sz="1200" dirty="0"/>
          </a:p>
          <a:p>
            <a:pPr marL="0" indent="0" algn="ctr">
              <a:buNone/>
            </a:pPr>
            <a:r>
              <a:rPr lang="zh-TW" altLang="en-US" sz="12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WoS・Journal</a:t>
            </a:r>
            <a:endParaRPr lang="zh-TW" sz="1200" dirty="0"/>
          </a:p>
          <a:p>
            <a:pPr marL="0" indent="0" algn="ctr">
              <a:buNone/>
            </a:pPr>
            <a:r>
              <a:rPr lang="zh-TW" altLang="en-US" sz="12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CNKI・萬方</a:t>
            </a:r>
            <a:endParaRPr lang="zh-TW" sz="1200" dirty="0"/>
          </a:p>
        </p:txBody>
      </p:sp>
      <p:sp>
        <p:nvSpPr>
          <p:cNvPr id="14" name="Shape 10"/>
          <p:cNvSpPr/>
          <p:nvPr/>
        </p:nvSpPr>
        <p:spPr>
          <a:xfrm>
            <a:off x="3547872" y="1280160"/>
            <a:ext cx="731520" cy="7315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8806" y="1441094"/>
            <a:ext cx="409651" cy="409651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4352544" y="1517904"/>
            <a:ext cx="365760" cy="256032"/>
          </a:xfrm>
          <a:prstGeom prst="rightArrow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3255264" y="214884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7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找論文</a:t>
            </a:r>
            <a:endParaRPr lang="zh-TW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3255264" y="256032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2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臺灣博碩士</a:t>
            </a:r>
            <a:endParaRPr lang="zh-TW" sz="1200" dirty="0"/>
          </a:p>
          <a:p>
            <a:pPr marL="0" indent="0" algn="ctr">
              <a:buNone/>
            </a:pPr>
            <a:r>
              <a:rPr lang="zh-TW" altLang="en-US" sz="12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TDX・DDC</a:t>
            </a:r>
            <a:endParaRPr lang="zh-TW" sz="1200" dirty="0"/>
          </a:p>
        </p:txBody>
      </p:sp>
      <p:sp>
        <p:nvSpPr>
          <p:cNvPr id="19" name="Shape 14"/>
          <p:cNvSpPr/>
          <p:nvPr/>
        </p:nvSpPr>
        <p:spPr>
          <a:xfrm>
            <a:off x="4946904" y="1280160"/>
            <a:ext cx="731520" cy="73152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7838" y="1441094"/>
            <a:ext cx="409651" cy="409651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5751576" y="1517904"/>
            <a:ext cx="365760" cy="256032"/>
          </a:xfrm>
          <a:prstGeom prst="rightArrow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22" name="Text 16"/>
          <p:cNvSpPr txBox="1"/>
          <p:nvPr/>
        </p:nvSpPr>
        <p:spPr>
          <a:xfrm>
            <a:off x="4654296" y="214884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7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拿全文</a:t>
            </a:r>
            <a:endParaRPr lang="zh-TW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4654296" y="256032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2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館際合作</a:t>
            </a:r>
            <a:endParaRPr lang="zh-TW" sz="1200" dirty="0"/>
          </a:p>
          <a:p>
            <a:pPr marL="0" indent="0" algn="ctr">
              <a:buNone/>
            </a:pPr>
            <a:r>
              <a:rPr lang="zh-TW" altLang="en-US" sz="12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NDDS</a:t>
            </a:r>
            <a:endParaRPr lang="zh-TW" sz="1200" dirty="0"/>
          </a:p>
        </p:txBody>
      </p:sp>
      <p:sp>
        <p:nvSpPr>
          <p:cNvPr id="24" name="Shape 18"/>
          <p:cNvSpPr/>
          <p:nvPr/>
        </p:nvSpPr>
        <p:spPr>
          <a:xfrm>
            <a:off x="6345936" y="1280160"/>
            <a:ext cx="731520" cy="7315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6870" y="1441094"/>
            <a:ext cx="409651" cy="409651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7150608" y="1517904"/>
            <a:ext cx="365760" cy="256032"/>
          </a:xfrm>
          <a:prstGeom prst="rightArrow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sp>
        <p:nvSpPr>
          <p:cNvPr id="27" name="Text 20"/>
          <p:cNvSpPr txBox="1"/>
          <p:nvPr/>
        </p:nvSpPr>
        <p:spPr>
          <a:xfrm>
            <a:off x="6053328" y="214884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7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管書目</a:t>
            </a:r>
            <a:endParaRPr lang="zh-TW" sz="1700" dirty="0"/>
          </a:p>
        </p:txBody>
      </p:sp>
      <p:sp>
        <p:nvSpPr>
          <p:cNvPr id="28" name="Text 21"/>
          <p:cNvSpPr txBox="1"/>
          <p:nvPr/>
        </p:nvSpPr>
        <p:spPr>
          <a:xfrm>
            <a:off x="6053328" y="256032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2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EndNote</a:t>
            </a:r>
            <a:endParaRPr lang="zh-TW" sz="1200" dirty="0"/>
          </a:p>
        </p:txBody>
      </p:sp>
      <p:sp>
        <p:nvSpPr>
          <p:cNvPr id="29" name="Shape 22"/>
          <p:cNvSpPr/>
          <p:nvPr/>
        </p:nvSpPr>
        <p:spPr>
          <a:xfrm>
            <a:off x="7744968" y="1280160"/>
            <a:ext cx="731520" cy="73152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5902" y="1441094"/>
            <a:ext cx="409651" cy="409651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7452360" y="2148840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7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驗原創</a:t>
            </a:r>
            <a:endParaRPr lang="zh-TW" sz="1700" dirty="0"/>
          </a:p>
        </p:txBody>
      </p:sp>
      <p:sp>
        <p:nvSpPr>
          <p:cNvPr id="32" name="Text 24"/>
          <p:cNvSpPr txBox="1"/>
          <p:nvPr/>
        </p:nvSpPr>
        <p:spPr>
          <a:xfrm>
            <a:off x="7452360" y="256032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2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Turnitin</a:t>
            </a:r>
            <a:endParaRPr lang="zh-TW" sz="1200" dirty="0"/>
          </a:p>
        </p:txBody>
      </p:sp>
      <p:sp>
        <p:nvSpPr>
          <p:cNvPr id="33" name="Shape 25"/>
          <p:cNvSpPr/>
          <p:nvPr/>
        </p:nvSpPr>
        <p:spPr>
          <a:xfrm>
            <a:off x="457200" y="3703320"/>
            <a:ext cx="8229600" cy="777240"/>
          </a:xfrm>
          <a:prstGeom prst="roundRect">
            <a:avLst>
              <a:gd name="adj" fmla="val 9412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4" name="Text 26"/>
          <p:cNvSpPr txBox="1"/>
          <p:nvPr/>
        </p:nvSpPr>
        <p:spPr>
          <a:xfrm>
            <a:off x="685800" y="3703320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5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口訣：先廣後深、先中後外、先索引後全文；邊找邊存進 EndNote，最後交給 Turnitin 把關。</a:t>
            </a:r>
            <a:endParaRPr lang="zh-TW" sz="1500" dirty="0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2377440" y="141732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Capítulo 1</a:t>
            </a:r>
            <a:endParaRPr lang="en-US" sz="18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2377440" y="192024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找書找資源：館藏查詢與 Jumper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館藏查詢系統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Catálogo de la biblioteca</a:t>
            </a:r>
            <a:endParaRPr lang="zh-TW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97280"/>
            <a:ext cx="4206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查詢本館紙本圖書、期刊與視聽等館藏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可依書名、作者、主題、ISBN 等欄位查詢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看清楚：館藏地、索書號、借閱狀態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西文書小撇步：作者用「姓氏」查，例如 Cervantes</a:t>
            </a:r>
            <a:endParaRPr lang="zh-TW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93192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https://webpacx.lib.pu.edu.tw/</a:t>
            </a:r>
            <a:endParaRPr lang="zh-TW" sz="1200" dirty="0"/>
          </a:p>
        </p:txBody>
      </p:sp>
      <p:sp>
        <p:nvSpPr>
          <p:cNvPr id="6" name="Shape 4"/>
          <p:cNvSpPr/>
          <p:nvPr/>
        </p:nvSpPr>
        <p:spPr>
          <a:xfrm>
            <a:off x="4937760" y="109728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5166360" y="12801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i="1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Búsqueda</a:t>
            </a:r>
            <a:endParaRPr lang="zh-TW" sz="1200" dirty="0"/>
          </a:p>
        </p:txBody>
      </p:sp>
      <p:sp>
        <p:nvSpPr>
          <p:cNvPr id="8" name="Shape 6"/>
          <p:cNvSpPr/>
          <p:nvPr/>
        </p:nvSpPr>
        <p:spPr>
          <a:xfrm>
            <a:off x="5166360" y="1645920"/>
            <a:ext cx="3291840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D4E8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303520" y="164592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Cervantes Saavedra, Miguel de</a:t>
            </a:r>
            <a:endParaRPr lang="zh-TW" sz="13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440" y="1755648"/>
            <a:ext cx="274320" cy="2743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166360" y="2377440"/>
            <a:ext cx="329184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303520" y="245059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3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Don Quijote de la Mancha</a:t>
            </a:r>
            <a:endParaRPr lang="zh-TW" sz="1300" dirty="0"/>
          </a:p>
        </p:txBody>
      </p:sp>
      <p:sp>
        <p:nvSpPr>
          <p:cNvPr id="13" name="Shape 10"/>
          <p:cNvSpPr/>
          <p:nvPr/>
        </p:nvSpPr>
        <p:spPr>
          <a:xfrm>
            <a:off x="7589520" y="2560320"/>
            <a:ext cx="731520" cy="274320"/>
          </a:xfrm>
          <a:prstGeom prst="roundRect">
            <a:avLst>
              <a:gd name="adj" fmla="val 16667"/>
            </a:avLst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589520" y="25603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000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可借閱</a:t>
            </a:r>
            <a:endParaRPr lang="zh-TW" sz="1000" dirty="0"/>
          </a:p>
        </p:txBody>
      </p:sp>
      <p:sp>
        <p:nvSpPr>
          <p:cNvPr id="15" name="Shape 12"/>
          <p:cNvSpPr/>
          <p:nvPr/>
        </p:nvSpPr>
        <p:spPr>
          <a:xfrm>
            <a:off x="5166360" y="3154680"/>
            <a:ext cx="329184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303520" y="322783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3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Novelas ejemplares</a:t>
            </a:r>
            <a:endParaRPr lang="zh-TW" sz="1300" dirty="0"/>
          </a:p>
        </p:txBody>
      </p:sp>
      <p:sp>
        <p:nvSpPr>
          <p:cNvPr id="17" name="Shape 14"/>
          <p:cNvSpPr/>
          <p:nvPr/>
        </p:nvSpPr>
        <p:spPr>
          <a:xfrm>
            <a:off x="7589520" y="3337560"/>
            <a:ext cx="731520" cy="274320"/>
          </a:xfrm>
          <a:prstGeom prst="roundRect">
            <a:avLst>
              <a:gd name="adj" fmla="val 16667"/>
            </a:avLst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7589520" y="333756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000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已借出</a:t>
            </a:r>
            <a:endParaRPr lang="zh-TW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15E63F50-939B-BC0A-BC72-53965CE2BC50}"/>
              </a:ext>
            </a:extLst>
          </p:cNvPr>
          <p:cNvSpPr>
            <a:spLocks noGrp="1"/>
          </p:cNvSpPr>
          <p:nvPr>
            <p:ph type="title" idx="101"/>
          </p:nvPr>
        </p:nvSpPr>
        <p:spPr>
          <a:xfrm>
            <a:off x="342207" y="531495"/>
            <a:ext cx="7132320" cy="582930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PMingLiU"/>
                <a:ea typeface="PMingLiU"/>
                <a:cs typeface="PMingLiU"/>
              </a:rPr>
              <a:t>靜宜大學蓋夏圖書館</a:t>
            </a:r>
            <a:r>
              <a:rPr lang="en-US" altLang="zh-TW" dirty="0">
                <a:latin typeface="PMingLiU"/>
                <a:ea typeface="PMingLiU"/>
                <a:cs typeface="PMingLiU"/>
                <a:hlinkClick r:id="rId2"/>
              </a:rPr>
              <a:t>https://library.pu.edu.tw</a:t>
            </a:r>
            <a:r>
              <a:rPr lang="zh-TW" altLang="en-US" dirty="0">
                <a:latin typeface="PMingLiU"/>
                <a:ea typeface="PMingLiU"/>
                <a:cs typeface="PMingLiU"/>
              </a:rPr>
              <a:t> </a:t>
            </a:r>
            <a:r>
              <a:rPr lang="en-US" altLang="zh-TW" dirty="0">
                <a:latin typeface="PMingLiU"/>
                <a:ea typeface="PMingLiU"/>
                <a:cs typeface="PMingLiU"/>
              </a:rPr>
              <a:t> </a:t>
            </a:r>
            <a:endParaRPr lang="zh-TW" altLang="en-US" dirty="0">
              <a:latin typeface="PMingLiU"/>
              <a:ea typeface="PMingLiU"/>
              <a:cs typeface="PMingLiU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350ED1F-DF12-C8FE-4117-339AEB872D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366760" y="4800600"/>
            <a:ext cx="411480" cy="2057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685800" rtl="0" eaLnBrk="1" latinLnBrk="0" hangingPunct="1">
              <a:defRPr sz="750" kern="1200">
                <a:solidFill>
                  <a:srgbClr val="5B6B73"/>
                </a:solidFill>
                <a:latin typeface="PMingLiU"/>
                <a:ea typeface="PMingLiU"/>
                <a:cs typeface="PMingLiU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PMingLiU"/>
                <a:ea typeface="PMingLiU"/>
                <a:cs typeface="PMingLiU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PMingLiU"/>
                <a:ea typeface="PMingLiU"/>
                <a:cs typeface="PMingLiU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PMingLiU"/>
                <a:ea typeface="PMingLiU"/>
                <a:cs typeface="PMingLiU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PMingLiU"/>
                <a:ea typeface="PMingLiU"/>
                <a:cs typeface="PMingLiU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PMingLiU"/>
                <a:ea typeface="PMingLiU"/>
                <a:cs typeface="PMingLiU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PMingLiU"/>
                <a:ea typeface="PMingLiU"/>
                <a:cs typeface="PMingLiU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PMingLiU"/>
                <a:ea typeface="PMingLiU"/>
                <a:cs typeface="PMingLiU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PMingLiU"/>
                <a:ea typeface="PMingLiU"/>
                <a:cs typeface="PMingLiU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fld id="{F7021451-1387-4CA6-816F-3879F97B5CBC}" type="slidenum"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B6B73"/>
                </a:solidFill>
                <a:effectLst/>
                <a:uLnTx/>
                <a:uFillTx/>
                <a:latin typeface="PMingLiU"/>
                <a:ea typeface="PMingLiU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PMingLiU"/>
                  <a:ea typeface="PMingLiU"/>
                  <a:cs typeface="PMingLiU"/>
                </a:defRPr>
              </a:pPr>
              <a:t>8</a:t>
            </a:fld>
            <a:endParaRPr kumimoji="0" lang="zh-TW" altLang="en-US" sz="9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PMingLiU" panose="020B0604030504040204" pitchFamily="34" charset="-120"/>
              <a:ea typeface="PMingLiU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F985628-C85B-EC50-4990-70212B6CE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50" y="1071155"/>
            <a:ext cx="4438811" cy="417684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AE0B8F8A-1FDD-92DF-2502-655A7E9BF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141" y="1038498"/>
            <a:ext cx="4458951" cy="424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59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1BB30A-6B3B-4302-B52A-3D1A4A15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>
              <a:latin typeface="PMingLiU"/>
              <a:ea typeface="PMingLiU"/>
              <a:cs typeface="PMingLiU"/>
            </a:endParaRP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1B0DEEE-4966-4AB5-B05E-26B259A8E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95" y="254727"/>
            <a:ext cx="8586954" cy="474093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88DA848-3AD9-4C22-93E9-6D3CBD372DCC}"/>
              </a:ext>
            </a:extLst>
          </p:cNvPr>
          <p:cNvSpPr/>
          <p:nvPr/>
        </p:nvSpPr>
        <p:spPr>
          <a:xfrm>
            <a:off x="1380363" y="4170111"/>
            <a:ext cx="5897218" cy="2636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MingLiU" panose="020F0502020204030204"/>
              <a:ea typeface="PMingLiU" panose="02020500000000000000" pitchFamily="18" charset="-120"/>
              <a:cs typeface="PMingLiU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1F0967D-52E5-5D10-FDD1-B8B2D153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endParaRPr kumimoji="0" lang="en-US" altLang="zh-TW" sz="750" b="0" i="0" u="none" strike="noStrike" kern="1200" cap="none" spc="0" normalizeH="0" baseline="0" noProof="0" dirty="0">
              <a:ln>
                <a:noFill/>
              </a:ln>
              <a:solidFill>
                <a:srgbClr val="6B6B6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FDE55CF-7BAA-4E7F-9979-1104DA01622A}"/>
              </a:ext>
            </a:extLst>
          </p:cNvPr>
          <p:cNvSpPr/>
          <p:nvPr/>
        </p:nvSpPr>
        <p:spPr>
          <a:xfrm>
            <a:off x="1359721" y="3676988"/>
            <a:ext cx="5897218" cy="2636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MingLiU" panose="020F0502020204030204"/>
              <a:ea typeface="PMingLiU" panose="02020500000000000000" pitchFamily="18" charset="-120"/>
              <a:cs typeface="PMingLiU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D257ABA9-1DFB-48CF-9428-9FD9B614F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370" y="50336"/>
            <a:ext cx="3744416" cy="514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9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fld id="{00000000-1234-1234-1234-123412341234}" type="slidenum">
              <a:rPr kumimoji="1" lang="en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PMingLiU" panose="020B0604020202020204" pitchFamily="34" charset="0"/>
                <a:ea typeface="PMingLiU" panose="02020500000000000000" pitchFamily="18" charset="-120"/>
                <a:cs typeface="PMingLiU"/>
              </a:rPr>
              <a:pPr marL="0" marR="0" lvl="0" indent="0" algn="r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>
                  <a:latin typeface="PMingLiU"/>
                  <a:ea typeface="PMingLiU"/>
                  <a:cs typeface="PMingLiU"/>
                </a:defRPr>
              </a:pPr>
              <a:t>10</a:t>
            </a:fld>
            <a:endParaRPr kumimoji="1" lang="en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PMingLiU" panose="020B0604020202020204" pitchFamily="34" charset="0"/>
              <a:ea typeface="PMingLiU" panose="02020500000000000000" pitchFamily="18" charset="-120"/>
              <a:cs typeface="PMingLiU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08" y="732442"/>
            <a:ext cx="7872375" cy="3354619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602199" y="986174"/>
            <a:ext cx="648072" cy="3240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endParaRPr kumimoji="1" lang="zh-TW" alt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MingLiU" panose="020F0502020204030204"/>
              <a:ea typeface="PMingLiU" panose="02020500000000000000" pitchFamily="18" charset="-120"/>
              <a:cs typeface="PMingLiU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4981" y="1595513"/>
            <a:ext cx="648072" cy="2393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endParaRPr kumimoji="1" lang="zh-TW" alt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MingLiU" panose="020F0502020204030204"/>
              <a:ea typeface="PMingLiU" panose="02020500000000000000" pitchFamily="18" charset="-120"/>
              <a:cs typeface="PMingLiU"/>
            </a:endParaRPr>
          </a:p>
        </p:txBody>
      </p:sp>
      <p:sp>
        <p:nvSpPr>
          <p:cNvPr id="16" name="Google Shape;977;p38">
            <a:extLst>
              <a:ext uri="{FF2B5EF4-FFF2-40B4-BE49-F238E27FC236}">
                <a16:creationId xmlns:a16="http://schemas.microsoft.com/office/drawing/2014/main" id="{5D829F9D-3133-4797-8F90-52BFD2EA854B}"/>
              </a:ext>
            </a:extLst>
          </p:cNvPr>
          <p:cNvSpPr/>
          <p:nvPr/>
        </p:nvSpPr>
        <p:spPr>
          <a:xfrm>
            <a:off x="7775070" y="2571751"/>
            <a:ext cx="1166422" cy="1470929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endParaRPr kumimoji="1" sz="1050" b="0" i="0" u="none" strike="noStrike" kern="1200" cap="none" spc="0" normalizeH="0" baseline="0" noProof="0">
              <a:ln>
                <a:noFill/>
              </a:ln>
              <a:solidFill>
                <a:srgbClr val="273F68"/>
              </a:solidFill>
              <a:effectLst/>
              <a:uLnTx/>
              <a:uFillTx/>
              <a:latin typeface="PMingLiU" panose="020B0604020202020204" pitchFamily="34" charset="0"/>
              <a:ea typeface="PMingLiU" panose="02020500000000000000" pitchFamily="18" charset="-120"/>
              <a:cs typeface="PMingLiU"/>
            </a:endParaRPr>
          </a:p>
        </p:txBody>
      </p:sp>
      <p:sp>
        <p:nvSpPr>
          <p:cNvPr id="17" name="Google Shape;978;p38">
            <a:extLst>
              <a:ext uri="{FF2B5EF4-FFF2-40B4-BE49-F238E27FC236}">
                <a16:creationId xmlns:a16="http://schemas.microsoft.com/office/drawing/2014/main" id="{B37F846C-9F89-4494-B6CE-10DD98A54D16}"/>
              </a:ext>
            </a:extLst>
          </p:cNvPr>
          <p:cNvSpPr/>
          <p:nvPr/>
        </p:nvSpPr>
        <p:spPr>
          <a:xfrm>
            <a:off x="7982797" y="2649115"/>
            <a:ext cx="750967" cy="1009847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endParaRPr kumimoji="1" sz="1050" b="0" i="0" u="none" strike="noStrike" kern="1200" cap="none" spc="0" normalizeH="0" baseline="0" noProof="0">
              <a:ln>
                <a:noFill/>
              </a:ln>
              <a:solidFill>
                <a:srgbClr val="273F68"/>
              </a:solidFill>
              <a:effectLst/>
              <a:uLnTx/>
              <a:uFillTx/>
              <a:latin typeface="PMingLiU" panose="020B0604020202020204" pitchFamily="34" charset="0"/>
              <a:ea typeface="PMingLiU" panose="02020500000000000000" pitchFamily="18" charset="-120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791063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D77A4D8-E0A8-46DE-90EA-F5A08BC0F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65" y="474249"/>
            <a:ext cx="6682720" cy="4291612"/>
          </a:xfrm>
          <a:prstGeom prst="rect">
            <a:avLst/>
          </a:prstGeom>
        </p:spPr>
      </p:pic>
      <p:sp>
        <p:nvSpPr>
          <p:cNvPr id="5" name="標題 4">
            <a:extLst>
              <a:ext uri="{FF2B5EF4-FFF2-40B4-BE49-F238E27FC236}">
                <a16:creationId xmlns:a16="http://schemas.microsoft.com/office/drawing/2014/main" id="{89F24A96-3894-47E4-A75E-ED5270963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481" y="14193"/>
            <a:ext cx="411042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700" dirty="0">
                <a:solidFill>
                  <a:schemeClr val="bg1"/>
                </a:solidFill>
                <a:latin typeface="PMingLiU" panose="020B0304030504040204" pitchFamily="34" charset="-120"/>
                <a:ea typeface="PMingLiU" panose="020B0304030504040204" pitchFamily="34" charset="-120"/>
                <a:cs typeface="PMingLi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https://webpacx.lib.pu.edu.tw</a:t>
            </a:r>
            <a:r>
              <a:rPr lang="zh-TW" altLang="en-US" sz="2700" dirty="0">
                <a:solidFill>
                  <a:schemeClr val="bg1"/>
                </a:solidFill>
                <a:latin typeface="PMingLiU" panose="020B0304030504040204" pitchFamily="34" charset="-120"/>
                <a:ea typeface="PMingLiU" panose="020B0304030504040204" pitchFamily="34" charset="-120"/>
                <a:cs typeface="PMingLiU"/>
              </a:rPr>
              <a:t> 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69FD08D-4860-4AC4-B6B7-58E021FAD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930" y="2015801"/>
            <a:ext cx="1042025" cy="199599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763B151-C322-40FF-BBFD-0B5C1C6A2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1155" y="2031634"/>
            <a:ext cx="843806" cy="1091282"/>
          </a:xfrm>
          <a:prstGeom prst="rect">
            <a:avLst/>
          </a:prstGeom>
          <a:ln>
            <a:solidFill>
              <a:srgbClr val="FFCC66"/>
            </a:solidFill>
          </a:ln>
        </p:spPr>
      </p:pic>
      <p:sp>
        <p:nvSpPr>
          <p:cNvPr id="8" name="矩形圖說文字 5">
            <a:extLst>
              <a:ext uri="{FF2B5EF4-FFF2-40B4-BE49-F238E27FC236}">
                <a16:creationId xmlns:a16="http://schemas.microsoft.com/office/drawing/2014/main" id="{80A4BAAD-960B-48FB-B127-4C387086FF07}"/>
              </a:ext>
            </a:extLst>
          </p:cNvPr>
          <p:cNvSpPr/>
          <p:nvPr/>
        </p:nvSpPr>
        <p:spPr>
          <a:xfrm>
            <a:off x="6410556" y="883730"/>
            <a:ext cx="890197" cy="324036"/>
          </a:xfrm>
          <a:prstGeom prst="wedgeRectCallout">
            <a:avLst>
              <a:gd name="adj1" fmla="val 18919"/>
              <a:gd name="adj2" fmla="val -112335"/>
            </a:avLst>
          </a:prstGeom>
          <a:solidFill>
            <a:srgbClr val="CC99FF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r>
              <a:rPr kumimoji="1" lang="zh-TW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MingLiU" panose="020B0700000000000000" pitchFamily="34" charset="-120"/>
                <a:ea typeface="PMingLiU" panose="020B0700000000000000" pitchFamily="34" charset="-120"/>
                <a:cs typeface="PMingLiU"/>
              </a:rPr>
              <a:t>個人書房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10974F-5857-4FD7-9784-FDD34EDCB26E}"/>
              </a:ext>
            </a:extLst>
          </p:cNvPr>
          <p:cNvSpPr/>
          <p:nvPr/>
        </p:nvSpPr>
        <p:spPr>
          <a:xfrm>
            <a:off x="1696279" y="1842053"/>
            <a:ext cx="308676" cy="1737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endParaRPr kumimoji="1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MingLiU" panose="020F0502020204030204"/>
              <a:ea typeface="PMingLiU" panose="02020500000000000000" pitchFamily="18" charset="-120"/>
              <a:cs typeface="PMingLiU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C716050-C2C8-4074-8E31-2AEA136A0369}"/>
              </a:ext>
            </a:extLst>
          </p:cNvPr>
          <p:cNvSpPr/>
          <p:nvPr/>
        </p:nvSpPr>
        <p:spPr>
          <a:xfrm>
            <a:off x="2081155" y="1846836"/>
            <a:ext cx="456637" cy="1737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endParaRPr kumimoji="1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MingLiU" panose="020F0502020204030204"/>
              <a:ea typeface="PMingLiU" panose="02020500000000000000" pitchFamily="18" charset="-120"/>
              <a:cs typeface="PMingLiU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13B209D-87FE-4C70-A63C-266F7771DC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125" y="1384853"/>
            <a:ext cx="4986109" cy="3037514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9D1EDE2-F906-C958-CA87-2713E288B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PMingLiU"/>
                <a:ea typeface="PMingLiU"/>
                <a:cs typeface="PMingLiU"/>
              </a:defRPr>
            </a:pPr>
            <a:fld id="{A975D844-D493-4007-9899-B56B7AE88A8D}" type="slidenum">
              <a:rPr kumimoji="0" lang="en-US" altLang="zh-TW" sz="750" b="0" i="0" u="none" strike="noStrike" kern="1200" cap="none" spc="0" normalizeH="0" baseline="0" noProof="0">
                <a:ln>
                  <a:noFill/>
                </a:ln>
                <a:solidFill>
                  <a:srgbClr val="6B6B6B"/>
                </a:solidFill>
                <a:effectLst/>
                <a:uLnTx/>
                <a:uFillTx/>
                <a:latin typeface="PMingLiU"/>
                <a:ea typeface="PMingLiU"/>
                <a:cs typeface="PMingLiU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latin typeface="PMingLiU"/>
                  <a:ea typeface="PMingLiU"/>
                  <a:cs typeface="PMingLiU"/>
                </a:defRPr>
              </a:pPr>
              <a:t>11</a:t>
            </a:fld>
            <a:endParaRPr kumimoji="0" lang="en-US" altLang="zh-TW" sz="750" b="0" i="0" u="none" strike="noStrike" kern="1200" cap="none" spc="0" normalizeH="0" baseline="0" noProof="0">
              <a:ln>
                <a:noFill/>
              </a:ln>
              <a:solidFill>
                <a:srgbClr val="6B6B6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340773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Jumper 電子資源探索服務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Un buscador para todo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10972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4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圖書館首頁</a:t>
            </a:r>
            <a:endParaRPr lang="zh-TW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2194560" y="109728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2400" b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›</a:t>
            </a:r>
            <a:endParaRPr lang="zh-TW" sz="2400" dirty="0"/>
          </a:p>
        </p:txBody>
      </p:sp>
      <p:sp>
        <p:nvSpPr>
          <p:cNvPr id="7" name="Shape 5"/>
          <p:cNvSpPr/>
          <p:nvPr/>
        </p:nvSpPr>
        <p:spPr>
          <a:xfrm>
            <a:off x="2560320" y="1097280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560320" y="10972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4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資源查詢</a:t>
            </a:r>
            <a:endParaRPr lang="zh-TW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297680" y="109728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2400" b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›</a:t>
            </a:r>
            <a:endParaRPr lang="zh-TW" sz="2400" dirty="0"/>
          </a:p>
        </p:txBody>
      </p:sp>
      <p:sp>
        <p:nvSpPr>
          <p:cNvPr id="10" name="Shape 8"/>
          <p:cNvSpPr/>
          <p:nvPr/>
        </p:nvSpPr>
        <p:spPr>
          <a:xfrm>
            <a:off x="4663440" y="1097280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63440" y="10972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4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查詢系統</a:t>
            </a:r>
            <a:endParaRPr lang="zh-TW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0" y="109728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2400" b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›</a:t>
            </a:r>
            <a:endParaRPr lang="zh-TW" sz="2400" dirty="0"/>
          </a:p>
        </p:txBody>
      </p:sp>
      <p:sp>
        <p:nvSpPr>
          <p:cNvPr id="13" name="Shape 11"/>
          <p:cNvSpPr/>
          <p:nvPr/>
        </p:nvSpPr>
        <p:spPr>
          <a:xfrm>
            <a:off x="6766560" y="1097280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766560" y="10972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4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Jumper</a:t>
            </a:r>
            <a:endParaRPr lang="zh-TW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1965960"/>
            <a:ext cx="5120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一站式整合查詢本館電子資源：資料庫、電子期刊、電子書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從資料庫清單直接進入今天介紹的 EBSCOhost、ProQuest、Journal 等資料庫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在校外使用前，先完成「校外使用資料庫設定」</a:t>
            </a:r>
            <a:endParaRPr lang="zh-TW" sz="1500" dirty="0"/>
          </a:p>
        </p:txBody>
      </p:sp>
      <p:sp>
        <p:nvSpPr>
          <p:cNvPr id="16" name="Shape 14"/>
          <p:cNvSpPr/>
          <p:nvPr/>
        </p:nvSpPr>
        <p:spPr>
          <a:xfrm>
            <a:off x="5852160" y="1965960"/>
            <a:ext cx="2834640" cy="2194560"/>
          </a:xfrm>
          <a:prstGeom prst="roundRect">
            <a:avLst>
              <a:gd name="adj" fmla="val 3333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035040" y="2148840"/>
            <a:ext cx="502920" cy="502920"/>
          </a:xfrm>
          <a:prstGeom prst="ellipse">
            <a:avLst/>
          </a:prstGeom>
          <a:solidFill>
            <a:srgbClr val="E8A317"/>
          </a:solidFill>
          <a:ln w="12700">
            <a:solidFill>
              <a:srgbClr val="E8A317"/>
            </a:solidFill>
            <a:prstDash val="solid"/>
          </a:ln>
        </p:spPr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682" y="2259482"/>
            <a:ext cx="281635" cy="281635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6035040" y="2743200"/>
            <a:ext cx="2468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400" i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Jumper 就像西班牙小酒館的 tapas 菜單：一張清單，各家資料庫任你點。</a:t>
            </a:r>
            <a:endParaRPr lang="zh-TW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" y="4343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https://jumper.lib.pu.edu.tw/</a:t>
            </a:r>
            <a:endParaRPr lang="zh-TW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2377440" y="141732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Capítulo 2</a:t>
            </a:r>
            <a:endParaRPr lang="en-US" sz="18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2377440" y="192024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外文資料庫：EBSCOhost・ProQuest・Web of Science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EBSCOhost 系列資料庫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Base de datos · EBSCO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822960" cy="82296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" y="1324051"/>
            <a:ext cx="460858" cy="46085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097280"/>
            <a:ext cx="40233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同一平台收錄多個子資料庫，可勾選後一次檢索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進階檢索可限定：全文、同儕審查期刊、出版日期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結果頁可依主題、語言、來源類型再篩選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書目可直接匯出至 EndNote</a:t>
            </a:r>
            <a:endParaRPr lang="zh-TW" sz="1500" dirty="0"/>
          </a:p>
        </p:txBody>
      </p:sp>
      <p:sp>
        <p:nvSpPr>
          <p:cNvPr id="7" name="Shape 4"/>
          <p:cNvSpPr/>
          <p:nvPr/>
        </p:nvSpPr>
        <p:spPr>
          <a:xfrm>
            <a:off x="5806440" y="1097280"/>
            <a:ext cx="2880360" cy="2194560"/>
          </a:xfrm>
          <a:prstGeom prst="roundRect">
            <a:avLst>
              <a:gd name="adj" fmla="val 3333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5989320" y="12344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5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西語研究怎麼用？</a:t>
            </a:r>
            <a:endParaRPr lang="zh-TW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989320" y="1645920"/>
            <a:ext cx="2560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篩選語言選 Spanish，再用主題詞縮小範圍；先看摘要判斷相關性，再下載全文。</a:t>
            </a:r>
            <a:endParaRPr lang="zh-TW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42062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 資料庫頁面</a:t>
            </a:r>
            <a:endParaRPr lang="zh-TW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ProQuest 系列資料庫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Base de datos · ProQuest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822960" cy="82296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" y="1324051"/>
            <a:ext cx="460858" cy="46085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097280"/>
            <a:ext cx="40233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跨多個子資料庫整合檢索期刊、論文、報紙等資料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可限定學術期刊、同儕審查、全文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提供引用（Cite）功能，可產生 APA、MLA 等格式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可儲存檢索、設定新文獻通知</a:t>
            </a:r>
            <a:endParaRPr lang="zh-TW" sz="1500" dirty="0"/>
          </a:p>
        </p:txBody>
      </p:sp>
      <p:sp>
        <p:nvSpPr>
          <p:cNvPr id="7" name="Shape 4"/>
          <p:cNvSpPr/>
          <p:nvPr/>
        </p:nvSpPr>
        <p:spPr>
          <a:xfrm>
            <a:off x="5806440" y="1097280"/>
            <a:ext cx="2880360" cy="2194560"/>
          </a:xfrm>
          <a:prstGeom prst="roundRect">
            <a:avLst>
              <a:gd name="adj" fmla="val 3333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5989320" y="12344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5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MLA 格式小叮嚀</a:t>
            </a:r>
            <a:endParaRPr lang="zh-TW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989320" y="1645920"/>
            <a:ext cx="2560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外語文學研究常用 MLA 格式；資料庫產生的引用格式仍要對照最新規範手動檢查一次。</a:t>
            </a:r>
            <a:endParaRPr lang="zh-TW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42062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 資料庫頁面</a:t>
            </a:r>
            <a:endParaRPr lang="zh-TW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Web of Science：順著引用找經典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Índice de citas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2377440" y="1508760"/>
            <a:ext cx="1371600" cy="1051560"/>
          </a:xfrm>
          <a:prstGeom prst="line">
            <a:avLst/>
          </a:prstGeom>
          <a:noFill/>
          <a:ln w="15875">
            <a:solidFill>
              <a:srgbClr val="B8C2D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7280" y="1280160"/>
            <a:ext cx="1280160" cy="457200"/>
          </a:xfrm>
          <a:prstGeom prst="roundRect">
            <a:avLst>
              <a:gd name="adj" fmla="val 12000"/>
            </a:avLst>
          </a:prstGeom>
          <a:solidFill>
            <a:srgbClr val="F3F6FB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97280" y="128016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2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參考文獻</a:t>
            </a:r>
            <a:endParaRPr lang="zh-TW" sz="1200" dirty="0"/>
          </a:p>
        </p:txBody>
      </p:sp>
      <p:sp>
        <p:nvSpPr>
          <p:cNvPr id="7" name="Shape 5"/>
          <p:cNvSpPr/>
          <p:nvPr/>
        </p:nvSpPr>
        <p:spPr>
          <a:xfrm>
            <a:off x="2377440" y="2560320"/>
            <a:ext cx="1371600" cy="914"/>
          </a:xfrm>
          <a:prstGeom prst="line">
            <a:avLst/>
          </a:prstGeom>
          <a:noFill/>
          <a:ln w="15875">
            <a:solidFill>
              <a:srgbClr val="B8C2D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7280" y="2331720"/>
            <a:ext cx="1280160" cy="457200"/>
          </a:xfrm>
          <a:prstGeom prst="roundRect">
            <a:avLst>
              <a:gd name="adj" fmla="val 12000"/>
            </a:avLst>
          </a:prstGeom>
          <a:solidFill>
            <a:srgbClr val="F3F6FB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97280" y="23317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2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參考文獻</a:t>
            </a:r>
            <a:endParaRPr lang="zh-TW" sz="1200" dirty="0"/>
          </a:p>
        </p:txBody>
      </p:sp>
      <p:sp>
        <p:nvSpPr>
          <p:cNvPr id="10" name="Shape 8"/>
          <p:cNvSpPr/>
          <p:nvPr/>
        </p:nvSpPr>
        <p:spPr>
          <a:xfrm flipV="1">
            <a:off x="2377440" y="2560320"/>
            <a:ext cx="1371600" cy="1051560"/>
          </a:xfrm>
          <a:prstGeom prst="line">
            <a:avLst/>
          </a:prstGeom>
          <a:noFill/>
          <a:ln w="15875">
            <a:solidFill>
              <a:srgbClr val="B8C2D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" y="3383280"/>
            <a:ext cx="1280160" cy="457200"/>
          </a:xfrm>
          <a:prstGeom prst="roundRect">
            <a:avLst>
              <a:gd name="adj" fmla="val 12000"/>
            </a:avLst>
          </a:prstGeom>
          <a:solidFill>
            <a:srgbClr val="F3F6FB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97280" y="33832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2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參考文獻</a:t>
            </a:r>
            <a:endParaRPr lang="zh-TW" sz="1200" dirty="0"/>
          </a:p>
        </p:txBody>
      </p:sp>
      <p:sp>
        <p:nvSpPr>
          <p:cNvPr id="13" name="Shape 11"/>
          <p:cNvSpPr/>
          <p:nvPr/>
        </p:nvSpPr>
        <p:spPr>
          <a:xfrm flipV="1">
            <a:off x="5394960" y="1508760"/>
            <a:ext cx="1920240" cy="1051560"/>
          </a:xfrm>
          <a:prstGeom prst="line">
            <a:avLst/>
          </a:prstGeom>
          <a:noFill/>
          <a:ln w="15875">
            <a:solidFill>
              <a:srgbClr val="B8C2D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0" y="1280160"/>
            <a:ext cx="1280160" cy="457200"/>
          </a:xfrm>
          <a:prstGeom prst="roundRect">
            <a:avLst>
              <a:gd name="adj" fmla="val 12000"/>
            </a:avLst>
          </a:prstGeom>
          <a:solidFill>
            <a:srgbClr val="FBEFEF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0" y="128016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2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引用它的文章</a:t>
            </a:r>
            <a:endParaRPr lang="zh-TW" sz="1200" dirty="0"/>
          </a:p>
        </p:txBody>
      </p:sp>
      <p:sp>
        <p:nvSpPr>
          <p:cNvPr id="16" name="Shape 14"/>
          <p:cNvSpPr/>
          <p:nvPr/>
        </p:nvSpPr>
        <p:spPr>
          <a:xfrm>
            <a:off x="5394960" y="2560320"/>
            <a:ext cx="1920240" cy="914"/>
          </a:xfrm>
          <a:prstGeom prst="line">
            <a:avLst/>
          </a:prstGeom>
          <a:noFill/>
          <a:ln w="15875">
            <a:solidFill>
              <a:srgbClr val="B8C2D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0" y="2331720"/>
            <a:ext cx="1280160" cy="457200"/>
          </a:xfrm>
          <a:prstGeom prst="roundRect">
            <a:avLst>
              <a:gd name="adj" fmla="val 12000"/>
            </a:avLst>
          </a:prstGeom>
          <a:solidFill>
            <a:srgbClr val="FBEFEF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0" y="23317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2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引用它的文章</a:t>
            </a:r>
            <a:endParaRPr lang="zh-TW" sz="1200" dirty="0"/>
          </a:p>
        </p:txBody>
      </p:sp>
      <p:sp>
        <p:nvSpPr>
          <p:cNvPr id="19" name="Shape 17"/>
          <p:cNvSpPr/>
          <p:nvPr/>
        </p:nvSpPr>
        <p:spPr>
          <a:xfrm>
            <a:off x="5394960" y="2560320"/>
            <a:ext cx="1920240" cy="1051560"/>
          </a:xfrm>
          <a:prstGeom prst="line">
            <a:avLst/>
          </a:prstGeom>
          <a:noFill/>
          <a:ln w="15875">
            <a:solidFill>
              <a:srgbClr val="B8C2D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0" y="3383280"/>
            <a:ext cx="1280160" cy="457200"/>
          </a:xfrm>
          <a:prstGeom prst="roundRect">
            <a:avLst>
              <a:gd name="adj" fmla="val 12000"/>
            </a:avLst>
          </a:prstGeom>
          <a:solidFill>
            <a:srgbClr val="FBEFEF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15200" y="338328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2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引用它的文章</a:t>
            </a:r>
            <a:endParaRPr lang="zh-TW" sz="1200" dirty="0"/>
          </a:p>
        </p:txBody>
      </p:sp>
      <p:sp>
        <p:nvSpPr>
          <p:cNvPr id="22" name="Shape 20"/>
          <p:cNvSpPr/>
          <p:nvPr/>
        </p:nvSpPr>
        <p:spPr>
          <a:xfrm>
            <a:off x="3749040" y="1920240"/>
            <a:ext cx="1645920" cy="1280160"/>
          </a:xfrm>
          <a:prstGeom prst="ellipse">
            <a:avLst/>
          </a:prstGeom>
          <a:solidFill>
            <a:srgbClr val="7B1E1E"/>
          </a:solidFill>
          <a:ln w="12700">
            <a:solidFill>
              <a:srgbClr val="7B1E1E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749040" y="1920240"/>
            <a:ext cx="1645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5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你找到的</a:t>
            </a:r>
            <a:endParaRPr lang="zh-TW" sz="1500" dirty="0"/>
          </a:p>
          <a:p>
            <a:pPr marL="0" indent="0" algn="ctr">
              <a:buNone/>
            </a:pPr>
            <a:r>
              <a:rPr lang="zh-TW" altLang="en-US" sz="15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關鍵文章</a:t>
            </a:r>
            <a:endParaRPr lang="zh-TW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9144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← 往過去追</a:t>
            </a:r>
            <a:endParaRPr lang="zh-TW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309360" y="9144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zh-TW" altLang="en-US" sz="12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往未來追 →</a:t>
            </a:r>
            <a:endParaRPr lang="zh-TW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4023360"/>
            <a:ext cx="6309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核心合輯含 A&amp;HCI（藝術與人文引文索引），涵蓋文學、語言學等領域；可依「被引用次數」排序找經典，並匯出至 EndNote。（實際可用範圍依本館訂購為準）</a:t>
            </a:r>
            <a:endParaRPr lang="zh-TW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6949440" y="406908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https://webofscience.com</a:t>
            </a:r>
            <a:endParaRPr lang="zh-TW" sz="12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2377440" y="141732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Capítulo 3</a:t>
            </a:r>
            <a:endParaRPr lang="en-US" sz="18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2377440" y="192024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中文期刊與博碩士論文：國內・國際・西語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中文期刊雙寶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Revistas en chino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457200" y="105156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234440"/>
            <a:ext cx="594360" cy="59436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" y="1365199"/>
            <a:ext cx="332842" cy="33284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123444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7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Journal 學術期刊資料庫</a:t>
            </a:r>
            <a:endParaRPr lang="zh-TW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1417320" y="16002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原華藝 CEPS 中文電子期刊</a:t>
            </a:r>
            <a:endParaRPr lang="zh-TW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2103120"/>
            <a:ext cx="3566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收錄臺灣及華文地區學術期刊</a:t>
            </a:r>
            <a:endParaRPr lang="zh-TW" sz="14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可直接閱讀、下載全文</a:t>
            </a:r>
            <a:endParaRPr lang="zh-TW" sz="14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適合找中文的西語文學、語言教學研究</a:t>
            </a:r>
            <a:endParaRPr lang="zh-TW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4023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Jumper 資料庫頁面</a:t>
            </a:r>
            <a:endParaRPr lang="zh-TW" sz="1100" dirty="0"/>
          </a:p>
        </p:txBody>
      </p:sp>
      <p:sp>
        <p:nvSpPr>
          <p:cNvPr id="11" name="Shape 8"/>
          <p:cNvSpPr/>
          <p:nvPr/>
        </p:nvSpPr>
        <p:spPr>
          <a:xfrm>
            <a:off x="4663440" y="1051560"/>
            <a:ext cx="4023360" cy="3429000"/>
          </a:xfrm>
          <a:prstGeom prst="roundRect">
            <a:avLst>
              <a:gd name="adj" fmla="val 2133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92040" y="1234440"/>
            <a:ext cx="594360" cy="59436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2799" y="1365199"/>
            <a:ext cx="332842" cy="33284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23560" y="123444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7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臺灣期刊論文索引系統</a:t>
            </a:r>
            <a:endParaRPr lang="zh-TW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5623560" y="16002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國家圖書館</a:t>
            </a:r>
            <a:endParaRPr lang="zh-TW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03120"/>
            <a:ext cx="3566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收錄臺灣出版期刊論文的索引資料</a:t>
            </a:r>
            <a:endParaRPr lang="zh-TW" sz="14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部分文章提供電子全文或連結</a:t>
            </a:r>
            <a:endParaRPr lang="zh-TW" sz="14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適合先確認「有沒有人寫過」</a:t>
            </a:r>
            <a:endParaRPr lang="zh-TW" sz="14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4023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https://tpl.ncl.edu.tw/NclService/</a:t>
            </a:r>
            <a:endParaRPr lang="zh-TW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中國大陸學術資源：CNKI 與萬方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Recursos de China continental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457200" y="1051560"/>
            <a:ext cx="2606040" cy="3154680"/>
          </a:xfrm>
          <a:prstGeom prst="roundRect">
            <a:avLst>
              <a:gd name="adj" fmla="val 2807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234440"/>
            <a:ext cx="548640" cy="54864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81" y="135514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25880" y="123444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6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CNKI 台灣鏡站</a:t>
            </a:r>
            <a:endParaRPr lang="zh-TW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325880" y="153619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中國期刊全文數據庫</a:t>
            </a:r>
            <a:endParaRPr lang="zh-TW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01168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收錄 1915 年迄今中國大陸期刊，逾萬種，分十大專輯（含文史哲、教育與社會科學綜合）</a:t>
            </a:r>
            <a:endParaRPr lang="zh-TW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3749040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連結進入資料庫</a:t>
            </a:r>
            <a:endParaRPr lang="zh-TW" sz="1200" dirty="0"/>
          </a:p>
        </p:txBody>
      </p:sp>
      <p:sp>
        <p:nvSpPr>
          <p:cNvPr id="11" name="Shape 8"/>
          <p:cNvSpPr/>
          <p:nvPr/>
        </p:nvSpPr>
        <p:spPr>
          <a:xfrm>
            <a:off x="3246120" y="1051560"/>
            <a:ext cx="2606040" cy="3154680"/>
          </a:xfrm>
          <a:prstGeom prst="roundRect">
            <a:avLst>
              <a:gd name="adj" fmla="val 2807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429000" y="1234440"/>
            <a:ext cx="548640" cy="54864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701" y="1355141"/>
            <a:ext cx="307238" cy="307238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114800" y="123444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6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CNKI 國際版</a:t>
            </a:r>
            <a:endParaRPr lang="zh-TW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4114800" y="153619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青島站點</a:t>
            </a:r>
            <a:endParaRPr lang="zh-TW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3429000" y="201168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CNKI 國際版平台；台灣鏡站連線不順時可改用，可用範圍依本館訂購為準</a:t>
            </a:r>
            <a:endParaRPr lang="zh-TW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3429000" y="3749040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連結進入資料庫</a:t>
            </a:r>
            <a:endParaRPr lang="zh-TW" sz="1200" dirty="0"/>
          </a:p>
        </p:txBody>
      </p:sp>
      <p:sp>
        <p:nvSpPr>
          <p:cNvPr id="18" name="Shape 14"/>
          <p:cNvSpPr/>
          <p:nvPr/>
        </p:nvSpPr>
        <p:spPr>
          <a:xfrm>
            <a:off x="6035040" y="1051560"/>
            <a:ext cx="2606040" cy="3154680"/>
          </a:xfrm>
          <a:prstGeom prst="roundRect">
            <a:avLst>
              <a:gd name="adj" fmla="val 2807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217920" y="1234440"/>
            <a:ext cx="548640" cy="548640"/>
          </a:xfrm>
          <a:prstGeom prst="ellipse">
            <a:avLst/>
          </a:prstGeom>
          <a:solidFill>
            <a:srgbClr val="7B1E1E"/>
          </a:solidFill>
          <a:ln w="12700">
            <a:solidFill>
              <a:srgbClr val="7B1E1E"/>
            </a:solidFill>
            <a:prstDash val="solid"/>
          </a:ln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621" y="1355141"/>
            <a:ext cx="307238" cy="307238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903720" y="123444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6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萬方數據</a:t>
            </a:r>
            <a:endParaRPr lang="zh-TW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6903720" y="1536192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知識服務平台</a:t>
            </a:r>
            <a:endParaRPr lang="zh-TW" sz="1100" dirty="0"/>
          </a:p>
        </p:txBody>
      </p:sp>
      <p:sp>
        <p:nvSpPr>
          <p:cNvPr id="23" name="Text 18"/>
          <p:cNvSpPr txBox="1"/>
          <p:nvPr/>
        </p:nvSpPr>
        <p:spPr>
          <a:xfrm>
            <a:off x="6217920" y="201168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整合期刊、學位論文、會議論文等資源；期刊逾 8,000 種、學位論文逾 500 萬篇</a:t>
            </a:r>
            <a:endParaRPr lang="zh-TW" sz="1300" dirty="0"/>
          </a:p>
        </p:txBody>
      </p:sp>
      <p:sp>
        <p:nvSpPr>
          <p:cNvPr id="24" name="Text 19"/>
          <p:cNvSpPr txBox="1"/>
          <p:nvPr/>
        </p:nvSpPr>
        <p:spPr>
          <a:xfrm>
            <a:off x="6217920" y="3749040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連結進入資料庫</a:t>
            </a:r>
            <a:endParaRPr lang="zh-TW" sz="1200" dirty="0"/>
          </a:p>
        </p:txBody>
      </p:sp>
      <p:sp>
        <p:nvSpPr>
          <p:cNvPr id="25" name="Text 20"/>
          <p:cNvSpPr txBox="1"/>
          <p:nvPr/>
        </p:nvSpPr>
        <p:spPr>
          <a:xfrm>
            <a:off x="457200" y="43159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0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數據來源：慈濟大學圖書館 CNKI 簡介；萬方數據新站快速使用手冊（2021）。小提醒：簡體字資料庫用簡體關鍵字檢索較準確，如「西班牙语」。</a:t>
            </a:r>
            <a:endParaRPr lang="zh-TW" sz="10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臺灣博碩士論文知識加值系統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Tesis de Taiwán</a:t>
            </a:r>
            <a:endParaRPr lang="zh-TW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09728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國家圖書館建置，收錄國內博碩士論文書目與摘要，部分提供電子全文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用「校院名稱」＋「系所名稱」可找到本系學長姐的論文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觀摩重點：章節架構、研究方法、參考文獻怎麼寫</a:t>
            </a:r>
            <a:endParaRPr lang="zh-TW" sz="15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5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本校論文也可從「靜宜大學博碩士論文查詢」查詢與上傳</a:t>
            </a:r>
            <a:endParaRPr lang="zh-TW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9776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https://ndltd.ncl.edu.tw/</a:t>
            </a:r>
            <a:endParaRPr lang="zh-TW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3017520" y="39776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靜宜大學博碩士論文查詢</a:t>
            </a:r>
            <a:endParaRPr lang="zh-TW" sz="1200" dirty="0"/>
          </a:p>
        </p:txBody>
      </p:sp>
      <p:sp>
        <p:nvSpPr>
          <p:cNvPr id="7" name="Shape 5"/>
          <p:cNvSpPr/>
          <p:nvPr/>
        </p:nvSpPr>
        <p:spPr>
          <a:xfrm>
            <a:off x="5669280" y="1097280"/>
            <a:ext cx="3017520" cy="3017520"/>
          </a:xfrm>
          <a:prstGeom prst="roundRect">
            <a:avLst>
              <a:gd name="adj" fmla="val 2424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5852160" y="123444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5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檢索示範</a:t>
            </a:r>
            <a:endParaRPr lang="zh-TW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852160" y="169164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校院名稱</a:t>
            </a:r>
            <a:endParaRPr lang="zh-TW" sz="1100" dirty="0"/>
          </a:p>
        </p:txBody>
      </p:sp>
      <p:sp>
        <p:nvSpPr>
          <p:cNvPr id="10" name="Shape 8"/>
          <p:cNvSpPr/>
          <p:nvPr/>
        </p:nvSpPr>
        <p:spPr>
          <a:xfrm>
            <a:off x="5852160" y="1920240"/>
            <a:ext cx="26517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943600" y="192024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靜宜大學</a:t>
            </a:r>
            <a:endParaRPr lang="zh-TW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852160" y="24231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系所名稱</a:t>
            </a:r>
            <a:endParaRPr lang="zh-TW" sz="1100" dirty="0"/>
          </a:p>
        </p:txBody>
      </p:sp>
      <p:sp>
        <p:nvSpPr>
          <p:cNvPr id="13" name="Shape 11"/>
          <p:cNvSpPr/>
          <p:nvPr/>
        </p:nvSpPr>
        <p:spPr>
          <a:xfrm>
            <a:off x="5852160" y="2651760"/>
            <a:ext cx="26517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943600" y="265176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西班牙語文學系</a:t>
            </a:r>
            <a:endParaRPr lang="zh-TW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852160" y="315468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關鍵詞</a:t>
            </a:r>
            <a:endParaRPr lang="zh-TW" sz="1100" dirty="0"/>
          </a:p>
        </p:txBody>
      </p:sp>
      <p:sp>
        <p:nvSpPr>
          <p:cNvPr id="16" name="Shape 14"/>
          <p:cNvSpPr/>
          <p:nvPr/>
        </p:nvSpPr>
        <p:spPr>
          <a:xfrm>
            <a:off x="5852160" y="3383280"/>
            <a:ext cx="26517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0" y="338328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依你的主題</a:t>
            </a:r>
            <a:endParaRPr lang="zh-TW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TDX：西班牙加泰隆尼亞的開放論文寶庫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Tesis Doctorals en Xarxa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457200" y="1234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34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49,281</a:t>
            </a:r>
            <a:endParaRPr lang="zh-TW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0116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篇博士論文</a:t>
            </a:r>
            <a:endParaRPr lang="zh-TW" sz="1400" dirty="0"/>
          </a:p>
        </p:txBody>
      </p:sp>
      <p:sp>
        <p:nvSpPr>
          <p:cNvPr id="7" name="Shape 5"/>
          <p:cNvSpPr/>
          <p:nvPr/>
        </p:nvSpPr>
        <p:spPr>
          <a:xfrm>
            <a:off x="2560320" y="109728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2560320" y="1234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34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15</a:t>
            </a:r>
            <a:endParaRPr lang="zh-TW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2560320" y="20116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所合作大學</a:t>
            </a:r>
            <a:endParaRPr lang="zh-TW" sz="1400" dirty="0"/>
          </a:p>
        </p:txBody>
      </p:sp>
      <p:sp>
        <p:nvSpPr>
          <p:cNvPr id="10" name="Shape 8"/>
          <p:cNvSpPr/>
          <p:nvPr/>
        </p:nvSpPr>
        <p:spPr>
          <a:xfrm>
            <a:off x="4663440" y="109728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4663440" y="1234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34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19,648</a:t>
            </a:r>
            <a:endParaRPr lang="zh-TW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4663440" y="20116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篇西班牙文</a:t>
            </a:r>
            <a:endParaRPr lang="zh-TW" sz="1400" dirty="0"/>
          </a:p>
        </p:txBody>
      </p:sp>
      <p:sp>
        <p:nvSpPr>
          <p:cNvPr id="13" name="Shape 11"/>
          <p:cNvSpPr/>
          <p:nvPr/>
        </p:nvSpPr>
        <p:spPr>
          <a:xfrm>
            <a:off x="6766560" y="109728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766560" y="1234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34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48,056</a:t>
            </a:r>
            <a:endParaRPr lang="zh-TW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6766560" y="20116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篇開放取用</a:t>
            </a:r>
            <a:endParaRPr lang="zh-TW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278892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收錄加泰隆尼亞地區等大學的博士論文，絕大多數可免費下載全文</a:t>
            </a:r>
            <a:endParaRPr lang="zh-TW" sz="14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可依指導教授、口試年份、語言、學科篩選；注意也有加泰隆尼亞文（Catalan）論文</a:t>
            </a:r>
            <a:endParaRPr lang="zh-TW" sz="14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介面提供 Castellano／Català／English 三種語言</a:t>
            </a:r>
            <a:endParaRPr lang="zh-TW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438912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0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數據來源：TDX 網站首頁統計（2026-10-19 查詢）</a:t>
            </a:r>
            <a:endParaRPr lang="zh-TW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0" y="434340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https://www.tdx.cat/</a:t>
            </a:r>
            <a:endParaRPr lang="zh-TW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DDC 國際博碩士論文全文資料庫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Digital Dissertation Consortium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457200" y="1234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32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2001</a:t>
            </a:r>
            <a:endParaRPr lang="zh-TW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0116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年成立</a:t>
            </a:r>
            <a:endParaRPr lang="zh-TW" sz="1400" dirty="0"/>
          </a:p>
        </p:txBody>
      </p:sp>
      <p:sp>
        <p:nvSpPr>
          <p:cNvPr id="7" name="Shape 5"/>
          <p:cNvSpPr/>
          <p:nvPr/>
        </p:nvSpPr>
        <p:spPr>
          <a:xfrm>
            <a:off x="2560320" y="109728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2560320" y="1234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32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31 萬+</a:t>
            </a:r>
            <a:endParaRPr lang="zh-TW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2560320" y="20116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本全文論文</a:t>
            </a:r>
            <a:endParaRPr lang="zh-TW" sz="1400" dirty="0"/>
          </a:p>
        </p:txBody>
      </p:sp>
      <p:sp>
        <p:nvSpPr>
          <p:cNvPr id="10" name="Shape 8"/>
          <p:cNvSpPr/>
          <p:nvPr/>
        </p:nvSpPr>
        <p:spPr>
          <a:xfrm>
            <a:off x="4663440" y="109728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4663440" y="1234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32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約 1 萬</a:t>
            </a:r>
            <a:endParaRPr lang="zh-TW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4663440" y="20116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篇每年新增</a:t>
            </a:r>
            <a:endParaRPr lang="zh-TW" sz="1400" dirty="0"/>
          </a:p>
        </p:txBody>
      </p:sp>
      <p:sp>
        <p:nvSpPr>
          <p:cNvPr id="13" name="Shape 11"/>
          <p:cNvSpPr/>
          <p:nvPr/>
        </p:nvSpPr>
        <p:spPr>
          <a:xfrm>
            <a:off x="6766560" y="1097280"/>
            <a:ext cx="1920240" cy="1463040"/>
          </a:xfrm>
          <a:prstGeom prst="roundRect">
            <a:avLst>
              <a:gd name="adj" fmla="val 5000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766560" y="12344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32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100+</a:t>
            </a:r>
            <a:endParaRPr lang="zh-TW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6766560" y="20116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所港臺會員</a:t>
            </a:r>
            <a:endParaRPr lang="zh-TW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278892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由港臺大學圖書館組成聯盟，採購 ProQuest 博碩士論文全文，以北美大學為主</a:t>
            </a:r>
            <a:endParaRPr lang="zh-TW" sz="14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共建共享：參加年度內，會員可使用聯盟所有已購論文</a:t>
            </a:r>
            <a:endParaRPr lang="zh-TW" sz="1400" dirty="0"/>
          </a:p>
          <a:p>
            <a:pPr marL="342900" indent="-342900">
              <a:spcAft>
                <a:spcPts val="600"/>
              </a:spcAft>
              <a:buSzPct val="100000"/>
              <a:buChar char="◆"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可用 ProQuest 索引查聯盟是否已收錄；未收錄者可推薦採購</a:t>
            </a:r>
            <a:endParaRPr lang="zh-TW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438912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0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數據來源：DDC 平台介紹簡報（2025-04）</a:t>
            </a:r>
            <a:endParaRPr lang="zh-TW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2377440" y="141732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Capítulo 4</a:t>
            </a:r>
            <a:endParaRPr lang="en-US" sz="18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2377440" y="192024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取得全文與寫作工具：NDDS・EndNote・Turnitin</a:t>
            </a:r>
            <a:endParaRPr lang="en-US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館際合作：本館沒有也拿得到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Préstamo interbibliotecario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731520" cy="73152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34" y="1258214"/>
            <a:ext cx="409651" cy="40965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71600" y="1097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全國文獻傳遞服務 NDDS</a:t>
            </a:r>
            <a:endParaRPr lang="zh-TW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371600" y="148132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線上申請，向其他圖書館調閱圖書或複印期刊文章</a:t>
            </a:r>
            <a:endParaRPr lang="zh-TW" sz="13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103120"/>
          <a:ext cx="4937760" cy="1645920"/>
        </p:xfrm>
        <a:graphic>
          <a:graphicData uri="http://schemas.openxmlformats.org/drawingml/2006/table">
            <a:tbl>
              <a:tblPr/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新細明體" pitchFamily="34" charset="0"/>
                          <a:ea typeface="新細明體" pitchFamily="34" charset="-122"/>
                          <a:cs typeface="新細明體" pitchFamily="34" charset="-120"/>
                        </a:rPr>
                        <a:t>項目</a:t>
                      </a:r>
                      <a:endParaRPr lang="en-US" sz="1300" dirty="0">
                        <a:latin typeface="新細明體" charset="0"/>
                        <a:ea typeface="新細明體" charset="0"/>
                        <a:cs typeface="新細明體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1E1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新細明體" pitchFamily="34" charset="0"/>
                          <a:ea typeface="新細明體" pitchFamily="34" charset="-122"/>
                          <a:cs typeface="新細明體" pitchFamily="34" charset="-120"/>
                        </a:rPr>
                        <a:t>收費</a:t>
                      </a:r>
                      <a:endParaRPr lang="en-US" sz="1300" dirty="0">
                        <a:latin typeface="新細明體" charset="0"/>
                        <a:ea typeface="新細明體" charset="0"/>
                        <a:cs typeface="新細明體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1E1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新細明體" pitchFamily="34" charset="0"/>
                          <a:ea typeface="新細明體" pitchFamily="34" charset="-122"/>
                          <a:cs typeface="新細明體" pitchFamily="34" charset="-120"/>
                        </a:rPr>
                        <a:t>說明</a:t>
                      </a:r>
                      <a:endParaRPr lang="en-US" sz="1300" dirty="0">
                        <a:latin typeface="新細明體" charset="0"/>
                        <a:ea typeface="新細明體" charset="0"/>
                        <a:cs typeface="新細明體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1E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B2B2B"/>
                          </a:solidFill>
                          <a:latin typeface="新細明體" pitchFamily="34" charset="0"/>
                          <a:ea typeface="新細明體" pitchFamily="34" charset="-122"/>
                          <a:cs typeface="新細明體" pitchFamily="34" charset="-120"/>
                        </a:rPr>
                        <a:t>圖書件</a:t>
                      </a:r>
                      <a:endParaRPr lang="en-US" sz="1300" dirty="0">
                        <a:latin typeface="新細明體" charset="0"/>
                        <a:ea typeface="新細明體" charset="0"/>
                        <a:cs typeface="新細明體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B2B2B"/>
                          </a:solidFill>
                          <a:latin typeface="新細明體" pitchFamily="34" charset="0"/>
                          <a:ea typeface="新細明體" pitchFamily="34" charset="-122"/>
                          <a:cs typeface="新細明體" pitchFamily="34" charset="-120"/>
                        </a:rPr>
                        <a:t>每冊 100 元</a:t>
                      </a:r>
                      <a:endParaRPr lang="en-US" sz="1300" dirty="0">
                        <a:latin typeface="新細明體" charset="0"/>
                        <a:ea typeface="新細明體" charset="0"/>
                        <a:cs typeface="新細明體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B2B2B"/>
                          </a:solidFill>
                          <a:latin typeface="新細明體" pitchFamily="34" charset="0"/>
                          <a:ea typeface="新細明體" pitchFamily="34" charset="-122"/>
                          <a:cs typeface="新細明體" pitchFamily="34" charset="-120"/>
                        </a:rPr>
                        <a:t>免郵資，每冊 30 天</a:t>
                      </a:r>
                      <a:endParaRPr lang="en-US" sz="1300" dirty="0">
                        <a:latin typeface="新細明體" charset="0"/>
                        <a:ea typeface="新細明體" charset="0"/>
                        <a:cs typeface="新細明體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B2B2B"/>
                          </a:solidFill>
                          <a:latin typeface="新細明體" pitchFamily="34" charset="0"/>
                          <a:ea typeface="新細明體" pitchFamily="34" charset="-122"/>
                          <a:cs typeface="新細明體" pitchFamily="34" charset="-120"/>
                        </a:rPr>
                        <a:t>複印件</a:t>
                      </a:r>
                      <a:endParaRPr lang="en-US" sz="1300" dirty="0">
                        <a:latin typeface="新細明體" charset="0"/>
                        <a:ea typeface="新細明體" charset="0"/>
                        <a:cs typeface="新細明體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B2B2B"/>
                          </a:solidFill>
                          <a:latin typeface="新細明體" pitchFamily="34" charset="0"/>
                          <a:ea typeface="新細明體" pitchFamily="34" charset="-122"/>
                          <a:cs typeface="新細明體" pitchFamily="34" charset="-120"/>
                        </a:rPr>
                        <a:t>A4 每頁 2 元</a:t>
                      </a:r>
                      <a:endParaRPr lang="en-US" sz="1300" dirty="0">
                        <a:latin typeface="新細明體" charset="0"/>
                        <a:ea typeface="新細明體" charset="0"/>
                        <a:cs typeface="新細明體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B2B2B"/>
                          </a:solidFill>
                          <a:latin typeface="新細明體" pitchFamily="34" charset="0"/>
                          <a:ea typeface="新細明體" pitchFamily="34" charset="-122"/>
                          <a:cs typeface="新細明體" pitchFamily="34" charset="-120"/>
                        </a:rPr>
                        <a:t>免服務費，不限頁數</a:t>
                      </a:r>
                      <a:endParaRPr lang="en-US" sz="1300" dirty="0">
                        <a:latin typeface="新細明體" charset="0"/>
                        <a:ea typeface="新細明體" charset="0"/>
                        <a:cs typeface="新細明體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B2B2B"/>
                          </a:solidFill>
                          <a:latin typeface="新細明體" pitchFamily="34" charset="0"/>
                          <a:ea typeface="新細明體" pitchFamily="34" charset="-122"/>
                          <a:cs typeface="新細明體" pitchFamily="34" charset="-120"/>
                        </a:rPr>
                        <a:t>館際借書證</a:t>
                      </a:r>
                      <a:endParaRPr lang="en-US" sz="1300" dirty="0">
                        <a:latin typeface="新細明體" charset="0"/>
                        <a:ea typeface="新細明體" charset="0"/>
                        <a:cs typeface="新細明體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B2B2B"/>
                          </a:solidFill>
                          <a:latin typeface="新細明體" pitchFamily="34" charset="0"/>
                          <a:ea typeface="新細明體" pitchFamily="34" charset="-122"/>
                          <a:cs typeface="新細明體" pitchFamily="34" charset="-120"/>
                        </a:rPr>
                        <a:t>免費</a:t>
                      </a:r>
                      <a:endParaRPr lang="en-US" sz="1300" dirty="0">
                        <a:latin typeface="新細明體" charset="0"/>
                        <a:ea typeface="新細明體" charset="0"/>
                        <a:cs typeface="新細明體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B2B2B"/>
                          </a:solidFill>
                          <a:latin typeface="新細明體" pitchFamily="34" charset="0"/>
                          <a:ea typeface="新細明體" pitchFamily="34" charset="-122"/>
                          <a:cs typeface="新細明體" pitchFamily="34" charset="-120"/>
                        </a:rPr>
                        <a:t>每證 10 冊，21 天</a:t>
                      </a:r>
                      <a:endParaRPr lang="en-US" sz="1300" dirty="0">
                        <a:latin typeface="新細明體" charset="0"/>
                        <a:ea typeface="新細明體" charset="0"/>
                        <a:cs typeface="新細明體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457200" y="384048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dirty="0">
                <a:solidFill>
                  <a:srgbClr val="6B6B6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以上為優久大學聯盟合作館之收費（依本館網頁）；館際借書證請至流通櫃台借用。</a:t>
            </a:r>
            <a:endParaRPr lang="zh-TW" sz="1100" dirty="0"/>
          </a:p>
        </p:txBody>
      </p:sp>
      <p:sp>
        <p:nvSpPr>
          <p:cNvPr id="10" name="Shape 6"/>
          <p:cNvSpPr/>
          <p:nvPr/>
        </p:nvSpPr>
        <p:spPr>
          <a:xfrm>
            <a:off x="5669280" y="1097280"/>
            <a:ext cx="3017520" cy="3200400"/>
          </a:xfrm>
          <a:prstGeom prst="roundRect">
            <a:avLst>
              <a:gd name="adj" fmla="val 2424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7"/>
          <p:cNvSpPr txBox="1"/>
          <p:nvPr/>
        </p:nvSpPr>
        <p:spPr>
          <a:xfrm>
            <a:off x="5852160" y="123444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5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聯絡窗口</a:t>
            </a:r>
            <a:endParaRPr lang="zh-TW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5852160" y="1645920"/>
            <a:ext cx="2651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NDDS：知識服務組</a:t>
            </a:r>
            <a:endParaRPr lang="zh-TW" sz="1300" dirty="0"/>
          </a:p>
          <a:p>
            <a:pPr marL="0" indent="0">
              <a:spcAft>
                <a:spcPts val="200"/>
              </a:spcAft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分機 11633</a:t>
            </a:r>
            <a:endParaRPr lang="zh-TW" sz="1300" dirty="0"/>
          </a:p>
          <a:p>
            <a:pPr marL="0" indent="0">
              <a:spcAft>
                <a:spcPts val="200"/>
              </a:spcAft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pu105b0@pu.edu.tw</a:t>
            </a:r>
            <a:endParaRPr lang="zh-TW" sz="1300" dirty="0"/>
          </a:p>
          <a:p>
            <a:pPr marL="0" indent="0">
              <a:spcAft>
                <a:spcPts val="200"/>
              </a:spcAft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 </a:t>
            </a:r>
            <a:endParaRPr lang="zh-TW" sz="1300" dirty="0"/>
          </a:p>
          <a:p>
            <a:pPr marL="0" indent="0">
              <a:spcAft>
                <a:spcPts val="200"/>
              </a:spcAft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館際借書證：典藏閱覽組</a:t>
            </a:r>
            <a:endParaRPr lang="zh-TW" sz="1300" dirty="0"/>
          </a:p>
          <a:p>
            <a:pPr marL="0" indent="0">
              <a:spcAft>
                <a:spcPts val="200"/>
              </a:spcAft>
              <a:buNone/>
            </a:pPr>
            <a:r>
              <a:rPr lang="zh-TW" altLang="en-US" sz="13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分機 11651</a:t>
            </a:r>
            <a:endParaRPr lang="zh-TW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852160" y="384048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200" u="sng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館際合作說明頁</a:t>
            </a:r>
            <a:endParaRPr lang="zh-TW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B0997420-7024-9DDA-49A2-1FA6E21CD4C7}"/>
              </a:ext>
            </a:extLst>
          </p:cNvPr>
          <p:cNvSpPr txBox="1"/>
          <p:nvPr/>
        </p:nvSpPr>
        <p:spPr>
          <a:xfrm>
            <a:off x="42862" y="1835876"/>
            <a:ext cx="51863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MingLiU" panose="020B0604020202020204" pitchFamily="34" charset="0"/>
                <a:ea typeface="新細明體" panose="02020500000000000000" pitchFamily="18" charset="-120"/>
                <a:cs typeface="PMingLiU" panose="020B0604020202020204" pitchFamily="34" charset="0"/>
              </a:rPr>
              <a:t>EndNote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MingLiU" panose="020B0604020202020204" pitchFamily="34" charset="0"/>
                <a:ea typeface="新細明體" panose="02020500000000000000" pitchFamily="18" charset="-120"/>
                <a:cs typeface="PMingLiU" panose="020B0604020202020204" pitchFamily="34" charset="0"/>
              </a:rPr>
              <a:t> 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PMingLiU" panose="020B0604020202020204" pitchFamily="34" charset="0"/>
                <a:ea typeface="新細明體" panose="02020500000000000000" pitchFamily="18" charset="-120"/>
                <a:cs typeface="PMingLiU" panose="020B0604020202020204" pitchFamily="34" charset="0"/>
              </a:rPr>
              <a:t>2025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PMingLiU" panose="020B0604020202020204" pitchFamily="34" charset="0"/>
              <a:ea typeface="新細明體" panose="02020500000000000000" pitchFamily="18" charset="-120"/>
              <a:cs typeface="PMingLiU" panose="020B0604020202020204" pitchFamily="34" charset="0"/>
            </a:endParaRPr>
          </a:p>
        </p:txBody>
      </p:sp>
      <p:sp>
        <p:nvSpPr>
          <p:cNvPr id="6" name="矩形: 圓角 111">
            <a:extLst>
              <a:ext uri="{FF2B5EF4-FFF2-40B4-BE49-F238E27FC236}">
                <a16:creationId xmlns:a16="http://schemas.microsoft.com/office/drawing/2014/main" id="{C03E22A9-4883-D674-DFCC-6CB56251BEBA}"/>
              </a:ext>
            </a:extLst>
          </p:cNvPr>
          <p:cNvSpPr/>
          <p:nvPr/>
        </p:nvSpPr>
        <p:spPr>
          <a:xfrm>
            <a:off x="454112" y="1394877"/>
            <a:ext cx="1855446" cy="406375"/>
          </a:xfrm>
          <a:prstGeom prst="wedgeRoundRectCallout">
            <a:avLst>
              <a:gd name="adj1" fmla="val -23878"/>
              <a:gd name="adj2" fmla="val 85325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 panose="020B0604030504040204" pitchFamily="34" charset="-120"/>
                <a:ea typeface="PMingLiU" panose="020B0604030504040204" pitchFamily="34" charset="-120"/>
                <a:cs typeface="PMingLiU"/>
              </a:rPr>
              <a:t>書目管理軟體</a:t>
            </a:r>
          </a:p>
        </p:txBody>
      </p:sp>
    </p:spTree>
    <p:extLst>
      <p:ext uri="{BB962C8B-B14F-4D97-AF65-F5344CB8AC3E}">
        <p14:creationId xmlns:p14="http://schemas.microsoft.com/office/powerpoint/2010/main" val="3565772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EndNote：書目管理，告別格式地獄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E8A317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Gestor de referencias</a:t>
            </a:r>
            <a:endParaRPr kumimoji="0" lang="zh-TW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2011680" cy="594360"/>
          </a:xfrm>
          <a:prstGeom prst="chevron">
            <a:avLst/>
          </a:prstGeom>
          <a:solidFill>
            <a:srgbClr val="7B1E1E"/>
          </a:solidFill>
          <a:ln w="12700">
            <a:solidFill>
              <a:srgbClr val="7B1E1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09728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匯入</a:t>
            </a:r>
            <a:endParaRPr kumimoji="0" lang="zh-TW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457200" y="178308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資料庫匯出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或 PDF 拖入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560320" y="1097280"/>
            <a:ext cx="2011680" cy="594360"/>
          </a:xfrm>
          <a:prstGeom prst="chevron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788920" y="109728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管理</a:t>
            </a:r>
            <a:endParaRPr kumimoji="0" lang="zh-TW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2560320" y="178308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分組、標註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去除重複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663440" y="1097280"/>
            <a:ext cx="2011680" cy="594360"/>
          </a:xfrm>
          <a:prstGeom prst="chevron">
            <a:avLst/>
          </a:prstGeom>
          <a:solidFill>
            <a:srgbClr val="7B1E1E"/>
          </a:solidFill>
          <a:ln w="12700">
            <a:solidFill>
              <a:srgbClr val="7B1E1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92040" y="109728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引用</a:t>
            </a:r>
            <a:endParaRPr kumimoji="0" lang="zh-TW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4663440" y="178308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Word 中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Cite While You Write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766560" y="1097280"/>
            <a:ext cx="2011680" cy="594360"/>
          </a:xfrm>
          <a:prstGeom prst="chevron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95160" y="109728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產生書目</a:t>
            </a:r>
            <a:endParaRPr kumimoji="0" lang="zh-TW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6766560" y="178308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一鍵切換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APA／MLA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57200" y="2697480"/>
            <a:ext cx="4023360" cy="1737360"/>
          </a:xfrm>
          <a:prstGeom prst="roundRect">
            <a:avLst>
              <a:gd name="adj" fmla="val 4211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640080" y="27889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D4E89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怎麼取得</a:t>
            </a:r>
            <a:endParaRPr kumimoji="0" lang="zh-TW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640080" y="31546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於校園網域內登入「靜宜大學知識管理系統（KM）」下載；限本校教職員生使用。</a:t>
            </a:r>
            <a:endParaRPr kumimoji="0" lang="zh-TW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640080" y="402336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1D4E89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EndNote 服務頁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663440" y="2697480"/>
            <a:ext cx="4023360" cy="1737360"/>
          </a:xfrm>
          <a:prstGeom prst="roundRect">
            <a:avLst>
              <a:gd name="adj" fmla="val 4211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4846320" y="27889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EndNote 2025 新功能</a:t>
            </a:r>
            <a:endParaRPr kumimoji="0" lang="zh-TW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4846320" y="315468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2025.1 版加入 AI 研究助理：整理文獻重點、與 PDF 對話、翻譯全文；另有 Find a Journal 投稿期刊建議。</a:t>
            </a:r>
            <a:endParaRPr kumimoji="0" lang="zh-TW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6B6B6B"/>
                </a:solidFill>
                <a:effectLst/>
                <a:uLnTx/>
                <a:uFillTx/>
                <a:latin typeface="新細明體"/>
                <a:ea typeface="新細明體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6B6B6B"/>
              </a:solidFill>
              <a:effectLst/>
              <a:uLnTx/>
              <a:uFillTx/>
              <a:latin typeface="新細明體"/>
              <a:ea typeface="新細明體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40030"/>
            <a:ext cx="781812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/>
              <a:t>⑯ EndNote 書目管理：告別手打參考文獻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411480" y="925830"/>
            <a:ext cx="342900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" b="0" i="0" u="sng" strike="noStrike" kern="1200" cap="none" spc="0" normalizeH="0" baseline="0" noProof="0" dirty="0">
                <a:ln>
                  <a:noFill/>
                </a:ln>
                <a:solidFill>
                  <a:srgbClr val="1D4E89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▶ 本館 EndNote 說明頁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4" name="en0"/>
          <p:cNvSpPr/>
          <p:nvPr/>
        </p:nvSpPr>
        <p:spPr>
          <a:xfrm>
            <a:off x="411480" y="1303020"/>
            <a:ext cx="4526280" cy="822960"/>
          </a:xfrm>
          <a:prstGeom prst="roundRect">
            <a:avLst>
              <a:gd name="adj" fmla="val 8333"/>
            </a:avLst>
          </a:prstGeom>
          <a:solidFill>
            <a:srgbClr val="F7F7F9"/>
          </a:solidFill>
          <a:ln w="12700">
            <a:solidFill>
              <a:srgbClr val="F7F7F9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548640" y="1303020"/>
            <a:ext cx="685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9E1B22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取得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234440" y="1337310"/>
            <a:ext cx="360045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於校園網域內登入「靜宜大學知識管理系統（KM）」下載；僅限本校教職員生使用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7" name="en1"/>
          <p:cNvSpPr/>
          <p:nvPr/>
        </p:nvSpPr>
        <p:spPr>
          <a:xfrm>
            <a:off x="411480" y="2263140"/>
            <a:ext cx="4526280" cy="822960"/>
          </a:xfrm>
          <a:prstGeom prst="roundRect">
            <a:avLst>
              <a:gd name="adj" fmla="val 8333"/>
            </a:avLst>
          </a:prstGeom>
          <a:solidFill>
            <a:srgbClr val="F7F7F9"/>
          </a:solidFill>
          <a:ln w="12700">
            <a:solidFill>
              <a:srgbClr val="F7F7F9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548640" y="2263140"/>
            <a:ext cx="685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9E1B22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安裝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234440" y="2297430"/>
            <a:ext cx="360045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解壓縮後執行安裝檔（勿刪除授權檔）；Typical 含 500 多種書目格式，Custom 可選 7,000 多種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10" name="en2"/>
          <p:cNvSpPr/>
          <p:nvPr/>
        </p:nvSpPr>
        <p:spPr>
          <a:xfrm>
            <a:off x="411480" y="3223260"/>
            <a:ext cx="4526280" cy="822960"/>
          </a:xfrm>
          <a:prstGeom prst="roundRect">
            <a:avLst>
              <a:gd name="adj" fmla="val 8333"/>
            </a:avLst>
          </a:prstGeom>
          <a:solidFill>
            <a:srgbClr val="F7F7F9"/>
          </a:solidFill>
          <a:ln w="12700">
            <a:solidFill>
              <a:srgbClr val="F7F7F9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548640" y="3223260"/>
            <a:ext cx="685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9E1B22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寫作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234440" y="3257550"/>
            <a:ext cx="360045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Cite While You Write：在 Word 中邊寫邊插入引用，自動產生參考文獻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13" name="enai"/>
          <p:cNvSpPr/>
          <p:nvPr/>
        </p:nvSpPr>
        <p:spPr>
          <a:xfrm>
            <a:off x="5143500" y="925830"/>
            <a:ext cx="3566160" cy="3394710"/>
          </a:xfrm>
          <a:prstGeom prst="roundRect">
            <a:avLst>
              <a:gd name="adj" fmla="val 2020"/>
            </a:avLst>
          </a:prstGeom>
          <a:solidFill>
            <a:srgbClr val="EAF0F8"/>
          </a:solidFill>
          <a:ln w="12700">
            <a:solidFill>
              <a:srgbClr val="EAF0F8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314950" y="1097280"/>
            <a:ext cx="548640" cy="54864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110" y="1234440"/>
            <a:ext cx="274320" cy="27432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5966460" y="1131570"/>
            <a:ext cx="267462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1D4E89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EndNote 2025.1 新功能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5314950" y="1783080"/>
            <a:ext cx="325755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088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Research Assistant：關鍵提要、與文件對談</a:t>
            </a:r>
            <a:endParaRPr kumimoji="0" lang="en-US" sz="1088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088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翻譯 PDF 全文或選取段落——讀西文文獻好幫手</a:t>
            </a:r>
            <a:endParaRPr kumimoji="0" lang="en-US" sz="1088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088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總結選取的文字段落</a:t>
            </a:r>
            <a:endParaRPr kumimoji="0" lang="en-US" sz="1088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088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Cite from a PDF：直接從 PDF 引用</a:t>
            </a:r>
            <a:endParaRPr kumimoji="0" lang="en-US" sz="1088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  <a:p>
            <a:pPr marL="257175" marR="0" lvl="0" indent="-25717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088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Find a Journal：依標題與摘要建議投稿期刊</a:t>
            </a:r>
            <a:endParaRPr kumimoji="0" lang="en-US" sz="1088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411480" y="4491990"/>
            <a:ext cx="82981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6B6B6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資料來源：蓋夏圖書館「書目管理系統（EndNote）」頁面（版本更新 2025.10.03）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66760" y="4766310"/>
            <a:ext cx="480060" cy="24003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6B6B6B"/>
                </a:solidFill>
                <a:effectLst/>
                <a:uLnTx/>
                <a:uFillTx/>
                <a:latin typeface="新細明體"/>
                <a:ea typeface="新細明體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6B6B6B"/>
              </a:solidFill>
              <a:effectLst/>
              <a:uLnTx/>
              <a:uFillTx/>
              <a:latin typeface="新細明體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3020022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411480" y="240030"/>
            <a:ext cx="781812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/>
              <a:t>EndNote 工作流程：五步驟建立個人文獻庫</a:t>
            </a:r>
          </a:p>
        </p:txBody>
      </p:sp>
      <p:sp>
        <p:nvSpPr>
          <p:cNvPr id="3" name="Shape 1"/>
          <p:cNvSpPr/>
          <p:nvPr/>
        </p:nvSpPr>
        <p:spPr>
          <a:xfrm>
            <a:off x="822960" y="1097280"/>
            <a:ext cx="685800" cy="685800"/>
          </a:xfrm>
          <a:prstGeom prst="ellipse">
            <a:avLst/>
          </a:prstGeom>
          <a:solidFill>
            <a:srgbClr val="9E1B22"/>
          </a:solidFill>
          <a:ln w="12700">
            <a:solidFill>
              <a:srgbClr val="9E1B22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10" y="1268730"/>
            <a:ext cx="342900" cy="3429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11480" y="1920240"/>
            <a:ext cx="15087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1200" cap="none" spc="0" normalizeH="0" baseline="0" noProof="0" dirty="0">
                <a:ln>
                  <a:noFill/>
                </a:ln>
                <a:solidFill>
                  <a:srgbClr val="9E1B22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1. 匯入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480060" y="229743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資料庫直接匯出或匯入 .ris 檔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680210" y="1337310"/>
            <a:ext cx="240030" cy="205740"/>
          </a:xfrm>
          <a:prstGeom prst="rightArrow">
            <a:avLst/>
          </a:prstGeom>
          <a:solidFill>
            <a:srgbClr val="D9D2CC"/>
          </a:solidFill>
          <a:ln w="12700">
            <a:solidFill>
              <a:srgbClr val="D9D2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2503170" y="1097280"/>
            <a:ext cx="685800" cy="685800"/>
          </a:xfrm>
          <a:prstGeom prst="ellips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620" y="1268730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091690" y="1920240"/>
            <a:ext cx="15087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1200" cap="none" spc="0" normalizeH="0" baseline="0" noProof="0" dirty="0">
                <a:ln>
                  <a:noFill/>
                </a:ln>
                <a:solidFill>
                  <a:srgbClr val="C8553D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2. 整理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11" name="Text 7"/>
          <p:cNvSpPr txBox="1"/>
          <p:nvPr/>
        </p:nvSpPr>
        <p:spPr>
          <a:xfrm>
            <a:off x="2160270" y="229743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建立群組（Groups）、去除重複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3360420" y="1337310"/>
            <a:ext cx="240030" cy="205740"/>
          </a:xfrm>
          <a:prstGeom prst="rightArrow">
            <a:avLst/>
          </a:prstGeom>
          <a:solidFill>
            <a:srgbClr val="D9D2CC"/>
          </a:solidFill>
          <a:ln w="12700">
            <a:solidFill>
              <a:srgbClr val="D9D2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4183380" y="1097280"/>
            <a:ext cx="685800" cy="685800"/>
          </a:xfrm>
          <a:prstGeom prst="ellipse">
            <a:avLst/>
          </a:prstGeom>
          <a:solidFill>
            <a:srgbClr val="E8B321"/>
          </a:solidFill>
          <a:ln w="12700">
            <a:solidFill>
              <a:srgbClr val="E8B321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830" y="1268730"/>
            <a:ext cx="342900" cy="3429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771900" y="1920240"/>
            <a:ext cx="15087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1200" cap="none" spc="0" normalizeH="0" baseline="0" noProof="0" dirty="0">
                <a:ln>
                  <a:noFill/>
                </a:ln>
                <a:solidFill>
                  <a:srgbClr val="E8B321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3. 附件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16" name="Text 11"/>
          <p:cNvSpPr txBox="1"/>
          <p:nvPr/>
        </p:nvSpPr>
        <p:spPr>
          <a:xfrm>
            <a:off x="3840480" y="229743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附加 PDF、寫筆記與標註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5040630" y="1337310"/>
            <a:ext cx="240030" cy="205740"/>
          </a:xfrm>
          <a:prstGeom prst="rightArrow">
            <a:avLst/>
          </a:prstGeom>
          <a:solidFill>
            <a:srgbClr val="D9D2CC"/>
          </a:solidFill>
          <a:ln w="12700">
            <a:solidFill>
              <a:srgbClr val="D9D2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5863590" y="1097280"/>
            <a:ext cx="685800" cy="68580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040" y="1268730"/>
            <a:ext cx="342900" cy="3429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5452110" y="1920240"/>
            <a:ext cx="15087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1200" cap="none" spc="0" normalizeH="0" baseline="0" noProof="0" dirty="0">
                <a:ln>
                  <a:noFill/>
                </a:ln>
                <a:solidFill>
                  <a:srgbClr val="1D4E89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4. 引用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21" name="Text 15"/>
          <p:cNvSpPr txBox="1"/>
          <p:nvPr/>
        </p:nvSpPr>
        <p:spPr>
          <a:xfrm>
            <a:off x="5520690" y="229743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在 Word 以 CWYW 插入引用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22" name="Shape 16"/>
          <p:cNvSpPr/>
          <p:nvPr/>
        </p:nvSpPr>
        <p:spPr>
          <a:xfrm>
            <a:off x="6720840" y="1337310"/>
            <a:ext cx="240030" cy="205740"/>
          </a:xfrm>
          <a:prstGeom prst="rightArrow">
            <a:avLst/>
          </a:prstGeom>
          <a:solidFill>
            <a:srgbClr val="D9D2CC"/>
          </a:solidFill>
          <a:ln w="12700">
            <a:solidFill>
              <a:srgbClr val="D9D2CC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3" name="Shape 17"/>
          <p:cNvSpPr/>
          <p:nvPr/>
        </p:nvSpPr>
        <p:spPr>
          <a:xfrm>
            <a:off x="7543800" y="1097280"/>
            <a:ext cx="685800" cy="685800"/>
          </a:xfrm>
          <a:prstGeom prst="ellipse">
            <a:avLst/>
          </a:prstGeom>
          <a:solidFill>
            <a:srgbClr val="5E7A2E"/>
          </a:solidFill>
          <a:ln w="12700">
            <a:solidFill>
              <a:srgbClr val="5E7A2E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5250" y="1268730"/>
            <a:ext cx="342900" cy="34290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132320" y="1920240"/>
            <a:ext cx="15087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1200" cap="none" spc="0" normalizeH="0" baseline="0" noProof="0" dirty="0">
                <a:ln>
                  <a:noFill/>
                </a:ln>
                <a:solidFill>
                  <a:srgbClr val="5E7A2E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5. 格式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26" name="Text 19"/>
          <p:cNvSpPr txBox="1"/>
          <p:nvPr/>
        </p:nvSpPr>
        <p:spPr>
          <a:xfrm>
            <a:off x="7200900" y="229743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一鍵切換 APA、MLA 等格式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27" name="endtip"/>
          <p:cNvSpPr/>
          <p:nvPr/>
        </p:nvSpPr>
        <p:spPr>
          <a:xfrm>
            <a:off x="411480" y="3223260"/>
            <a:ext cx="8298180" cy="1028700"/>
          </a:xfrm>
          <a:prstGeom prst="roundRect">
            <a:avLst>
              <a:gd name="adj" fmla="val 6667"/>
            </a:avLst>
          </a:prstGeom>
          <a:solidFill>
            <a:srgbClr val="FDF4DA"/>
          </a:solidFill>
          <a:ln w="12700">
            <a:solidFill>
              <a:srgbClr val="FDF4D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8" name="Shape 21"/>
          <p:cNvSpPr/>
          <p:nvPr/>
        </p:nvSpPr>
        <p:spPr>
          <a:xfrm>
            <a:off x="617220" y="3415284"/>
            <a:ext cx="617220" cy="617220"/>
          </a:xfrm>
          <a:prstGeom prst="ellipse">
            <a:avLst/>
          </a:prstGeom>
          <a:solidFill>
            <a:srgbClr val="E8B321"/>
          </a:solidFill>
          <a:ln w="12700">
            <a:solidFill>
              <a:srgbClr val="E8B321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3569589"/>
            <a:ext cx="308610" cy="308610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1405890" y="3291840"/>
            <a:ext cx="713232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75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小提醒</a:t>
            </a:r>
            <a:endParaRPr kumimoji="0" lang="en-US" sz="112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88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匯入後請檢查作者、題名、頁碼等欄位，尤其是西文重音與特殊字母（ñ、á）；格式請以系所或期刊規定為準。</a:t>
            </a:r>
            <a:endParaRPr kumimoji="0" lang="en-US" sz="112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新細明體"/>
              <a:ea typeface="新細明體"/>
              <a:cs typeface="+mn-cs"/>
            </a:endParaRPr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66760" y="4766310"/>
            <a:ext cx="480060" cy="24003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6B6B6B"/>
                </a:solidFill>
                <a:effectLst/>
                <a:uLnTx/>
                <a:uFillTx/>
                <a:latin typeface="新細明體"/>
                <a:ea typeface="新細明體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6B6B6B"/>
              </a:solidFill>
              <a:effectLst/>
              <a:uLnTx/>
              <a:uFillTx/>
              <a:latin typeface="新細明體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3370088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5250" cy="51435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916260"/>
            <a:ext cx="8162544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700"/>
              </a:lnSpc>
            </a:pPr>
            <a:r>
              <a:rPr lang="en-US" b="1" dirty="0"/>
              <a:t>EndNote：下載與安裝</a:t>
            </a:r>
            <a:endParaRPr lang="en-US" dirty="0">
              <a:latin typeface="PMingLiU"/>
              <a:ea typeface="PMingLiU"/>
              <a:cs typeface="PMingLiU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1392510"/>
            <a:ext cx="8162544" cy="179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ts val="1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sng" strike="noStrike" kern="1200" cap="none" spc="0" normalizeH="0" baseline="0" noProof="0" dirty="0">
                <a:ln>
                  <a:noFill/>
                </a:ln>
                <a:solidFill>
                  <a:srgbClr val="1F3A5F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library.pu.edu.tw/p/426-1054-112.php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6" name="Text 4"/>
          <p:cNvSpPr/>
          <p:nvPr/>
        </p:nvSpPr>
        <p:spPr>
          <a:xfrm>
            <a:off x="658749" y="1685851"/>
            <a:ext cx="8107680" cy="1152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41351" marR="0" lvl="0" indent="-141351" algn="l" defTabSz="685800" rtl="0" eaLnBrk="1" fontAlgn="auto" latinLnBrk="0" hangingPunct="1">
              <a:lnSpc>
                <a:spcPts val="1785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限靜宜教職員工生；須在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校園網域內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登入知識管理系統（KM）下載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41351" marR="0" lvl="0" indent="-141351" algn="l" defTabSz="685800" rtl="0" eaLnBrk="1" fontAlgn="auto" latinLnBrk="0" hangingPunct="1">
              <a:lnSpc>
                <a:spcPts val="1785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安裝前先關閉Word；壓縮檔先解壓縮，License.dat不可刪除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41351" marR="0" lvl="0" indent="-141351" algn="l" defTabSz="685800" rtl="0" eaLnBrk="1" fontAlgn="auto" latinLnBrk="0" hangingPunct="1">
              <a:lnSpc>
                <a:spcPts val="1785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安裝類型：Typical（500多種常用格式，建議）或Custom（7,000多種）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41351" marR="0" lvl="0" indent="-141351" algn="l" defTabSz="685800" rtl="0" eaLnBrk="1" fontAlgn="auto" latinLnBrk="0" hangingPunct="1">
              <a:lnSpc>
                <a:spcPts val="1785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Chrome擋下載：右鍵另存連結，出現「無法安全下載」選「保留」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41351" marR="0" lvl="0" indent="-141351" algn="l" defTabSz="685800" rtl="0" eaLnBrk="1" fontAlgn="auto" latinLnBrk="0" hangingPunct="1">
              <a:lnSpc>
                <a:spcPts val="1785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館網有教育訓練講義與碩睿資訊影音教學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5250" cy="51435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3" name="Text 1"/>
          <p:cNvSpPr/>
          <p:nvPr/>
        </p:nvSpPr>
        <p:spPr>
          <a:xfrm>
            <a:off x="609600" y="609600"/>
            <a:ext cx="8162544" cy="192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" b="1" i="0" u="none" strike="noStrike" kern="0" cap="none" spc="75" normalizeH="0" baseline="0" noProof="0" dirty="0">
                <a:ln>
                  <a:noFill/>
                </a:ln>
                <a:solidFill>
                  <a:srgbClr val="8A6D14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單元六｜EndNote 2025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935310"/>
            <a:ext cx="8162544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700"/>
              </a:lnSpc>
            </a:pPr>
            <a:r>
              <a:rPr lang="en-US" b="1" dirty="0"/>
              <a:t>核心功能＋AI新功能</a:t>
            </a:r>
            <a:endParaRPr lang="en-US" dirty="0">
              <a:latin typeface="PMingLiU"/>
              <a:ea typeface="PMingLiU"/>
              <a:cs typeface="PMingLiU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11981" y="1432992"/>
            <a:ext cx="3905250" cy="1391320"/>
          </a:xfrm>
          <a:prstGeom prst="roundRect">
            <a:avLst>
              <a:gd name="adj" fmla="val 5306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6762" y="1587773"/>
            <a:ext cx="3703559" cy="2018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F3A5F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核心功能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7" name="Text 5"/>
          <p:cNvSpPr/>
          <p:nvPr/>
        </p:nvSpPr>
        <p:spPr>
          <a:xfrm>
            <a:off x="821245" y="1827759"/>
            <a:ext cx="3643361" cy="8608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36017" marR="0" lvl="0" indent="-136017" algn="l" defTabSz="685800" rtl="0" eaLnBrk="1" fontAlgn="auto" latinLnBrk="0" hangingPunct="1">
              <a:lnSpc>
                <a:spcPts val="1658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75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從WoS、EBSCO、華藝、國圖匯入；可拖入PDF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36017" marR="0" lvl="0" indent="-136017" algn="l" defTabSz="685800" rtl="0" eaLnBrk="1" fontAlgn="auto" latinLnBrk="0" hangingPunct="1">
              <a:lnSpc>
                <a:spcPts val="1658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75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Cite While You Write：Word中插入引用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36017" marR="0" lvl="0" indent="-136017" algn="l" defTabSz="685800" rtl="0" eaLnBrk="1" fontAlgn="auto" latinLnBrk="0" hangingPunct="1">
              <a:lnSpc>
                <a:spcPts val="1658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75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串接WoS Related Records、Citing Articles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36017" marR="0" lvl="0" indent="-136017" algn="l" defTabSz="685800" rtl="0" eaLnBrk="1" fontAlgn="auto" latinLnBrk="0" hangingPunct="1">
              <a:lnSpc>
                <a:spcPts val="1658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75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Find a Journal：建議投稿期刊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633912" y="1430611"/>
            <a:ext cx="3900488" cy="1396082"/>
          </a:xfrm>
          <a:prstGeom prst="roundRect">
            <a:avLst>
              <a:gd name="adj" fmla="val 5458"/>
            </a:avLst>
          </a:prstGeom>
          <a:solidFill>
            <a:srgbClr val="1F3A5F"/>
          </a:solidFill>
          <a:ln/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9" name="Text 7"/>
          <p:cNvSpPr/>
          <p:nvPr/>
        </p:nvSpPr>
        <p:spPr>
          <a:xfrm>
            <a:off x="4786312" y="1583010"/>
            <a:ext cx="3703559" cy="2018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3C766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2025.1 Research Assistant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840795" y="1822996"/>
            <a:ext cx="3643361" cy="8608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36017" marR="0" lvl="0" indent="-136017" algn="l" defTabSz="685800" rtl="0" eaLnBrk="1" fontAlgn="auto" latinLnBrk="0" hangingPunct="1">
              <a:lnSpc>
                <a:spcPts val="1658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75" b="0" i="0" u="none" strike="noStrike" kern="1200" cap="none" spc="0" normalizeH="0" baseline="0" noProof="0" dirty="0">
                <a:ln>
                  <a:noFill/>
                </a:ln>
                <a:solidFill>
                  <a:srgbClr val="F5F1E8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回顧關鍵提要（Key Takeaway）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36017" marR="0" lvl="0" indent="-136017" algn="l" defTabSz="685800" rtl="0" eaLnBrk="1" fontAlgn="auto" latinLnBrk="0" hangingPunct="1">
              <a:lnSpc>
                <a:spcPts val="1658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75" b="0" i="0" u="none" strike="noStrike" kern="1200" cap="none" spc="0" normalizeH="0" baseline="0" noProof="0" dirty="0">
                <a:ln>
                  <a:noFill/>
                </a:ln>
                <a:solidFill>
                  <a:srgbClr val="F5F1E8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與文件對談（Chat with a document）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36017" marR="0" lvl="0" indent="-136017" algn="l" defTabSz="685800" rtl="0" eaLnBrk="1" fontAlgn="auto" latinLnBrk="0" hangingPunct="1">
              <a:lnSpc>
                <a:spcPts val="1658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75" b="0" i="0" u="none" strike="noStrike" kern="1200" cap="none" spc="0" normalizeH="0" baseline="0" noProof="0" dirty="0">
                <a:ln>
                  <a:noFill/>
                </a:ln>
                <a:solidFill>
                  <a:srgbClr val="F5F1E8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翻譯PDF全文或選取段落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36017" marR="0" lvl="0" indent="-136017" algn="l" defTabSz="685800" rtl="0" eaLnBrk="1" fontAlgn="auto" latinLnBrk="0" hangingPunct="1">
              <a:lnSpc>
                <a:spcPts val="1658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75" b="0" i="0" u="none" strike="noStrike" kern="1200" cap="none" spc="0" normalizeH="0" baseline="0" noProof="0" dirty="0">
                <a:ln>
                  <a:noFill/>
                </a:ln>
                <a:solidFill>
                  <a:srgbClr val="F5F1E8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總結選取的段落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B0253072-4577-BDB0-264A-51339109C4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6305" y="2525429"/>
            <a:ext cx="2159871" cy="62974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A47C8B-5C66-8E48-7CBE-9FB3B35134F3}"/>
              </a:ext>
            </a:extLst>
          </p:cNvPr>
          <p:cNvSpPr/>
          <p:nvPr/>
        </p:nvSpPr>
        <p:spPr>
          <a:xfrm>
            <a:off x="2879347" y="2005308"/>
            <a:ext cx="3276830" cy="82884"/>
          </a:xfrm>
          <a:prstGeom prst="rect">
            <a:avLst/>
          </a:prstGeom>
          <a:solidFill>
            <a:srgbClr val="CEC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5" name="Block Arc 2">
            <a:extLst>
              <a:ext uri="{FF2B5EF4-FFF2-40B4-BE49-F238E27FC236}">
                <a16:creationId xmlns:a16="http://schemas.microsoft.com/office/drawing/2014/main" id="{0545AE6A-90D9-E9A8-AB42-A71A71D99ED0}"/>
              </a:ext>
            </a:extLst>
          </p:cNvPr>
          <p:cNvSpPr/>
          <p:nvPr/>
        </p:nvSpPr>
        <p:spPr>
          <a:xfrm>
            <a:off x="4599575" y="2007222"/>
            <a:ext cx="3031310" cy="1661809"/>
          </a:xfrm>
          <a:prstGeom prst="blockArc">
            <a:avLst>
              <a:gd name="adj1" fmla="val 16132277"/>
              <a:gd name="adj2" fmla="val 5439825"/>
              <a:gd name="adj3" fmla="val 4370"/>
            </a:avLst>
          </a:prstGeom>
          <a:solidFill>
            <a:srgbClr val="CEC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54DF603-CE7E-9DDA-4207-C18E2D540A8F}"/>
              </a:ext>
            </a:extLst>
          </p:cNvPr>
          <p:cNvSpPr/>
          <p:nvPr/>
        </p:nvSpPr>
        <p:spPr>
          <a:xfrm>
            <a:off x="2798892" y="3589522"/>
            <a:ext cx="3386733" cy="78941"/>
          </a:xfrm>
          <a:prstGeom prst="rect">
            <a:avLst/>
          </a:prstGeom>
          <a:solidFill>
            <a:srgbClr val="CEC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8" name="Block Arc 6">
            <a:extLst>
              <a:ext uri="{FF2B5EF4-FFF2-40B4-BE49-F238E27FC236}">
                <a16:creationId xmlns:a16="http://schemas.microsoft.com/office/drawing/2014/main" id="{77E17D1B-DADA-4082-A9F4-09A3F468BEE2}"/>
              </a:ext>
            </a:extLst>
          </p:cNvPr>
          <p:cNvSpPr/>
          <p:nvPr/>
        </p:nvSpPr>
        <p:spPr>
          <a:xfrm flipH="1">
            <a:off x="1437148" y="2022726"/>
            <a:ext cx="2555360" cy="1627765"/>
          </a:xfrm>
          <a:prstGeom prst="blockArc">
            <a:avLst>
              <a:gd name="adj1" fmla="val 16226904"/>
              <a:gd name="adj2" fmla="val 5439486"/>
              <a:gd name="adj3" fmla="val 3979"/>
            </a:avLst>
          </a:prstGeom>
          <a:solidFill>
            <a:srgbClr val="CEC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04729DDE-347C-A90B-2CB3-D9DF64E4131A}"/>
              </a:ext>
            </a:extLst>
          </p:cNvPr>
          <p:cNvSpPr/>
          <p:nvPr/>
        </p:nvSpPr>
        <p:spPr>
          <a:xfrm>
            <a:off x="2559408" y="1851236"/>
            <a:ext cx="400522" cy="383777"/>
          </a:xfrm>
          <a:prstGeom prst="diamond">
            <a:avLst/>
          </a:prstGeom>
          <a:solidFill>
            <a:srgbClr val="AC9E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grpSp>
        <p:nvGrpSpPr>
          <p:cNvPr id="10" name="Group 11">
            <a:extLst>
              <a:ext uri="{FF2B5EF4-FFF2-40B4-BE49-F238E27FC236}">
                <a16:creationId xmlns:a16="http://schemas.microsoft.com/office/drawing/2014/main" id="{5FCC02BB-372E-2503-0686-1E6957F32794}"/>
              </a:ext>
            </a:extLst>
          </p:cNvPr>
          <p:cNvGrpSpPr/>
          <p:nvPr/>
        </p:nvGrpSpPr>
        <p:grpSpPr>
          <a:xfrm>
            <a:off x="3174545" y="2248180"/>
            <a:ext cx="1164855" cy="1078183"/>
            <a:chOff x="219453" y="2580615"/>
            <a:chExt cx="2625263" cy="2731687"/>
          </a:xfrm>
          <a:solidFill>
            <a:srgbClr val="5E33BF"/>
          </a:solidFill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A11EB337-7060-7A18-25A0-E5FAF60137C2}"/>
                </a:ext>
              </a:extLst>
            </p:cNvPr>
            <p:cNvGrpSpPr/>
            <p:nvPr/>
          </p:nvGrpSpPr>
          <p:grpSpPr>
            <a:xfrm>
              <a:off x="885165" y="3186394"/>
              <a:ext cx="1319766" cy="2125908"/>
              <a:chOff x="7271291" y="1882249"/>
              <a:chExt cx="1537011" cy="2475850"/>
            </a:xfrm>
            <a:grpFill/>
          </p:grpSpPr>
          <p:sp>
            <p:nvSpPr>
              <p:cNvPr id="20" name="Freeform: Shape 21">
                <a:extLst>
                  <a:ext uri="{FF2B5EF4-FFF2-40B4-BE49-F238E27FC236}">
                    <a16:creationId xmlns:a16="http://schemas.microsoft.com/office/drawing/2014/main" id="{77A54E89-4D45-A65F-18C2-2D86C9E37A5B}"/>
                  </a:ext>
                </a:extLst>
              </p:cNvPr>
              <p:cNvSpPr/>
              <p:nvPr/>
            </p:nvSpPr>
            <p:spPr>
              <a:xfrm>
                <a:off x="7271291" y="1882249"/>
                <a:ext cx="1537011" cy="2475850"/>
              </a:xfrm>
              <a:custGeom>
                <a:avLst/>
                <a:gdLst>
                  <a:gd name="connsiteX0" fmla="*/ 503138 w 1537011"/>
                  <a:gd name="connsiteY0" fmla="*/ 2319191 h 2480745"/>
                  <a:gd name="connsiteX1" fmla="*/ 443744 w 1537011"/>
                  <a:gd name="connsiteY1" fmla="*/ 2360024 h 2480745"/>
                  <a:gd name="connsiteX2" fmla="*/ 501653 w 1537011"/>
                  <a:gd name="connsiteY2" fmla="*/ 2403827 h 2480745"/>
                  <a:gd name="connsiteX3" fmla="*/ 1051782 w 1537011"/>
                  <a:gd name="connsiteY3" fmla="*/ 2420160 h 2480745"/>
                  <a:gd name="connsiteX4" fmla="*/ 1097070 w 1537011"/>
                  <a:gd name="connsiteY4" fmla="*/ 2383040 h 2480745"/>
                  <a:gd name="connsiteX5" fmla="*/ 1058465 w 1537011"/>
                  <a:gd name="connsiteY5" fmla="*/ 2339237 h 2480745"/>
                  <a:gd name="connsiteX6" fmla="*/ 503138 w 1537011"/>
                  <a:gd name="connsiteY6" fmla="*/ 2319191 h 2480745"/>
                  <a:gd name="connsiteX7" fmla="*/ 470472 w 1537011"/>
                  <a:gd name="connsiteY7" fmla="*/ 2270192 h 2480745"/>
                  <a:gd name="connsiteX8" fmla="*/ 525411 w 1537011"/>
                  <a:gd name="connsiteY8" fmla="*/ 2270192 h 2480745"/>
                  <a:gd name="connsiteX9" fmla="*/ 1067374 w 1537011"/>
                  <a:gd name="connsiteY9" fmla="*/ 2287268 h 2480745"/>
                  <a:gd name="connsiteX10" fmla="*/ 1152751 w 1537011"/>
                  <a:gd name="connsiteY10" fmla="*/ 2388236 h 2480745"/>
                  <a:gd name="connsiteX11" fmla="*/ 1054010 w 1537011"/>
                  <a:gd name="connsiteY11" fmla="*/ 2475841 h 2480745"/>
                  <a:gd name="connsiteX12" fmla="*/ 643455 w 1537011"/>
                  <a:gd name="connsiteY12" fmla="*/ 2463963 h 2480745"/>
                  <a:gd name="connsiteX13" fmla="*/ 608445 w 1537011"/>
                  <a:gd name="connsiteY13" fmla="*/ 2467907 h 2480745"/>
                  <a:gd name="connsiteX14" fmla="*/ 588812 w 1537011"/>
                  <a:gd name="connsiteY14" fmla="*/ 2480745 h 2480745"/>
                  <a:gd name="connsiteX15" fmla="*/ 565995 w 1537011"/>
                  <a:gd name="connsiteY15" fmla="*/ 2480745 h 2480745"/>
                  <a:gd name="connsiteX16" fmla="*/ 569955 w 1537011"/>
                  <a:gd name="connsiteY16" fmla="*/ 2463220 h 2480745"/>
                  <a:gd name="connsiteX17" fmla="*/ 500911 w 1537011"/>
                  <a:gd name="connsiteY17" fmla="*/ 2459508 h 2480745"/>
                  <a:gd name="connsiteX18" fmla="*/ 447457 w 1537011"/>
                  <a:gd name="connsiteY18" fmla="*/ 2446887 h 2480745"/>
                  <a:gd name="connsiteX19" fmla="*/ 391775 w 1537011"/>
                  <a:gd name="connsiteY19" fmla="*/ 2352600 h 2480745"/>
                  <a:gd name="connsiteX20" fmla="*/ 470472 w 1537011"/>
                  <a:gd name="connsiteY20" fmla="*/ 2270192 h 2480745"/>
                  <a:gd name="connsiteX21" fmla="*/ 460819 w 1537011"/>
                  <a:gd name="connsiteY21" fmla="*/ 2117997 h 2480745"/>
                  <a:gd name="connsiteX22" fmla="*/ 417759 w 1537011"/>
                  <a:gd name="connsiteY22" fmla="*/ 2125420 h 2480745"/>
                  <a:gd name="connsiteX23" fmla="*/ 390290 w 1537011"/>
                  <a:gd name="connsiteY23" fmla="*/ 2156602 h 2480745"/>
                  <a:gd name="connsiteX24" fmla="*/ 414047 w 1537011"/>
                  <a:gd name="connsiteY24" fmla="*/ 2190753 h 2480745"/>
                  <a:gd name="connsiteX25" fmla="*/ 458592 w 1537011"/>
                  <a:gd name="connsiteY25" fmla="*/ 2201147 h 2480745"/>
                  <a:gd name="connsiteX26" fmla="*/ 763724 w 1537011"/>
                  <a:gd name="connsiteY26" fmla="*/ 2210798 h 2480745"/>
                  <a:gd name="connsiteX27" fmla="*/ 1054751 w 1537011"/>
                  <a:gd name="connsiteY27" fmla="*/ 2220450 h 2480745"/>
                  <a:gd name="connsiteX28" fmla="*/ 1106721 w 1537011"/>
                  <a:gd name="connsiteY28" fmla="*/ 2215253 h 2480745"/>
                  <a:gd name="connsiteX29" fmla="*/ 1136417 w 1537011"/>
                  <a:gd name="connsiteY29" fmla="*/ 2182586 h 2480745"/>
                  <a:gd name="connsiteX30" fmla="*/ 1110433 w 1537011"/>
                  <a:gd name="connsiteY30" fmla="*/ 2146950 h 2480745"/>
                  <a:gd name="connsiteX31" fmla="*/ 1045100 w 1537011"/>
                  <a:gd name="connsiteY31" fmla="*/ 2136557 h 2480745"/>
                  <a:gd name="connsiteX32" fmla="*/ 460819 w 1537011"/>
                  <a:gd name="connsiteY32" fmla="*/ 2117997 h 2480745"/>
                  <a:gd name="connsiteX33" fmla="*/ 425926 w 1537011"/>
                  <a:gd name="connsiteY33" fmla="*/ 2063800 h 2480745"/>
                  <a:gd name="connsiteX34" fmla="*/ 465274 w 1537011"/>
                  <a:gd name="connsiteY34" fmla="*/ 2065285 h 2480745"/>
                  <a:gd name="connsiteX35" fmla="*/ 506849 w 1537011"/>
                  <a:gd name="connsiteY35" fmla="*/ 2066770 h 2480745"/>
                  <a:gd name="connsiteX36" fmla="*/ 526151 w 1537011"/>
                  <a:gd name="connsiteY36" fmla="*/ 2066770 h 2480745"/>
                  <a:gd name="connsiteX37" fmla="*/ 1096326 w 1537011"/>
                  <a:gd name="connsiteY37" fmla="*/ 2083845 h 2480745"/>
                  <a:gd name="connsiteX38" fmla="*/ 1137159 w 1537011"/>
                  <a:gd name="connsiteY38" fmla="*/ 2097209 h 2480745"/>
                  <a:gd name="connsiteX39" fmla="*/ 1192840 w 1537011"/>
                  <a:gd name="connsiteY39" fmla="*/ 2187041 h 2480745"/>
                  <a:gd name="connsiteX40" fmla="*/ 1128251 w 1537011"/>
                  <a:gd name="connsiteY40" fmla="*/ 2267964 h 2480745"/>
                  <a:gd name="connsiteX41" fmla="*/ 1097811 w 1537011"/>
                  <a:gd name="connsiteY41" fmla="*/ 2276131 h 2480745"/>
                  <a:gd name="connsiteX42" fmla="*/ 443001 w 1537011"/>
                  <a:gd name="connsiteY42" fmla="*/ 2256828 h 2480745"/>
                  <a:gd name="connsiteX43" fmla="*/ 338320 w 1537011"/>
                  <a:gd name="connsiteY43" fmla="*/ 2126163 h 2480745"/>
                  <a:gd name="connsiteX44" fmla="*/ 425926 w 1537011"/>
                  <a:gd name="connsiteY44" fmla="*/ 2063800 h 2480745"/>
                  <a:gd name="connsiteX45" fmla="*/ 446713 w 1537011"/>
                  <a:gd name="connsiteY45" fmla="*/ 1916802 h 2480745"/>
                  <a:gd name="connsiteX46" fmla="*/ 390289 w 1537011"/>
                  <a:gd name="connsiteY46" fmla="*/ 1927939 h 2480745"/>
                  <a:gd name="connsiteX47" fmla="*/ 388062 w 1537011"/>
                  <a:gd name="connsiteY47" fmla="*/ 1982877 h 2480745"/>
                  <a:gd name="connsiteX48" fmla="*/ 440773 w 1537011"/>
                  <a:gd name="connsiteY48" fmla="*/ 1996983 h 2480745"/>
                  <a:gd name="connsiteX49" fmla="*/ 1098555 w 1537011"/>
                  <a:gd name="connsiteY49" fmla="*/ 2018513 h 2480745"/>
                  <a:gd name="connsiteX50" fmla="*/ 1149038 w 1537011"/>
                  <a:gd name="connsiteY50" fmla="*/ 2008119 h 2480745"/>
                  <a:gd name="connsiteX51" fmla="*/ 1151266 w 1537011"/>
                  <a:gd name="connsiteY51" fmla="*/ 1952438 h 2480745"/>
                  <a:gd name="connsiteX52" fmla="*/ 1098555 w 1537011"/>
                  <a:gd name="connsiteY52" fmla="*/ 1937590 h 2480745"/>
                  <a:gd name="connsiteX53" fmla="*/ 523923 w 1537011"/>
                  <a:gd name="connsiteY53" fmla="*/ 192914 h 2480745"/>
                  <a:gd name="connsiteX54" fmla="*/ 408107 w 1537011"/>
                  <a:gd name="connsiteY54" fmla="*/ 273095 h 2480745"/>
                  <a:gd name="connsiteX55" fmla="*/ 183898 w 1537011"/>
                  <a:gd name="connsiteY55" fmla="*/ 552985 h 2480745"/>
                  <a:gd name="connsiteX56" fmla="*/ 150488 w 1537011"/>
                  <a:gd name="connsiteY56" fmla="*/ 820997 h 2480745"/>
                  <a:gd name="connsiteX57" fmla="*/ 244033 w 1537011"/>
                  <a:gd name="connsiteY57" fmla="*/ 1149145 h 2480745"/>
                  <a:gd name="connsiteX58" fmla="*/ 242548 w 1537011"/>
                  <a:gd name="connsiteY58" fmla="*/ 1156569 h 2480745"/>
                  <a:gd name="connsiteX59" fmla="*/ 154200 w 1537011"/>
                  <a:gd name="connsiteY59" fmla="*/ 950920 h 2480745"/>
                  <a:gd name="connsiteX60" fmla="*/ 131186 w 1537011"/>
                  <a:gd name="connsiteY60" fmla="*/ 648757 h 2480745"/>
                  <a:gd name="connsiteX61" fmla="*/ 215821 w 1537011"/>
                  <a:gd name="connsiteY61" fmla="*/ 443851 h 2480745"/>
                  <a:gd name="connsiteX62" fmla="*/ 500165 w 1537011"/>
                  <a:gd name="connsiteY62" fmla="*/ 201081 h 2480745"/>
                  <a:gd name="connsiteX63" fmla="*/ 523923 w 1537011"/>
                  <a:gd name="connsiteY63" fmla="*/ 192914 h 2480745"/>
                  <a:gd name="connsiteX64" fmla="*/ 800630 w 1537011"/>
                  <a:gd name="connsiteY64" fmla="*/ 46764 h 2480745"/>
                  <a:gd name="connsiteX65" fmla="*/ 713588 w 1537011"/>
                  <a:gd name="connsiteY65" fmla="*/ 47343 h 2480745"/>
                  <a:gd name="connsiteX66" fmla="*/ 595938 w 1537011"/>
                  <a:gd name="connsiteY66" fmla="*/ 67446 h 2480745"/>
                  <a:gd name="connsiteX67" fmla="*/ 175732 w 1537011"/>
                  <a:gd name="connsiteY67" fmla="*/ 344366 h 2480745"/>
                  <a:gd name="connsiteX68" fmla="*/ 49521 w 1537011"/>
                  <a:gd name="connsiteY68" fmla="*/ 655438 h 2480745"/>
                  <a:gd name="connsiteX69" fmla="*/ 137126 w 1537011"/>
                  <a:gd name="connsiteY69" fmla="*/ 1109796 h 2480745"/>
                  <a:gd name="connsiteX70" fmla="*/ 310109 w 1537011"/>
                  <a:gd name="connsiteY70" fmla="*/ 1387460 h 2480745"/>
                  <a:gd name="connsiteX71" fmla="*/ 440773 w 1537011"/>
                  <a:gd name="connsiteY71" fmla="*/ 1695562 h 2480745"/>
                  <a:gd name="connsiteX72" fmla="*/ 460819 w 1537011"/>
                  <a:gd name="connsiteY72" fmla="*/ 1792076 h 2480745"/>
                  <a:gd name="connsiteX73" fmla="*/ 492743 w 1537011"/>
                  <a:gd name="connsiteY73" fmla="*/ 1817318 h 2480745"/>
                  <a:gd name="connsiteX74" fmla="*/ 1065146 w 1537011"/>
                  <a:gd name="connsiteY74" fmla="*/ 1836621 h 2480745"/>
                  <a:gd name="connsiteX75" fmla="*/ 1089645 w 1537011"/>
                  <a:gd name="connsiteY75" fmla="*/ 1818803 h 2480745"/>
                  <a:gd name="connsiteX76" fmla="*/ 1116372 w 1537011"/>
                  <a:gd name="connsiteY76" fmla="*/ 1688138 h 2480745"/>
                  <a:gd name="connsiteX77" fmla="*/ 1268567 w 1537011"/>
                  <a:gd name="connsiteY77" fmla="*/ 1319900 h 2480745"/>
                  <a:gd name="connsiteX78" fmla="*/ 1376960 w 1537011"/>
                  <a:gd name="connsiteY78" fmla="*/ 1166220 h 2480745"/>
                  <a:gd name="connsiteX79" fmla="*/ 1468276 w 1537011"/>
                  <a:gd name="connsiteY79" fmla="*/ 916026 h 2480745"/>
                  <a:gd name="connsiteX80" fmla="*/ 1468276 w 1537011"/>
                  <a:gd name="connsiteY80" fmla="*/ 599015 h 2480745"/>
                  <a:gd name="connsiteX81" fmla="*/ 1056236 w 1537011"/>
                  <a:gd name="connsiteY81" fmla="*/ 110506 h 2480745"/>
                  <a:gd name="connsiteX82" fmla="*/ 800630 w 1537011"/>
                  <a:gd name="connsiteY82" fmla="*/ 46764 h 2480745"/>
                  <a:gd name="connsiteX83" fmla="*/ 794163 w 1537011"/>
                  <a:gd name="connsiteY83" fmla="*/ 814 h 2480745"/>
                  <a:gd name="connsiteX84" fmla="*/ 1036191 w 1537011"/>
                  <a:gd name="connsiteY84" fmla="*/ 52598 h 2480745"/>
                  <a:gd name="connsiteX85" fmla="*/ 1503912 w 1537011"/>
                  <a:gd name="connsiteY85" fmla="*/ 551500 h 2480745"/>
                  <a:gd name="connsiteX86" fmla="*/ 1518761 w 1537011"/>
                  <a:gd name="connsiteY86" fmla="*/ 910830 h 2480745"/>
                  <a:gd name="connsiteX87" fmla="*/ 1377702 w 1537011"/>
                  <a:gd name="connsiteY87" fmla="*/ 1250855 h 2480745"/>
                  <a:gd name="connsiteX88" fmla="*/ 1264855 w 1537011"/>
                  <a:gd name="connsiteY88" fmla="*/ 1406020 h 2480745"/>
                  <a:gd name="connsiteX89" fmla="*/ 1163144 w 1537011"/>
                  <a:gd name="connsiteY89" fmla="*/ 1694078 h 2480745"/>
                  <a:gd name="connsiteX90" fmla="*/ 1115630 w 1537011"/>
                  <a:gd name="connsiteY90" fmla="*/ 1876711 h 2480745"/>
                  <a:gd name="connsiteX91" fmla="*/ 1149781 w 1537011"/>
                  <a:gd name="connsiteY91" fmla="*/ 1887848 h 2480745"/>
                  <a:gd name="connsiteX92" fmla="*/ 1229961 w 1537011"/>
                  <a:gd name="connsiteY92" fmla="*/ 1991044 h 2480745"/>
                  <a:gd name="connsiteX93" fmla="*/ 1126023 w 1537011"/>
                  <a:gd name="connsiteY93" fmla="*/ 2077164 h 2480745"/>
                  <a:gd name="connsiteX94" fmla="*/ 1100038 w 1537011"/>
                  <a:gd name="connsiteY94" fmla="*/ 2077906 h 2480745"/>
                  <a:gd name="connsiteX95" fmla="*/ 423698 w 1537011"/>
                  <a:gd name="connsiteY95" fmla="*/ 2054891 h 2480745"/>
                  <a:gd name="connsiteX96" fmla="*/ 368017 w 1537011"/>
                  <a:gd name="connsiteY96" fmla="*/ 2039300 h 2480745"/>
                  <a:gd name="connsiteX97" fmla="*/ 311594 w 1537011"/>
                  <a:gd name="connsiteY97" fmla="*/ 1951695 h 2480745"/>
                  <a:gd name="connsiteX98" fmla="*/ 382123 w 1537011"/>
                  <a:gd name="connsiteY98" fmla="*/ 1867803 h 2480745"/>
                  <a:gd name="connsiteX99" fmla="*/ 434092 w 1537011"/>
                  <a:gd name="connsiteY99" fmla="*/ 1854439 h 2480745"/>
                  <a:gd name="connsiteX100" fmla="*/ 387320 w 1537011"/>
                  <a:gd name="connsiteY100" fmla="*/ 1655472 h 2480745"/>
                  <a:gd name="connsiteX101" fmla="*/ 301199 w 1537011"/>
                  <a:gd name="connsiteY101" fmla="*/ 1459474 h 2480745"/>
                  <a:gd name="connsiteX102" fmla="*/ 137869 w 1537011"/>
                  <a:gd name="connsiteY102" fmla="*/ 1212992 h 2480745"/>
                  <a:gd name="connsiteX103" fmla="*/ 2748 w 1537011"/>
                  <a:gd name="connsiteY103" fmla="*/ 664348 h 2480745"/>
                  <a:gd name="connsiteX104" fmla="*/ 145292 w 1537011"/>
                  <a:gd name="connsiteY104" fmla="*/ 308730 h 2480745"/>
                  <a:gd name="connsiteX105" fmla="*/ 549909 w 1537011"/>
                  <a:gd name="connsiteY105" fmla="*/ 32552 h 2480745"/>
                  <a:gd name="connsiteX106" fmla="*/ 794163 w 1537011"/>
                  <a:gd name="connsiteY106" fmla="*/ 814 h 2480745"/>
                  <a:gd name="connsiteX0" fmla="*/ 503138 w 1537011"/>
                  <a:gd name="connsiteY0" fmla="*/ 2319191 h 2480745"/>
                  <a:gd name="connsiteX1" fmla="*/ 443744 w 1537011"/>
                  <a:gd name="connsiteY1" fmla="*/ 2360024 h 2480745"/>
                  <a:gd name="connsiteX2" fmla="*/ 501653 w 1537011"/>
                  <a:gd name="connsiteY2" fmla="*/ 2403827 h 2480745"/>
                  <a:gd name="connsiteX3" fmla="*/ 1051782 w 1537011"/>
                  <a:gd name="connsiteY3" fmla="*/ 2420160 h 2480745"/>
                  <a:gd name="connsiteX4" fmla="*/ 1097070 w 1537011"/>
                  <a:gd name="connsiteY4" fmla="*/ 2383040 h 2480745"/>
                  <a:gd name="connsiteX5" fmla="*/ 1058465 w 1537011"/>
                  <a:gd name="connsiteY5" fmla="*/ 2339237 h 2480745"/>
                  <a:gd name="connsiteX6" fmla="*/ 503138 w 1537011"/>
                  <a:gd name="connsiteY6" fmla="*/ 2319191 h 2480745"/>
                  <a:gd name="connsiteX7" fmla="*/ 470472 w 1537011"/>
                  <a:gd name="connsiteY7" fmla="*/ 2270192 h 2480745"/>
                  <a:gd name="connsiteX8" fmla="*/ 525411 w 1537011"/>
                  <a:gd name="connsiteY8" fmla="*/ 2270192 h 2480745"/>
                  <a:gd name="connsiteX9" fmla="*/ 1067374 w 1537011"/>
                  <a:gd name="connsiteY9" fmla="*/ 2287268 h 2480745"/>
                  <a:gd name="connsiteX10" fmla="*/ 1152751 w 1537011"/>
                  <a:gd name="connsiteY10" fmla="*/ 2388236 h 2480745"/>
                  <a:gd name="connsiteX11" fmla="*/ 1054010 w 1537011"/>
                  <a:gd name="connsiteY11" fmla="*/ 2475841 h 2480745"/>
                  <a:gd name="connsiteX12" fmla="*/ 643455 w 1537011"/>
                  <a:gd name="connsiteY12" fmla="*/ 2463963 h 2480745"/>
                  <a:gd name="connsiteX13" fmla="*/ 608445 w 1537011"/>
                  <a:gd name="connsiteY13" fmla="*/ 2467907 h 2480745"/>
                  <a:gd name="connsiteX14" fmla="*/ 588812 w 1537011"/>
                  <a:gd name="connsiteY14" fmla="*/ 2480745 h 2480745"/>
                  <a:gd name="connsiteX15" fmla="*/ 565995 w 1537011"/>
                  <a:gd name="connsiteY15" fmla="*/ 2480745 h 2480745"/>
                  <a:gd name="connsiteX16" fmla="*/ 500911 w 1537011"/>
                  <a:gd name="connsiteY16" fmla="*/ 2459508 h 2480745"/>
                  <a:gd name="connsiteX17" fmla="*/ 447457 w 1537011"/>
                  <a:gd name="connsiteY17" fmla="*/ 2446887 h 2480745"/>
                  <a:gd name="connsiteX18" fmla="*/ 391775 w 1537011"/>
                  <a:gd name="connsiteY18" fmla="*/ 2352600 h 2480745"/>
                  <a:gd name="connsiteX19" fmla="*/ 470472 w 1537011"/>
                  <a:gd name="connsiteY19" fmla="*/ 2270192 h 2480745"/>
                  <a:gd name="connsiteX20" fmla="*/ 460819 w 1537011"/>
                  <a:gd name="connsiteY20" fmla="*/ 2117997 h 2480745"/>
                  <a:gd name="connsiteX21" fmla="*/ 417759 w 1537011"/>
                  <a:gd name="connsiteY21" fmla="*/ 2125420 h 2480745"/>
                  <a:gd name="connsiteX22" fmla="*/ 390290 w 1537011"/>
                  <a:gd name="connsiteY22" fmla="*/ 2156602 h 2480745"/>
                  <a:gd name="connsiteX23" fmla="*/ 414047 w 1537011"/>
                  <a:gd name="connsiteY23" fmla="*/ 2190753 h 2480745"/>
                  <a:gd name="connsiteX24" fmla="*/ 458592 w 1537011"/>
                  <a:gd name="connsiteY24" fmla="*/ 2201147 h 2480745"/>
                  <a:gd name="connsiteX25" fmla="*/ 763724 w 1537011"/>
                  <a:gd name="connsiteY25" fmla="*/ 2210798 h 2480745"/>
                  <a:gd name="connsiteX26" fmla="*/ 1054751 w 1537011"/>
                  <a:gd name="connsiteY26" fmla="*/ 2220450 h 2480745"/>
                  <a:gd name="connsiteX27" fmla="*/ 1106721 w 1537011"/>
                  <a:gd name="connsiteY27" fmla="*/ 2215253 h 2480745"/>
                  <a:gd name="connsiteX28" fmla="*/ 1136417 w 1537011"/>
                  <a:gd name="connsiteY28" fmla="*/ 2182586 h 2480745"/>
                  <a:gd name="connsiteX29" fmla="*/ 1110433 w 1537011"/>
                  <a:gd name="connsiteY29" fmla="*/ 2146950 h 2480745"/>
                  <a:gd name="connsiteX30" fmla="*/ 1045100 w 1537011"/>
                  <a:gd name="connsiteY30" fmla="*/ 2136557 h 2480745"/>
                  <a:gd name="connsiteX31" fmla="*/ 460819 w 1537011"/>
                  <a:gd name="connsiteY31" fmla="*/ 2117997 h 2480745"/>
                  <a:gd name="connsiteX32" fmla="*/ 425926 w 1537011"/>
                  <a:gd name="connsiteY32" fmla="*/ 2063800 h 2480745"/>
                  <a:gd name="connsiteX33" fmla="*/ 465274 w 1537011"/>
                  <a:gd name="connsiteY33" fmla="*/ 2065285 h 2480745"/>
                  <a:gd name="connsiteX34" fmla="*/ 506849 w 1537011"/>
                  <a:gd name="connsiteY34" fmla="*/ 2066770 h 2480745"/>
                  <a:gd name="connsiteX35" fmla="*/ 526151 w 1537011"/>
                  <a:gd name="connsiteY35" fmla="*/ 2066770 h 2480745"/>
                  <a:gd name="connsiteX36" fmla="*/ 1096326 w 1537011"/>
                  <a:gd name="connsiteY36" fmla="*/ 2083845 h 2480745"/>
                  <a:gd name="connsiteX37" fmla="*/ 1137159 w 1537011"/>
                  <a:gd name="connsiteY37" fmla="*/ 2097209 h 2480745"/>
                  <a:gd name="connsiteX38" fmla="*/ 1192840 w 1537011"/>
                  <a:gd name="connsiteY38" fmla="*/ 2187041 h 2480745"/>
                  <a:gd name="connsiteX39" fmla="*/ 1128251 w 1537011"/>
                  <a:gd name="connsiteY39" fmla="*/ 2267964 h 2480745"/>
                  <a:gd name="connsiteX40" fmla="*/ 1097811 w 1537011"/>
                  <a:gd name="connsiteY40" fmla="*/ 2276131 h 2480745"/>
                  <a:gd name="connsiteX41" fmla="*/ 443001 w 1537011"/>
                  <a:gd name="connsiteY41" fmla="*/ 2256828 h 2480745"/>
                  <a:gd name="connsiteX42" fmla="*/ 338320 w 1537011"/>
                  <a:gd name="connsiteY42" fmla="*/ 2126163 h 2480745"/>
                  <a:gd name="connsiteX43" fmla="*/ 425926 w 1537011"/>
                  <a:gd name="connsiteY43" fmla="*/ 2063800 h 2480745"/>
                  <a:gd name="connsiteX44" fmla="*/ 446713 w 1537011"/>
                  <a:gd name="connsiteY44" fmla="*/ 1916802 h 2480745"/>
                  <a:gd name="connsiteX45" fmla="*/ 390289 w 1537011"/>
                  <a:gd name="connsiteY45" fmla="*/ 1927939 h 2480745"/>
                  <a:gd name="connsiteX46" fmla="*/ 388062 w 1537011"/>
                  <a:gd name="connsiteY46" fmla="*/ 1982877 h 2480745"/>
                  <a:gd name="connsiteX47" fmla="*/ 440773 w 1537011"/>
                  <a:gd name="connsiteY47" fmla="*/ 1996983 h 2480745"/>
                  <a:gd name="connsiteX48" fmla="*/ 1098555 w 1537011"/>
                  <a:gd name="connsiteY48" fmla="*/ 2018513 h 2480745"/>
                  <a:gd name="connsiteX49" fmla="*/ 1149038 w 1537011"/>
                  <a:gd name="connsiteY49" fmla="*/ 2008119 h 2480745"/>
                  <a:gd name="connsiteX50" fmla="*/ 1151266 w 1537011"/>
                  <a:gd name="connsiteY50" fmla="*/ 1952438 h 2480745"/>
                  <a:gd name="connsiteX51" fmla="*/ 1098555 w 1537011"/>
                  <a:gd name="connsiteY51" fmla="*/ 1937590 h 2480745"/>
                  <a:gd name="connsiteX52" fmla="*/ 446713 w 1537011"/>
                  <a:gd name="connsiteY52" fmla="*/ 1916802 h 2480745"/>
                  <a:gd name="connsiteX53" fmla="*/ 523923 w 1537011"/>
                  <a:gd name="connsiteY53" fmla="*/ 192914 h 2480745"/>
                  <a:gd name="connsiteX54" fmla="*/ 408107 w 1537011"/>
                  <a:gd name="connsiteY54" fmla="*/ 273095 h 2480745"/>
                  <a:gd name="connsiteX55" fmla="*/ 183898 w 1537011"/>
                  <a:gd name="connsiteY55" fmla="*/ 552985 h 2480745"/>
                  <a:gd name="connsiteX56" fmla="*/ 150488 w 1537011"/>
                  <a:gd name="connsiteY56" fmla="*/ 820997 h 2480745"/>
                  <a:gd name="connsiteX57" fmla="*/ 244033 w 1537011"/>
                  <a:gd name="connsiteY57" fmla="*/ 1149145 h 2480745"/>
                  <a:gd name="connsiteX58" fmla="*/ 242548 w 1537011"/>
                  <a:gd name="connsiteY58" fmla="*/ 1156569 h 2480745"/>
                  <a:gd name="connsiteX59" fmla="*/ 154200 w 1537011"/>
                  <a:gd name="connsiteY59" fmla="*/ 950920 h 2480745"/>
                  <a:gd name="connsiteX60" fmla="*/ 131186 w 1537011"/>
                  <a:gd name="connsiteY60" fmla="*/ 648757 h 2480745"/>
                  <a:gd name="connsiteX61" fmla="*/ 215821 w 1537011"/>
                  <a:gd name="connsiteY61" fmla="*/ 443851 h 2480745"/>
                  <a:gd name="connsiteX62" fmla="*/ 500165 w 1537011"/>
                  <a:gd name="connsiteY62" fmla="*/ 201081 h 2480745"/>
                  <a:gd name="connsiteX63" fmla="*/ 523923 w 1537011"/>
                  <a:gd name="connsiteY63" fmla="*/ 192914 h 2480745"/>
                  <a:gd name="connsiteX64" fmla="*/ 800630 w 1537011"/>
                  <a:gd name="connsiteY64" fmla="*/ 46764 h 2480745"/>
                  <a:gd name="connsiteX65" fmla="*/ 713588 w 1537011"/>
                  <a:gd name="connsiteY65" fmla="*/ 47343 h 2480745"/>
                  <a:gd name="connsiteX66" fmla="*/ 595938 w 1537011"/>
                  <a:gd name="connsiteY66" fmla="*/ 67446 h 2480745"/>
                  <a:gd name="connsiteX67" fmla="*/ 175732 w 1537011"/>
                  <a:gd name="connsiteY67" fmla="*/ 344366 h 2480745"/>
                  <a:gd name="connsiteX68" fmla="*/ 49521 w 1537011"/>
                  <a:gd name="connsiteY68" fmla="*/ 655438 h 2480745"/>
                  <a:gd name="connsiteX69" fmla="*/ 137126 w 1537011"/>
                  <a:gd name="connsiteY69" fmla="*/ 1109796 h 2480745"/>
                  <a:gd name="connsiteX70" fmla="*/ 310109 w 1537011"/>
                  <a:gd name="connsiteY70" fmla="*/ 1387460 h 2480745"/>
                  <a:gd name="connsiteX71" fmla="*/ 440773 w 1537011"/>
                  <a:gd name="connsiteY71" fmla="*/ 1695562 h 2480745"/>
                  <a:gd name="connsiteX72" fmla="*/ 460819 w 1537011"/>
                  <a:gd name="connsiteY72" fmla="*/ 1792076 h 2480745"/>
                  <a:gd name="connsiteX73" fmla="*/ 492743 w 1537011"/>
                  <a:gd name="connsiteY73" fmla="*/ 1817318 h 2480745"/>
                  <a:gd name="connsiteX74" fmla="*/ 1065146 w 1537011"/>
                  <a:gd name="connsiteY74" fmla="*/ 1836621 h 2480745"/>
                  <a:gd name="connsiteX75" fmla="*/ 1089645 w 1537011"/>
                  <a:gd name="connsiteY75" fmla="*/ 1818803 h 2480745"/>
                  <a:gd name="connsiteX76" fmla="*/ 1116372 w 1537011"/>
                  <a:gd name="connsiteY76" fmla="*/ 1688138 h 2480745"/>
                  <a:gd name="connsiteX77" fmla="*/ 1268567 w 1537011"/>
                  <a:gd name="connsiteY77" fmla="*/ 1319900 h 2480745"/>
                  <a:gd name="connsiteX78" fmla="*/ 1376960 w 1537011"/>
                  <a:gd name="connsiteY78" fmla="*/ 1166220 h 2480745"/>
                  <a:gd name="connsiteX79" fmla="*/ 1468276 w 1537011"/>
                  <a:gd name="connsiteY79" fmla="*/ 916026 h 2480745"/>
                  <a:gd name="connsiteX80" fmla="*/ 1468276 w 1537011"/>
                  <a:gd name="connsiteY80" fmla="*/ 599015 h 2480745"/>
                  <a:gd name="connsiteX81" fmla="*/ 1056236 w 1537011"/>
                  <a:gd name="connsiteY81" fmla="*/ 110506 h 2480745"/>
                  <a:gd name="connsiteX82" fmla="*/ 800630 w 1537011"/>
                  <a:gd name="connsiteY82" fmla="*/ 46764 h 2480745"/>
                  <a:gd name="connsiteX83" fmla="*/ 794163 w 1537011"/>
                  <a:gd name="connsiteY83" fmla="*/ 814 h 2480745"/>
                  <a:gd name="connsiteX84" fmla="*/ 1036191 w 1537011"/>
                  <a:gd name="connsiteY84" fmla="*/ 52598 h 2480745"/>
                  <a:gd name="connsiteX85" fmla="*/ 1503912 w 1537011"/>
                  <a:gd name="connsiteY85" fmla="*/ 551500 h 2480745"/>
                  <a:gd name="connsiteX86" fmla="*/ 1518761 w 1537011"/>
                  <a:gd name="connsiteY86" fmla="*/ 910830 h 2480745"/>
                  <a:gd name="connsiteX87" fmla="*/ 1377702 w 1537011"/>
                  <a:gd name="connsiteY87" fmla="*/ 1250855 h 2480745"/>
                  <a:gd name="connsiteX88" fmla="*/ 1264855 w 1537011"/>
                  <a:gd name="connsiteY88" fmla="*/ 1406020 h 2480745"/>
                  <a:gd name="connsiteX89" fmla="*/ 1163144 w 1537011"/>
                  <a:gd name="connsiteY89" fmla="*/ 1694078 h 2480745"/>
                  <a:gd name="connsiteX90" fmla="*/ 1115630 w 1537011"/>
                  <a:gd name="connsiteY90" fmla="*/ 1876711 h 2480745"/>
                  <a:gd name="connsiteX91" fmla="*/ 1149781 w 1537011"/>
                  <a:gd name="connsiteY91" fmla="*/ 1887848 h 2480745"/>
                  <a:gd name="connsiteX92" fmla="*/ 1229961 w 1537011"/>
                  <a:gd name="connsiteY92" fmla="*/ 1991044 h 2480745"/>
                  <a:gd name="connsiteX93" fmla="*/ 1126023 w 1537011"/>
                  <a:gd name="connsiteY93" fmla="*/ 2077164 h 2480745"/>
                  <a:gd name="connsiteX94" fmla="*/ 1100038 w 1537011"/>
                  <a:gd name="connsiteY94" fmla="*/ 2077906 h 2480745"/>
                  <a:gd name="connsiteX95" fmla="*/ 423698 w 1537011"/>
                  <a:gd name="connsiteY95" fmla="*/ 2054891 h 2480745"/>
                  <a:gd name="connsiteX96" fmla="*/ 368017 w 1537011"/>
                  <a:gd name="connsiteY96" fmla="*/ 2039300 h 2480745"/>
                  <a:gd name="connsiteX97" fmla="*/ 311594 w 1537011"/>
                  <a:gd name="connsiteY97" fmla="*/ 1951695 h 2480745"/>
                  <a:gd name="connsiteX98" fmla="*/ 382123 w 1537011"/>
                  <a:gd name="connsiteY98" fmla="*/ 1867803 h 2480745"/>
                  <a:gd name="connsiteX99" fmla="*/ 434092 w 1537011"/>
                  <a:gd name="connsiteY99" fmla="*/ 1854439 h 2480745"/>
                  <a:gd name="connsiteX100" fmla="*/ 387320 w 1537011"/>
                  <a:gd name="connsiteY100" fmla="*/ 1655472 h 2480745"/>
                  <a:gd name="connsiteX101" fmla="*/ 301199 w 1537011"/>
                  <a:gd name="connsiteY101" fmla="*/ 1459474 h 2480745"/>
                  <a:gd name="connsiteX102" fmla="*/ 137869 w 1537011"/>
                  <a:gd name="connsiteY102" fmla="*/ 1212992 h 2480745"/>
                  <a:gd name="connsiteX103" fmla="*/ 2748 w 1537011"/>
                  <a:gd name="connsiteY103" fmla="*/ 664348 h 2480745"/>
                  <a:gd name="connsiteX104" fmla="*/ 145292 w 1537011"/>
                  <a:gd name="connsiteY104" fmla="*/ 308730 h 2480745"/>
                  <a:gd name="connsiteX105" fmla="*/ 549909 w 1537011"/>
                  <a:gd name="connsiteY105" fmla="*/ 32552 h 2480745"/>
                  <a:gd name="connsiteX106" fmla="*/ 794163 w 1537011"/>
                  <a:gd name="connsiteY106" fmla="*/ 814 h 2480745"/>
                  <a:gd name="connsiteX0" fmla="*/ 503138 w 1537011"/>
                  <a:gd name="connsiteY0" fmla="*/ 2319191 h 2480745"/>
                  <a:gd name="connsiteX1" fmla="*/ 443744 w 1537011"/>
                  <a:gd name="connsiteY1" fmla="*/ 2360024 h 2480745"/>
                  <a:gd name="connsiteX2" fmla="*/ 501653 w 1537011"/>
                  <a:gd name="connsiteY2" fmla="*/ 2403827 h 2480745"/>
                  <a:gd name="connsiteX3" fmla="*/ 1051782 w 1537011"/>
                  <a:gd name="connsiteY3" fmla="*/ 2420160 h 2480745"/>
                  <a:gd name="connsiteX4" fmla="*/ 1097070 w 1537011"/>
                  <a:gd name="connsiteY4" fmla="*/ 2383040 h 2480745"/>
                  <a:gd name="connsiteX5" fmla="*/ 1058465 w 1537011"/>
                  <a:gd name="connsiteY5" fmla="*/ 2339237 h 2480745"/>
                  <a:gd name="connsiteX6" fmla="*/ 503138 w 1537011"/>
                  <a:gd name="connsiteY6" fmla="*/ 2319191 h 2480745"/>
                  <a:gd name="connsiteX7" fmla="*/ 470472 w 1537011"/>
                  <a:gd name="connsiteY7" fmla="*/ 2270192 h 2480745"/>
                  <a:gd name="connsiteX8" fmla="*/ 525411 w 1537011"/>
                  <a:gd name="connsiteY8" fmla="*/ 2270192 h 2480745"/>
                  <a:gd name="connsiteX9" fmla="*/ 1067374 w 1537011"/>
                  <a:gd name="connsiteY9" fmla="*/ 2287268 h 2480745"/>
                  <a:gd name="connsiteX10" fmla="*/ 1152751 w 1537011"/>
                  <a:gd name="connsiteY10" fmla="*/ 2388236 h 2480745"/>
                  <a:gd name="connsiteX11" fmla="*/ 1054010 w 1537011"/>
                  <a:gd name="connsiteY11" fmla="*/ 2475841 h 2480745"/>
                  <a:gd name="connsiteX12" fmla="*/ 643455 w 1537011"/>
                  <a:gd name="connsiteY12" fmla="*/ 2463963 h 2480745"/>
                  <a:gd name="connsiteX13" fmla="*/ 608445 w 1537011"/>
                  <a:gd name="connsiteY13" fmla="*/ 2467907 h 2480745"/>
                  <a:gd name="connsiteX14" fmla="*/ 588812 w 1537011"/>
                  <a:gd name="connsiteY14" fmla="*/ 2480745 h 2480745"/>
                  <a:gd name="connsiteX15" fmla="*/ 500911 w 1537011"/>
                  <a:gd name="connsiteY15" fmla="*/ 2459508 h 2480745"/>
                  <a:gd name="connsiteX16" fmla="*/ 447457 w 1537011"/>
                  <a:gd name="connsiteY16" fmla="*/ 2446887 h 2480745"/>
                  <a:gd name="connsiteX17" fmla="*/ 391775 w 1537011"/>
                  <a:gd name="connsiteY17" fmla="*/ 2352600 h 2480745"/>
                  <a:gd name="connsiteX18" fmla="*/ 470472 w 1537011"/>
                  <a:gd name="connsiteY18" fmla="*/ 2270192 h 2480745"/>
                  <a:gd name="connsiteX19" fmla="*/ 460819 w 1537011"/>
                  <a:gd name="connsiteY19" fmla="*/ 2117997 h 2480745"/>
                  <a:gd name="connsiteX20" fmla="*/ 417759 w 1537011"/>
                  <a:gd name="connsiteY20" fmla="*/ 2125420 h 2480745"/>
                  <a:gd name="connsiteX21" fmla="*/ 390290 w 1537011"/>
                  <a:gd name="connsiteY21" fmla="*/ 2156602 h 2480745"/>
                  <a:gd name="connsiteX22" fmla="*/ 414047 w 1537011"/>
                  <a:gd name="connsiteY22" fmla="*/ 2190753 h 2480745"/>
                  <a:gd name="connsiteX23" fmla="*/ 458592 w 1537011"/>
                  <a:gd name="connsiteY23" fmla="*/ 2201147 h 2480745"/>
                  <a:gd name="connsiteX24" fmla="*/ 763724 w 1537011"/>
                  <a:gd name="connsiteY24" fmla="*/ 2210798 h 2480745"/>
                  <a:gd name="connsiteX25" fmla="*/ 1054751 w 1537011"/>
                  <a:gd name="connsiteY25" fmla="*/ 2220450 h 2480745"/>
                  <a:gd name="connsiteX26" fmla="*/ 1106721 w 1537011"/>
                  <a:gd name="connsiteY26" fmla="*/ 2215253 h 2480745"/>
                  <a:gd name="connsiteX27" fmla="*/ 1136417 w 1537011"/>
                  <a:gd name="connsiteY27" fmla="*/ 2182586 h 2480745"/>
                  <a:gd name="connsiteX28" fmla="*/ 1110433 w 1537011"/>
                  <a:gd name="connsiteY28" fmla="*/ 2146950 h 2480745"/>
                  <a:gd name="connsiteX29" fmla="*/ 1045100 w 1537011"/>
                  <a:gd name="connsiteY29" fmla="*/ 2136557 h 2480745"/>
                  <a:gd name="connsiteX30" fmla="*/ 460819 w 1537011"/>
                  <a:gd name="connsiteY30" fmla="*/ 2117997 h 2480745"/>
                  <a:gd name="connsiteX31" fmla="*/ 425926 w 1537011"/>
                  <a:gd name="connsiteY31" fmla="*/ 2063800 h 2480745"/>
                  <a:gd name="connsiteX32" fmla="*/ 465274 w 1537011"/>
                  <a:gd name="connsiteY32" fmla="*/ 2065285 h 2480745"/>
                  <a:gd name="connsiteX33" fmla="*/ 506849 w 1537011"/>
                  <a:gd name="connsiteY33" fmla="*/ 2066770 h 2480745"/>
                  <a:gd name="connsiteX34" fmla="*/ 526151 w 1537011"/>
                  <a:gd name="connsiteY34" fmla="*/ 2066770 h 2480745"/>
                  <a:gd name="connsiteX35" fmla="*/ 1096326 w 1537011"/>
                  <a:gd name="connsiteY35" fmla="*/ 2083845 h 2480745"/>
                  <a:gd name="connsiteX36" fmla="*/ 1137159 w 1537011"/>
                  <a:gd name="connsiteY36" fmla="*/ 2097209 h 2480745"/>
                  <a:gd name="connsiteX37" fmla="*/ 1192840 w 1537011"/>
                  <a:gd name="connsiteY37" fmla="*/ 2187041 h 2480745"/>
                  <a:gd name="connsiteX38" fmla="*/ 1128251 w 1537011"/>
                  <a:gd name="connsiteY38" fmla="*/ 2267964 h 2480745"/>
                  <a:gd name="connsiteX39" fmla="*/ 1097811 w 1537011"/>
                  <a:gd name="connsiteY39" fmla="*/ 2276131 h 2480745"/>
                  <a:gd name="connsiteX40" fmla="*/ 443001 w 1537011"/>
                  <a:gd name="connsiteY40" fmla="*/ 2256828 h 2480745"/>
                  <a:gd name="connsiteX41" fmla="*/ 338320 w 1537011"/>
                  <a:gd name="connsiteY41" fmla="*/ 2126163 h 2480745"/>
                  <a:gd name="connsiteX42" fmla="*/ 425926 w 1537011"/>
                  <a:gd name="connsiteY42" fmla="*/ 2063800 h 2480745"/>
                  <a:gd name="connsiteX43" fmla="*/ 446713 w 1537011"/>
                  <a:gd name="connsiteY43" fmla="*/ 1916802 h 2480745"/>
                  <a:gd name="connsiteX44" fmla="*/ 390289 w 1537011"/>
                  <a:gd name="connsiteY44" fmla="*/ 1927939 h 2480745"/>
                  <a:gd name="connsiteX45" fmla="*/ 388062 w 1537011"/>
                  <a:gd name="connsiteY45" fmla="*/ 1982877 h 2480745"/>
                  <a:gd name="connsiteX46" fmla="*/ 440773 w 1537011"/>
                  <a:gd name="connsiteY46" fmla="*/ 1996983 h 2480745"/>
                  <a:gd name="connsiteX47" fmla="*/ 1098555 w 1537011"/>
                  <a:gd name="connsiteY47" fmla="*/ 2018513 h 2480745"/>
                  <a:gd name="connsiteX48" fmla="*/ 1149038 w 1537011"/>
                  <a:gd name="connsiteY48" fmla="*/ 2008119 h 2480745"/>
                  <a:gd name="connsiteX49" fmla="*/ 1151266 w 1537011"/>
                  <a:gd name="connsiteY49" fmla="*/ 1952438 h 2480745"/>
                  <a:gd name="connsiteX50" fmla="*/ 1098555 w 1537011"/>
                  <a:gd name="connsiteY50" fmla="*/ 1937590 h 2480745"/>
                  <a:gd name="connsiteX51" fmla="*/ 446713 w 1537011"/>
                  <a:gd name="connsiteY51" fmla="*/ 1916802 h 2480745"/>
                  <a:gd name="connsiteX52" fmla="*/ 523923 w 1537011"/>
                  <a:gd name="connsiteY52" fmla="*/ 192914 h 2480745"/>
                  <a:gd name="connsiteX53" fmla="*/ 408107 w 1537011"/>
                  <a:gd name="connsiteY53" fmla="*/ 273095 h 2480745"/>
                  <a:gd name="connsiteX54" fmla="*/ 183898 w 1537011"/>
                  <a:gd name="connsiteY54" fmla="*/ 552985 h 2480745"/>
                  <a:gd name="connsiteX55" fmla="*/ 150488 w 1537011"/>
                  <a:gd name="connsiteY55" fmla="*/ 820997 h 2480745"/>
                  <a:gd name="connsiteX56" fmla="*/ 244033 w 1537011"/>
                  <a:gd name="connsiteY56" fmla="*/ 1149145 h 2480745"/>
                  <a:gd name="connsiteX57" fmla="*/ 242548 w 1537011"/>
                  <a:gd name="connsiteY57" fmla="*/ 1156569 h 2480745"/>
                  <a:gd name="connsiteX58" fmla="*/ 154200 w 1537011"/>
                  <a:gd name="connsiteY58" fmla="*/ 950920 h 2480745"/>
                  <a:gd name="connsiteX59" fmla="*/ 131186 w 1537011"/>
                  <a:gd name="connsiteY59" fmla="*/ 648757 h 2480745"/>
                  <a:gd name="connsiteX60" fmla="*/ 215821 w 1537011"/>
                  <a:gd name="connsiteY60" fmla="*/ 443851 h 2480745"/>
                  <a:gd name="connsiteX61" fmla="*/ 500165 w 1537011"/>
                  <a:gd name="connsiteY61" fmla="*/ 201081 h 2480745"/>
                  <a:gd name="connsiteX62" fmla="*/ 523923 w 1537011"/>
                  <a:gd name="connsiteY62" fmla="*/ 192914 h 2480745"/>
                  <a:gd name="connsiteX63" fmla="*/ 800630 w 1537011"/>
                  <a:gd name="connsiteY63" fmla="*/ 46764 h 2480745"/>
                  <a:gd name="connsiteX64" fmla="*/ 713588 w 1537011"/>
                  <a:gd name="connsiteY64" fmla="*/ 47343 h 2480745"/>
                  <a:gd name="connsiteX65" fmla="*/ 595938 w 1537011"/>
                  <a:gd name="connsiteY65" fmla="*/ 67446 h 2480745"/>
                  <a:gd name="connsiteX66" fmla="*/ 175732 w 1537011"/>
                  <a:gd name="connsiteY66" fmla="*/ 344366 h 2480745"/>
                  <a:gd name="connsiteX67" fmla="*/ 49521 w 1537011"/>
                  <a:gd name="connsiteY67" fmla="*/ 655438 h 2480745"/>
                  <a:gd name="connsiteX68" fmla="*/ 137126 w 1537011"/>
                  <a:gd name="connsiteY68" fmla="*/ 1109796 h 2480745"/>
                  <a:gd name="connsiteX69" fmla="*/ 310109 w 1537011"/>
                  <a:gd name="connsiteY69" fmla="*/ 1387460 h 2480745"/>
                  <a:gd name="connsiteX70" fmla="*/ 440773 w 1537011"/>
                  <a:gd name="connsiteY70" fmla="*/ 1695562 h 2480745"/>
                  <a:gd name="connsiteX71" fmla="*/ 460819 w 1537011"/>
                  <a:gd name="connsiteY71" fmla="*/ 1792076 h 2480745"/>
                  <a:gd name="connsiteX72" fmla="*/ 492743 w 1537011"/>
                  <a:gd name="connsiteY72" fmla="*/ 1817318 h 2480745"/>
                  <a:gd name="connsiteX73" fmla="*/ 1065146 w 1537011"/>
                  <a:gd name="connsiteY73" fmla="*/ 1836621 h 2480745"/>
                  <a:gd name="connsiteX74" fmla="*/ 1089645 w 1537011"/>
                  <a:gd name="connsiteY74" fmla="*/ 1818803 h 2480745"/>
                  <a:gd name="connsiteX75" fmla="*/ 1116372 w 1537011"/>
                  <a:gd name="connsiteY75" fmla="*/ 1688138 h 2480745"/>
                  <a:gd name="connsiteX76" fmla="*/ 1268567 w 1537011"/>
                  <a:gd name="connsiteY76" fmla="*/ 1319900 h 2480745"/>
                  <a:gd name="connsiteX77" fmla="*/ 1376960 w 1537011"/>
                  <a:gd name="connsiteY77" fmla="*/ 1166220 h 2480745"/>
                  <a:gd name="connsiteX78" fmla="*/ 1468276 w 1537011"/>
                  <a:gd name="connsiteY78" fmla="*/ 916026 h 2480745"/>
                  <a:gd name="connsiteX79" fmla="*/ 1468276 w 1537011"/>
                  <a:gd name="connsiteY79" fmla="*/ 599015 h 2480745"/>
                  <a:gd name="connsiteX80" fmla="*/ 1056236 w 1537011"/>
                  <a:gd name="connsiteY80" fmla="*/ 110506 h 2480745"/>
                  <a:gd name="connsiteX81" fmla="*/ 800630 w 1537011"/>
                  <a:gd name="connsiteY81" fmla="*/ 46764 h 2480745"/>
                  <a:gd name="connsiteX82" fmla="*/ 794163 w 1537011"/>
                  <a:gd name="connsiteY82" fmla="*/ 814 h 2480745"/>
                  <a:gd name="connsiteX83" fmla="*/ 1036191 w 1537011"/>
                  <a:gd name="connsiteY83" fmla="*/ 52598 h 2480745"/>
                  <a:gd name="connsiteX84" fmla="*/ 1503912 w 1537011"/>
                  <a:gd name="connsiteY84" fmla="*/ 551500 h 2480745"/>
                  <a:gd name="connsiteX85" fmla="*/ 1518761 w 1537011"/>
                  <a:gd name="connsiteY85" fmla="*/ 910830 h 2480745"/>
                  <a:gd name="connsiteX86" fmla="*/ 1377702 w 1537011"/>
                  <a:gd name="connsiteY86" fmla="*/ 1250855 h 2480745"/>
                  <a:gd name="connsiteX87" fmla="*/ 1264855 w 1537011"/>
                  <a:gd name="connsiteY87" fmla="*/ 1406020 h 2480745"/>
                  <a:gd name="connsiteX88" fmla="*/ 1163144 w 1537011"/>
                  <a:gd name="connsiteY88" fmla="*/ 1694078 h 2480745"/>
                  <a:gd name="connsiteX89" fmla="*/ 1115630 w 1537011"/>
                  <a:gd name="connsiteY89" fmla="*/ 1876711 h 2480745"/>
                  <a:gd name="connsiteX90" fmla="*/ 1149781 w 1537011"/>
                  <a:gd name="connsiteY90" fmla="*/ 1887848 h 2480745"/>
                  <a:gd name="connsiteX91" fmla="*/ 1229961 w 1537011"/>
                  <a:gd name="connsiteY91" fmla="*/ 1991044 h 2480745"/>
                  <a:gd name="connsiteX92" fmla="*/ 1126023 w 1537011"/>
                  <a:gd name="connsiteY92" fmla="*/ 2077164 h 2480745"/>
                  <a:gd name="connsiteX93" fmla="*/ 1100038 w 1537011"/>
                  <a:gd name="connsiteY93" fmla="*/ 2077906 h 2480745"/>
                  <a:gd name="connsiteX94" fmla="*/ 423698 w 1537011"/>
                  <a:gd name="connsiteY94" fmla="*/ 2054891 h 2480745"/>
                  <a:gd name="connsiteX95" fmla="*/ 368017 w 1537011"/>
                  <a:gd name="connsiteY95" fmla="*/ 2039300 h 2480745"/>
                  <a:gd name="connsiteX96" fmla="*/ 311594 w 1537011"/>
                  <a:gd name="connsiteY96" fmla="*/ 1951695 h 2480745"/>
                  <a:gd name="connsiteX97" fmla="*/ 382123 w 1537011"/>
                  <a:gd name="connsiteY97" fmla="*/ 1867803 h 2480745"/>
                  <a:gd name="connsiteX98" fmla="*/ 434092 w 1537011"/>
                  <a:gd name="connsiteY98" fmla="*/ 1854439 h 2480745"/>
                  <a:gd name="connsiteX99" fmla="*/ 387320 w 1537011"/>
                  <a:gd name="connsiteY99" fmla="*/ 1655472 h 2480745"/>
                  <a:gd name="connsiteX100" fmla="*/ 301199 w 1537011"/>
                  <a:gd name="connsiteY100" fmla="*/ 1459474 h 2480745"/>
                  <a:gd name="connsiteX101" fmla="*/ 137869 w 1537011"/>
                  <a:gd name="connsiteY101" fmla="*/ 1212992 h 2480745"/>
                  <a:gd name="connsiteX102" fmla="*/ 2748 w 1537011"/>
                  <a:gd name="connsiteY102" fmla="*/ 664348 h 2480745"/>
                  <a:gd name="connsiteX103" fmla="*/ 145292 w 1537011"/>
                  <a:gd name="connsiteY103" fmla="*/ 308730 h 2480745"/>
                  <a:gd name="connsiteX104" fmla="*/ 549909 w 1537011"/>
                  <a:gd name="connsiteY104" fmla="*/ 32552 h 2480745"/>
                  <a:gd name="connsiteX105" fmla="*/ 794163 w 1537011"/>
                  <a:gd name="connsiteY105" fmla="*/ 814 h 2480745"/>
                  <a:gd name="connsiteX0" fmla="*/ 503138 w 1537011"/>
                  <a:gd name="connsiteY0" fmla="*/ 2319191 h 2475850"/>
                  <a:gd name="connsiteX1" fmla="*/ 443744 w 1537011"/>
                  <a:gd name="connsiteY1" fmla="*/ 2360024 h 2475850"/>
                  <a:gd name="connsiteX2" fmla="*/ 501653 w 1537011"/>
                  <a:gd name="connsiteY2" fmla="*/ 2403827 h 2475850"/>
                  <a:gd name="connsiteX3" fmla="*/ 1051782 w 1537011"/>
                  <a:gd name="connsiteY3" fmla="*/ 2420160 h 2475850"/>
                  <a:gd name="connsiteX4" fmla="*/ 1097070 w 1537011"/>
                  <a:gd name="connsiteY4" fmla="*/ 2383040 h 2475850"/>
                  <a:gd name="connsiteX5" fmla="*/ 1058465 w 1537011"/>
                  <a:gd name="connsiteY5" fmla="*/ 2339237 h 2475850"/>
                  <a:gd name="connsiteX6" fmla="*/ 503138 w 1537011"/>
                  <a:gd name="connsiteY6" fmla="*/ 2319191 h 2475850"/>
                  <a:gd name="connsiteX7" fmla="*/ 470472 w 1537011"/>
                  <a:gd name="connsiteY7" fmla="*/ 2270192 h 2475850"/>
                  <a:gd name="connsiteX8" fmla="*/ 525411 w 1537011"/>
                  <a:gd name="connsiteY8" fmla="*/ 2270192 h 2475850"/>
                  <a:gd name="connsiteX9" fmla="*/ 1067374 w 1537011"/>
                  <a:gd name="connsiteY9" fmla="*/ 2287268 h 2475850"/>
                  <a:gd name="connsiteX10" fmla="*/ 1152751 w 1537011"/>
                  <a:gd name="connsiteY10" fmla="*/ 2388236 h 2475850"/>
                  <a:gd name="connsiteX11" fmla="*/ 1054010 w 1537011"/>
                  <a:gd name="connsiteY11" fmla="*/ 2475841 h 2475850"/>
                  <a:gd name="connsiteX12" fmla="*/ 643455 w 1537011"/>
                  <a:gd name="connsiteY12" fmla="*/ 2463963 h 2475850"/>
                  <a:gd name="connsiteX13" fmla="*/ 608445 w 1537011"/>
                  <a:gd name="connsiteY13" fmla="*/ 2467907 h 2475850"/>
                  <a:gd name="connsiteX14" fmla="*/ 500911 w 1537011"/>
                  <a:gd name="connsiteY14" fmla="*/ 2459508 h 2475850"/>
                  <a:gd name="connsiteX15" fmla="*/ 447457 w 1537011"/>
                  <a:gd name="connsiteY15" fmla="*/ 2446887 h 2475850"/>
                  <a:gd name="connsiteX16" fmla="*/ 391775 w 1537011"/>
                  <a:gd name="connsiteY16" fmla="*/ 2352600 h 2475850"/>
                  <a:gd name="connsiteX17" fmla="*/ 470472 w 1537011"/>
                  <a:gd name="connsiteY17" fmla="*/ 2270192 h 2475850"/>
                  <a:gd name="connsiteX18" fmla="*/ 460819 w 1537011"/>
                  <a:gd name="connsiteY18" fmla="*/ 2117997 h 2475850"/>
                  <a:gd name="connsiteX19" fmla="*/ 417759 w 1537011"/>
                  <a:gd name="connsiteY19" fmla="*/ 2125420 h 2475850"/>
                  <a:gd name="connsiteX20" fmla="*/ 390290 w 1537011"/>
                  <a:gd name="connsiteY20" fmla="*/ 2156602 h 2475850"/>
                  <a:gd name="connsiteX21" fmla="*/ 414047 w 1537011"/>
                  <a:gd name="connsiteY21" fmla="*/ 2190753 h 2475850"/>
                  <a:gd name="connsiteX22" fmla="*/ 458592 w 1537011"/>
                  <a:gd name="connsiteY22" fmla="*/ 2201147 h 2475850"/>
                  <a:gd name="connsiteX23" fmla="*/ 763724 w 1537011"/>
                  <a:gd name="connsiteY23" fmla="*/ 2210798 h 2475850"/>
                  <a:gd name="connsiteX24" fmla="*/ 1054751 w 1537011"/>
                  <a:gd name="connsiteY24" fmla="*/ 2220450 h 2475850"/>
                  <a:gd name="connsiteX25" fmla="*/ 1106721 w 1537011"/>
                  <a:gd name="connsiteY25" fmla="*/ 2215253 h 2475850"/>
                  <a:gd name="connsiteX26" fmla="*/ 1136417 w 1537011"/>
                  <a:gd name="connsiteY26" fmla="*/ 2182586 h 2475850"/>
                  <a:gd name="connsiteX27" fmla="*/ 1110433 w 1537011"/>
                  <a:gd name="connsiteY27" fmla="*/ 2146950 h 2475850"/>
                  <a:gd name="connsiteX28" fmla="*/ 1045100 w 1537011"/>
                  <a:gd name="connsiteY28" fmla="*/ 2136557 h 2475850"/>
                  <a:gd name="connsiteX29" fmla="*/ 460819 w 1537011"/>
                  <a:gd name="connsiteY29" fmla="*/ 2117997 h 2475850"/>
                  <a:gd name="connsiteX30" fmla="*/ 425926 w 1537011"/>
                  <a:gd name="connsiteY30" fmla="*/ 2063800 h 2475850"/>
                  <a:gd name="connsiteX31" fmla="*/ 465274 w 1537011"/>
                  <a:gd name="connsiteY31" fmla="*/ 2065285 h 2475850"/>
                  <a:gd name="connsiteX32" fmla="*/ 506849 w 1537011"/>
                  <a:gd name="connsiteY32" fmla="*/ 2066770 h 2475850"/>
                  <a:gd name="connsiteX33" fmla="*/ 526151 w 1537011"/>
                  <a:gd name="connsiteY33" fmla="*/ 2066770 h 2475850"/>
                  <a:gd name="connsiteX34" fmla="*/ 1096326 w 1537011"/>
                  <a:gd name="connsiteY34" fmla="*/ 2083845 h 2475850"/>
                  <a:gd name="connsiteX35" fmla="*/ 1137159 w 1537011"/>
                  <a:gd name="connsiteY35" fmla="*/ 2097209 h 2475850"/>
                  <a:gd name="connsiteX36" fmla="*/ 1192840 w 1537011"/>
                  <a:gd name="connsiteY36" fmla="*/ 2187041 h 2475850"/>
                  <a:gd name="connsiteX37" fmla="*/ 1128251 w 1537011"/>
                  <a:gd name="connsiteY37" fmla="*/ 2267964 h 2475850"/>
                  <a:gd name="connsiteX38" fmla="*/ 1097811 w 1537011"/>
                  <a:gd name="connsiteY38" fmla="*/ 2276131 h 2475850"/>
                  <a:gd name="connsiteX39" fmla="*/ 443001 w 1537011"/>
                  <a:gd name="connsiteY39" fmla="*/ 2256828 h 2475850"/>
                  <a:gd name="connsiteX40" fmla="*/ 338320 w 1537011"/>
                  <a:gd name="connsiteY40" fmla="*/ 2126163 h 2475850"/>
                  <a:gd name="connsiteX41" fmla="*/ 425926 w 1537011"/>
                  <a:gd name="connsiteY41" fmla="*/ 2063800 h 2475850"/>
                  <a:gd name="connsiteX42" fmla="*/ 446713 w 1537011"/>
                  <a:gd name="connsiteY42" fmla="*/ 1916802 h 2475850"/>
                  <a:gd name="connsiteX43" fmla="*/ 390289 w 1537011"/>
                  <a:gd name="connsiteY43" fmla="*/ 1927939 h 2475850"/>
                  <a:gd name="connsiteX44" fmla="*/ 388062 w 1537011"/>
                  <a:gd name="connsiteY44" fmla="*/ 1982877 h 2475850"/>
                  <a:gd name="connsiteX45" fmla="*/ 440773 w 1537011"/>
                  <a:gd name="connsiteY45" fmla="*/ 1996983 h 2475850"/>
                  <a:gd name="connsiteX46" fmla="*/ 1098555 w 1537011"/>
                  <a:gd name="connsiteY46" fmla="*/ 2018513 h 2475850"/>
                  <a:gd name="connsiteX47" fmla="*/ 1149038 w 1537011"/>
                  <a:gd name="connsiteY47" fmla="*/ 2008119 h 2475850"/>
                  <a:gd name="connsiteX48" fmla="*/ 1151266 w 1537011"/>
                  <a:gd name="connsiteY48" fmla="*/ 1952438 h 2475850"/>
                  <a:gd name="connsiteX49" fmla="*/ 1098555 w 1537011"/>
                  <a:gd name="connsiteY49" fmla="*/ 1937590 h 2475850"/>
                  <a:gd name="connsiteX50" fmla="*/ 446713 w 1537011"/>
                  <a:gd name="connsiteY50" fmla="*/ 1916802 h 2475850"/>
                  <a:gd name="connsiteX51" fmla="*/ 523923 w 1537011"/>
                  <a:gd name="connsiteY51" fmla="*/ 192914 h 2475850"/>
                  <a:gd name="connsiteX52" fmla="*/ 408107 w 1537011"/>
                  <a:gd name="connsiteY52" fmla="*/ 273095 h 2475850"/>
                  <a:gd name="connsiteX53" fmla="*/ 183898 w 1537011"/>
                  <a:gd name="connsiteY53" fmla="*/ 552985 h 2475850"/>
                  <a:gd name="connsiteX54" fmla="*/ 150488 w 1537011"/>
                  <a:gd name="connsiteY54" fmla="*/ 820997 h 2475850"/>
                  <a:gd name="connsiteX55" fmla="*/ 244033 w 1537011"/>
                  <a:gd name="connsiteY55" fmla="*/ 1149145 h 2475850"/>
                  <a:gd name="connsiteX56" fmla="*/ 242548 w 1537011"/>
                  <a:gd name="connsiteY56" fmla="*/ 1156569 h 2475850"/>
                  <a:gd name="connsiteX57" fmla="*/ 154200 w 1537011"/>
                  <a:gd name="connsiteY57" fmla="*/ 950920 h 2475850"/>
                  <a:gd name="connsiteX58" fmla="*/ 131186 w 1537011"/>
                  <a:gd name="connsiteY58" fmla="*/ 648757 h 2475850"/>
                  <a:gd name="connsiteX59" fmla="*/ 215821 w 1537011"/>
                  <a:gd name="connsiteY59" fmla="*/ 443851 h 2475850"/>
                  <a:gd name="connsiteX60" fmla="*/ 500165 w 1537011"/>
                  <a:gd name="connsiteY60" fmla="*/ 201081 h 2475850"/>
                  <a:gd name="connsiteX61" fmla="*/ 523923 w 1537011"/>
                  <a:gd name="connsiteY61" fmla="*/ 192914 h 2475850"/>
                  <a:gd name="connsiteX62" fmla="*/ 800630 w 1537011"/>
                  <a:gd name="connsiteY62" fmla="*/ 46764 h 2475850"/>
                  <a:gd name="connsiteX63" fmla="*/ 713588 w 1537011"/>
                  <a:gd name="connsiteY63" fmla="*/ 47343 h 2475850"/>
                  <a:gd name="connsiteX64" fmla="*/ 595938 w 1537011"/>
                  <a:gd name="connsiteY64" fmla="*/ 67446 h 2475850"/>
                  <a:gd name="connsiteX65" fmla="*/ 175732 w 1537011"/>
                  <a:gd name="connsiteY65" fmla="*/ 344366 h 2475850"/>
                  <a:gd name="connsiteX66" fmla="*/ 49521 w 1537011"/>
                  <a:gd name="connsiteY66" fmla="*/ 655438 h 2475850"/>
                  <a:gd name="connsiteX67" fmla="*/ 137126 w 1537011"/>
                  <a:gd name="connsiteY67" fmla="*/ 1109796 h 2475850"/>
                  <a:gd name="connsiteX68" fmla="*/ 310109 w 1537011"/>
                  <a:gd name="connsiteY68" fmla="*/ 1387460 h 2475850"/>
                  <a:gd name="connsiteX69" fmla="*/ 440773 w 1537011"/>
                  <a:gd name="connsiteY69" fmla="*/ 1695562 h 2475850"/>
                  <a:gd name="connsiteX70" fmla="*/ 460819 w 1537011"/>
                  <a:gd name="connsiteY70" fmla="*/ 1792076 h 2475850"/>
                  <a:gd name="connsiteX71" fmla="*/ 492743 w 1537011"/>
                  <a:gd name="connsiteY71" fmla="*/ 1817318 h 2475850"/>
                  <a:gd name="connsiteX72" fmla="*/ 1065146 w 1537011"/>
                  <a:gd name="connsiteY72" fmla="*/ 1836621 h 2475850"/>
                  <a:gd name="connsiteX73" fmla="*/ 1089645 w 1537011"/>
                  <a:gd name="connsiteY73" fmla="*/ 1818803 h 2475850"/>
                  <a:gd name="connsiteX74" fmla="*/ 1116372 w 1537011"/>
                  <a:gd name="connsiteY74" fmla="*/ 1688138 h 2475850"/>
                  <a:gd name="connsiteX75" fmla="*/ 1268567 w 1537011"/>
                  <a:gd name="connsiteY75" fmla="*/ 1319900 h 2475850"/>
                  <a:gd name="connsiteX76" fmla="*/ 1376960 w 1537011"/>
                  <a:gd name="connsiteY76" fmla="*/ 1166220 h 2475850"/>
                  <a:gd name="connsiteX77" fmla="*/ 1468276 w 1537011"/>
                  <a:gd name="connsiteY77" fmla="*/ 916026 h 2475850"/>
                  <a:gd name="connsiteX78" fmla="*/ 1468276 w 1537011"/>
                  <a:gd name="connsiteY78" fmla="*/ 599015 h 2475850"/>
                  <a:gd name="connsiteX79" fmla="*/ 1056236 w 1537011"/>
                  <a:gd name="connsiteY79" fmla="*/ 110506 h 2475850"/>
                  <a:gd name="connsiteX80" fmla="*/ 800630 w 1537011"/>
                  <a:gd name="connsiteY80" fmla="*/ 46764 h 2475850"/>
                  <a:gd name="connsiteX81" fmla="*/ 794163 w 1537011"/>
                  <a:gd name="connsiteY81" fmla="*/ 814 h 2475850"/>
                  <a:gd name="connsiteX82" fmla="*/ 1036191 w 1537011"/>
                  <a:gd name="connsiteY82" fmla="*/ 52598 h 2475850"/>
                  <a:gd name="connsiteX83" fmla="*/ 1503912 w 1537011"/>
                  <a:gd name="connsiteY83" fmla="*/ 551500 h 2475850"/>
                  <a:gd name="connsiteX84" fmla="*/ 1518761 w 1537011"/>
                  <a:gd name="connsiteY84" fmla="*/ 910830 h 2475850"/>
                  <a:gd name="connsiteX85" fmla="*/ 1377702 w 1537011"/>
                  <a:gd name="connsiteY85" fmla="*/ 1250855 h 2475850"/>
                  <a:gd name="connsiteX86" fmla="*/ 1264855 w 1537011"/>
                  <a:gd name="connsiteY86" fmla="*/ 1406020 h 2475850"/>
                  <a:gd name="connsiteX87" fmla="*/ 1163144 w 1537011"/>
                  <a:gd name="connsiteY87" fmla="*/ 1694078 h 2475850"/>
                  <a:gd name="connsiteX88" fmla="*/ 1115630 w 1537011"/>
                  <a:gd name="connsiteY88" fmla="*/ 1876711 h 2475850"/>
                  <a:gd name="connsiteX89" fmla="*/ 1149781 w 1537011"/>
                  <a:gd name="connsiteY89" fmla="*/ 1887848 h 2475850"/>
                  <a:gd name="connsiteX90" fmla="*/ 1229961 w 1537011"/>
                  <a:gd name="connsiteY90" fmla="*/ 1991044 h 2475850"/>
                  <a:gd name="connsiteX91" fmla="*/ 1126023 w 1537011"/>
                  <a:gd name="connsiteY91" fmla="*/ 2077164 h 2475850"/>
                  <a:gd name="connsiteX92" fmla="*/ 1100038 w 1537011"/>
                  <a:gd name="connsiteY92" fmla="*/ 2077906 h 2475850"/>
                  <a:gd name="connsiteX93" fmla="*/ 423698 w 1537011"/>
                  <a:gd name="connsiteY93" fmla="*/ 2054891 h 2475850"/>
                  <a:gd name="connsiteX94" fmla="*/ 368017 w 1537011"/>
                  <a:gd name="connsiteY94" fmla="*/ 2039300 h 2475850"/>
                  <a:gd name="connsiteX95" fmla="*/ 311594 w 1537011"/>
                  <a:gd name="connsiteY95" fmla="*/ 1951695 h 2475850"/>
                  <a:gd name="connsiteX96" fmla="*/ 382123 w 1537011"/>
                  <a:gd name="connsiteY96" fmla="*/ 1867803 h 2475850"/>
                  <a:gd name="connsiteX97" fmla="*/ 434092 w 1537011"/>
                  <a:gd name="connsiteY97" fmla="*/ 1854439 h 2475850"/>
                  <a:gd name="connsiteX98" fmla="*/ 387320 w 1537011"/>
                  <a:gd name="connsiteY98" fmla="*/ 1655472 h 2475850"/>
                  <a:gd name="connsiteX99" fmla="*/ 301199 w 1537011"/>
                  <a:gd name="connsiteY99" fmla="*/ 1459474 h 2475850"/>
                  <a:gd name="connsiteX100" fmla="*/ 137869 w 1537011"/>
                  <a:gd name="connsiteY100" fmla="*/ 1212992 h 2475850"/>
                  <a:gd name="connsiteX101" fmla="*/ 2748 w 1537011"/>
                  <a:gd name="connsiteY101" fmla="*/ 664348 h 2475850"/>
                  <a:gd name="connsiteX102" fmla="*/ 145292 w 1537011"/>
                  <a:gd name="connsiteY102" fmla="*/ 308730 h 2475850"/>
                  <a:gd name="connsiteX103" fmla="*/ 549909 w 1537011"/>
                  <a:gd name="connsiteY103" fmla="*/ 32552 h 2475850"/>
                  <a:gd name="connsiteX104" fmla="*/ 794163 w 1537011"/>
                  <a:gd name="connsiteY104" fmla="*/ 814 h 2475850"/>
                  <a:gd name="connsiteX0" fmla="*/ 503138 w 1537011"/>
                  <a:gd name="connsiteY0" fmla="*/ 2319191 h 2475850"/>
                  <a:gd name="connsiteX1" fmla="*/ 443744 w 1537011"/>
                  <a:gd name="connsiteY1" fmla="*/ 2360024 h 2475850"/>
                  <a:gd name="connsiteX2" fmla="*/ 501653 w 1537011"/>
                  <a:gd name="connsiteY2" fmla="*/ 2403827 h 2475850"/>
                  <a:gd name="connsiteX3" fmla="*/ 1051782 w 1537011"/>
                  <a:gd name="connsiteY3" fmla="*/ 2420160 h 2475850"/>
                  <a:gd name="connsiteX4" fmla="*/ 1097070 w 1537011"/>
                  <a:gd name="connsiteY4" fmla="*/ 2383040 h 2475850"/>
                  <a:gd name="connsiteX5" fmla="*/ 1058465 w 1537011"/>
                  <a:gd name="connsiteY5" fmla="*/ 2339237 h 2475850"/>
                  <a:gd name="connsiteX6" fmla="*/ 503138 w 1537011"/>
                  <a:gd name="connsiteY6" fmla="*/ 2319191 h 2475850"/>
                  <a:gd name="connsiteX7" fmla="*/ 470472 w 1537011"/>
                  <a:gd name="connsiteY7" fmla="*/ 2270192 h 2475850"/>
                  <a:gd name="connsiteX8" fmla="*/ 525411 w 1537011"/>
                  <a:gd name="connsiteY8" fmla="*/ 2270192 h 2475850"/>
                  <a:gd name="connsiteX9" fmla="*/ 1067374 w 1537011"/>
                  <a:gd name="connsiteY9" fmla="*/ 2287268 h 2475850"/>
                  <a:gd name="connsiteX10" fmla="*/ 1152751 w 1537011"/>
                  <a:gd name="connsiteY10" fmla="*/ 2388236 h 2475850"/>
                  <a:gd name="connsiteX11" fmla="*/ 1054010 w 1537011"/>
                  <a:gd name="connsiteY11" fmla="*/ 2475841 h 2475850"/>
                  <a:gd name="connsiteX12" fmla="*/ 643455 w 1537011"/>
                  <a:gd name="connsiteY12" fmla="*/ 2463963 h 2475850"/>
                  <a:gd name="connsiteX13" fmla="*/ 500911 w 1537011"/>
                  <a:gd name="connsiteY13" fmla="*/ 2459508 h 2475850"/>
                  <a:gd name="connsiteX14" fmla="*/ 447457 w 1537011"/>
                  <a:gd name="connsiteY14" fmla="*/ 2446887 h 2475850"/>
                  <a:gd name="connsiteX15" fmla="*/ 391775 w 1537011"/>
                  <a:gd name="connsiteY15" fmla="*/ 2352600 h 2475850"/>
                  <a:gd name="connsiteX16" fmla="*/ 470472 w 1537011"/>
                  <a:gd name="connsiteY16" fmla="*/ 2270192 h 2475850"/>
                  <a:gd name="connsiteX17" fmla="*/ 460819 w 1537011"/>
                  <a:gd name="connsiteY17" fmla="*/ 2117997 h 2475850"/>
                  <a:gd name="connsiteX18" fmla="*/ 417759 w 1537011"/>
                  <a:gd name="connsiteY18" fmla="*/ 2125420 h 2475850"/>
                  <a:gd name="connsiteX19" fmla="*/ 390290 w 1537011"/>
                  <a:gd name="connsiteY19" fmla="*/ 2156602 h 2475850"/>
                  <a:gd name="connsiteX20" fmla="*/ 414047 w 1537011"/>
                  <a:gd name="connsiteY20" fmla="*/ 2190753 h 2475850"/>
                  <a:gd name="connsiteX21" fmla="*/ 458592 w 1537011"/>
                  <a:gd name="connsiteY21" fmla="*/ 2201147 h 2475850"/>
                  <a:gd name="connsiteX22" fmla="*/ 763724 w 1537011"/>
                  <a:gd name="connsiteY22" fmla="*/ 2210798 h 2475850"/>
                  <a:gd name="connsiteX23" fmla="*/ 1054751 w 1537011"/>
                  <a:gd name="connsiteY23" fmla="*/ 2220450 h 2475850"/>
                  <a:gd name="connsiteX24" fmla="*/ 1106721 w 1537011"/>
                  <a:gd name="connsiteY24" fmla="*/ 2215253 h 2475850"/>
                  <a:gd name="connsiteX25" fmla="*/ 1136417 w 1537011"/>
                  <a:gd name="connsiteY25" fmla="*/ 2182586 h 2475850"/>
                  <a:gd name="connsiteX26" fmla="*/ 1110433 w 1537011"/>
                  <a:gd name="connsiteY26" fmla="*/ 2146950 h 2475850"/>
                  <a:gd name="connsiteX27" fmla="*/ 1045100 w 1537011"/>
                  <a:gd name="connsiteY27" fmla="*/ 2136557 h 2475850"/>
                  <a:gd name="connsiteX28" fmla="*/ 460819 w 1537011"/>
                  <a:gd name="connsiteY28" fmla="*/ 2117997 h 2475850"/>
                  <a:gd name="connsiteX29" fmla="*/ 425926 w 1537011"/>
                  <a:gd name="connsiteY29" fmla="*/ 2063800 h 2475850"/>
                  <a:gd name="connsiteX30" fmla="*/ 465274 w 1537011"/>
                  <a:gd name="connsiteY30" fmla="*/ 2065285 h 2475850"/>
                  <a:gd name="connsiteX31" fmla="*/ 506849 w 1537011"/>
                  <a:gd name="connsiteY31" fmla="*/ 2066770 h 2475850"/>
                  <a:gd name="connsiteX32" fmla="*/ 526151 w 1537011"/>
                  <a:gd name="connsiteY32" fmla="*/ 2066770 h 2475850"/>
                  <a:gd name="connsiteX33" fmla="*/ 1096326 w 1537011"/>
                  <a:gd name="connsiteY33" fmla="*/ 2083845 h 2475850"/>
                  <a:gd name="connsiteX34" fmla="*/ 1137159 w 1537011"/>
                  <a:gd name="connsiteY34" fmla="*/ 2097209 h 2475850"/>
                  <a:gd name="connsiteX35" fmla="*/ 1192840 w 1537011"/>
                  <a:gd name="connsiteY35" fmla="*/ 2187041 h 2475850"/>
                  <a:gd name="connsiteX36" fmla="*/ 1128251 w 1537011"/>
                  <a:gd name="connsiteY36" fmla="*/ 2267964 h 2475850"/>
                  <a:gd name="connsiteX37" fmla="*/ 1097811 w 1537011"/>
                  <a:gd name="connsiteY37" fmla="*/ 2276131 h 2475850"/>
                  <a:gd name="connsiteX38" fmla="*/ 443001 w 1537011"/>
                  <a:gd name="connsiteY38" fmla="*/ 2256828 h 2475850"/>
                  <a:gd name="connsiteX39" fmla="*/ 338320 w 1537011"/>
                  <a:gd name="connsiteY39" fmla="*/ 2126163 h 2475850"/>
                  <a:gd name="connsiteX40" fmla="*/ 425926 w 1537011"/>
                  <a:gd name="connsiteY40" fmla="*/ 2063800 h 2475850"/>
                  <a:gd name="connsiteX41" fmla="*/ 446713 w 1537011"/>
                  <a:gd name="connsiteY41" fmla="*/ 1916802 h 2475850"/>
                  <a:gd name="connsiteX42" fmla="*/ 390289 w 1537011"/>
                  <a:gd name="connsiteY42" fmla="*/ 1927939 h 2475850"/>
                  <a:gd name="connsiteX43" fmla="*/ 388062 w 1537011"/>
                  <a:gd name="connsiteY43" fmla="*/ 1982877 h 2475850"/>
                  <a:gd name="connsiteX44" fmla="*/ 440773 w 1537011"/>
                  <a:gd name="connsiteY44" fmla="*/ 1996983 h 2475850"/>
                  <a:gd name="connsiteX45" fmla="*/ 1098555 w 1537011"/>
                  <a:gd name="connsiteY45" fmla="*/ 2018513 h 2475850"/>
                  <a:gd name="connsiteX46" fmla="*/ 1149038 w 1537011"/>
                  <a:gd name="connsiteY46" fmla="*/ 2008119 h 2475850"/>
                  <a:gd name="connsiteX47" fmla="*/ 1151266 w 1537011"/>
                  <a:gd name="connsiteY47" fmla="*/ 1952438 h 2475850"/>
                  <a:gd name="connsiteX48" fmla="*/ 1098555 w 1537011"/>
                  <a:gd name="connsiteY48" fmla="*/ 1937590 h 2475850"/>
                  <a:gd name="connsiteX49" fmla="*/ 446713 w 1537011"/>
                  <a:gd name="connsiteY49" fmla="*/ 1916802 h 2475850"/>
                  <a:gd name="connsiteX50" fmla="*/ 523923 w 1537011"/>
                  <a:gd name="connsiteY50" fmla="*/ 192914 h 2475850"/>
                  <a:gd name="connsiteX51" fmla="*/ 408107 w 1537011"/>
                  <a:gd name="connsiteY51" fmla="*/ 273095 h 2475850"/>
                  <a:gd name="connsiteX52" fmla="*/ 183898 w 1537011"/>
                  <a:gd name="connsiteY52" fmla="*/ 552985 h 2475850"/>
                  <a:gd name="connsiteX53" fmla="*/ 150488 w 1537011"/>
                  <a:gd name="connsiteY53" fmla="*/ 820997 h 2475850"/>
                  <a:gd name="connsiteX54" fmla="*/ 244033 w 1537011"/>
                  <a:gd name="connsiteY54" fmla="*/ 1149145 h 2475850"/>
                  <a:gd name="connsiteX55" fmla="*/ 242548 w 1537011"/>
                  <a:gd name="connsiteY55" fmla="*/ 1156569 h 2475850"/>
                  <a:gd name="connsiteX56" fmla="*/ 154200 w 1537011"/>
                  <a:gd name="connsiteY56" fmla="*/ 950920 h 2475850"/>
                  <a:gd name="connsiteX57" fmla="*/ 131186 w 1537011"/>
                  <a:gd name="connsiteY57" fmla="*/ 648757 h 2475850"/>
                  <a:gd name="connsiteX58" fmla="*/ 215821 w 1537011"/>
                  <a:gd name="connsiteY58" fmla="*/ 443851 h 2475850"/>
                  <a:gd name="connsiteX59" fmla="*/ 500165 w 1537011"/>
                  <a:gd name="connsiteY59" fmla="*/ 201081 h 2475850"/>
                  <a:gd name="connsiteX60" fmla="*/ 523923 w 1537011"/>
                  <a:gd name="connsiteY60" fmla="*/ 192914 h 2475850"/>
                  <a:gd name="connsiteX61" fmla="*/ 800630 w 1537011"/>
                  <a:gd name="connsiteY61" fmla="*/ 46764 h 2475850"/>
                  <a:gd name="connsiteX62" fmla="*/ 713588 w 1537011"/>
                  <a:gd name="connsiteY62" fmla="*/ 47343 h 2475850"/>
                  <a:gd name="connsiteX63" fmla="*/ 595938 w 1537011"/>
                  <a:gd name="connsiteY63" fmla="*/ 67446 h 2475850"/>
                  <a:gd name="connsiteX64" fmla="*/ 175732 w 1537011"/>
                  <a:gd name="connsiteY64" fmla="*/ 344366 h 2475850"/>
                  <a:gd name="connsiteX65" fmla="*/ 49521 w 1537011"/>
                  <a:gd name="connsiteY65" fmla="*/ 655438 h 2475850"/>
                  <a:gd name="connsiteX66" fmla="*/ 137126 w 1537011"/>
                  <a:gd name="connsiteY66" fmla="*/ 1109796 h 2475850"/>
                  <a:gd name="connsiteX67" fmla="*/ 310109 w 1537011"/>
                  <a:gd name="connsiteY67" fmla="*/ 1387460 h 2475850"/>
                  <a:gd name="connsiteX68" fmla="*/ 440773 w 1537011"/>
                  <a:gd name="connsiteY68" fmla="*/ 1695562 h 2475850"/>
                  <a:gd name="connsiteX69" fmla="*/ 460819 w 1537011"/>
                  <a:gd name="connsiteY69" fmla="*/ 1792076 h 2475850"/>
                  <a:gd name="connsiteX70" fmla="*/ 492743 w 1537011"/>
                  <a:gd name="connsiteY70" fmla="*/ 1817318 h 2475850"/>
                  <a:gd name="connsiteX71" fmla="*/ 1065146 w 1537011"/>
                  <a:gd name="connsiteY71" fmla="*/ 1836621 h 2475850"/>
                  <a:gd name="connsiteX72" fmla="*/ 1089645 w 1537011"/>
                  <a:gd name="connsiteY72" fmla="*/ 1818803 h 2475850"/>
                  <a:gd name="connsiteX73" fmla="*/ 1116372 w 1537011"/>
                  <a:gd name="connsiteY73" fmla="*/ 1688138 h 2475850"/>
                  <a:gd name="connsiteX74" fmla="*/ 1268567 w 1537011"/>
                  <a:gd name="connsiteY74" fmla="*/ 1319900 h 2475850"/>
                  <a:gd name="connsiteX75" fmla="*/ 1376960 w 1537011"/>
                  <a:gd name="connsiteY75" fmla="*/ 1166220 h 2475850"/>
                  <a:gd name="connsiteX76" fmla="*/ 1468276 w 1537011"/>
                  <a:gd name="connsiteY76" fmla="*/ 916026 h 2475850"/>
                  <a:gd name="connsiteX77" fmla="*/ 1468276 w 1537011"/>
                  <a:gd name="connsiteY77" fmla="*/ 599015 h 2475850"/>
                  <a:gd name="connsiteX78" fmla="*/ 1056236 w 1537011"/>
                  <a:gd name="connsiteY78" fmla="*/ 110506 h 2475850"/>
                  <a:gd name="connsiteX79" fmla="*/ 800630 w 1537011"/>
                  <a:gd name="connsiteY79" fmla="*/ 46764 h 2475850"/>
                  <a:gd name="connsiteX80" fmla="*/ 794163 w 1537011"/>
                  <a:gd name="connsiteY80" fmla="*/ 814 h 2475850"/>
                  <a:gd name="connsiteX81" fmla="*/ 1036191 w 1537011"/>
                  <a:gd name="connsiteY81" fmla="*/ 52598 h 2475850"/>
                  <a:gd name="connsiteX82" fmla="*/ 1503912 w 1537011"/>
                  <a:gd name="connsiteY82" fmla="*/ 551500 h 2475850"/>
                  <a:gd name="connsiteX83" fmla="*/ 1518761 w 1537011"/>
                  <a:gd name="connsiteY83" fmla="*/ 910830 h 2475850"/>
                  <a:gd name="connsiteX84" fmla="*/ 1377702 w 1537011"/>
                  <a:gd name="connsiteY84" fmla="*/ 1250855 h 2475850"/>
                  <a:gd name="connsiteX85" fmla="*/ 1264855 w 1537011"/>
                  <a:gd name="connsiteY85" fmla="*/ 1406020 h 2475850"/>
                  <a:gd name="connsiteX86" fmla="*/ 1163144 w 1537011"/>
                  <a:gd name="connsiteY86" fmla="*/ 1694078 h 2475850"/>
                  <a:gd name="connsiteX87" fmla="*/ 1115630 w 1537011"/>
                  <a:gd name="connsiteY87" fmla="*/ 1876711 h 2475850"/>
                  <a:gd name="connsiteX88" fmla="*/ 1149781 w 1537011"/>
                  <a:gd name="connsiteY88" fmla="*/ 1887848 h 2475850"/>
                  <a:gd name="connsiteX89" fmla="*/ 1229961 w 1537011"/>
                  <a:gd name="connsiteY89" fmla="*/ 1991044 h 2475850"/>
                  <a:gd name="connsiteX90" fmla="*/ 1126023 w 1537011"/>
                  <a:gd name="connsiteY90" fmla="*/ 2077164 h 2475850"/>
                  <a:gd name="connsiteX91" fmla="*/ 1100038 w 1537011"/>
                  <a:gd name="connsiteY91" fmla="*/ 2077906 h 2475850"/>
                  <a:gd name="connsiteX92" fmla="*/ 423698 w 1537011"/>
                  <a:gd name="connsiteY92" fmla="*/ 2054891 h 2475850"/>
                  <a:gd name="connsiteX93" fmla="*/ 368017 w 1537011"/>
                  <a:gd name="connsiteY93" fmla="*/ 2039300 h 2475850"/>
                  <a:gd name="connsiteX94" fmla="*/ 311594 w 1537011"/>
                  <a:gd name="connsiteY94" fmla="*/ 1951695 h 2475850"/>
                  <a:gd name="connsiteX95" fmla="*/ 382123 w 1537011"/>
                  <a:gd name="connsiteY95" fmla="*/ 1867803 h 2475850"/>
                  <a:gd name="connsiteX96" fmla="*/ 434092 w 1537011"/>
                  <a:gd name="connsiteY96" fmla="*/ 1854439 h 2475850"/>
                  <a:gd name="connsiteX97" fmla="*/ 387320 w 1537011"/>
                  <a:gd name="connsiteY97" fmla="*/ 1655472 h 2475850"/>
                  <a:gd name="connsiteX98" fmla="*/ 301199 w 1537011"/>
                  <a:gd name="connsiteY98" fmla="*/ 1459474 h 2475850"/>
                  <a:gd name="connsiteX99" fmla="*/ 137869 w 1537011"/>
                  <a:gd name="connsiteY99" fmla="*/ 1212992 h 2475850"/>
                  <a:gd name="connsiteX100" fmla="*/ 2748 w 1537011"/>
                  <a:gd name="connsiteY100" fmla="*/ 664348 h 2475850"/>
                  <a:gd name="connsiteX101" fmla="*/ 145292 w 1537011"/>
                  <a:gd name="connsiteY101" fmla="*/ 308730 h 2475850"/>
                  <a:gd name="connsiteX102" fmla="*/ 549909 w 1537011"/>
                  <a:gd name="connsiteY102" fmla="*/ 32552 h 2475850"/>
                  <a:gd name="connsiteX103" fmla="*/ 794163 w 1537011"/>
                  <a:gd name="connsiteY103" fmla="*/ 814 h 2475850"/>
                  <a:gd name="connsiteX0" fmla="*/ 503138 w 1537011"/>
                  <a:gd name="connsiteY0" fmla="*/ 2319191 h 2475850"/>
                  <a:gd name="connsiteX1" fmla="*/ 443744 w 1537011"/>
                  <a:gd name="connsiteY1" fmla="*/ 2360024 h 2475850"/>
                  <a:gd name="connsiteX2" fmla="*/ 501653 w 1537011"/>
                  <a:gd name="connsiteY2" fmla="*/ 2403827 h 2475850"/>
                  <a:gd name="connsiteX3" fmla="*/ 1051782 w 1537011"/>
                  <a:gd name="connsiteY3" fmla="*/ 2420160 h 2475850"/>
                  <a:gd name="connsiteX4" fmla="*/ 1097070 w 1537011"/>
                  <a:gd name="connsiteY4" fmla="*/ 2383040 h 2475850"/>
                  <a:gd name="connsiteX5" fmla="*/ 1058465 w 1537011"/>
                  <a:gd name="connsiteY5" fmla="*/ 2339237 h 2475850"/>
                  <a:gd name="connsiteX6" fmla="*/ 503138 w 1537011"/>
                  <a:gd name="connsiteY6" fmla="*/ 2319191 h 2475850"/>
                  <a:gd name="connsiteX7" fmla="*/ 470472 w 1537011"/>
                  <a:gd name="connsiteY7" fmla="*/ 2270192 h 2475850"/>
                  <a:gd name="connsiteX8" fmla="*/ 525411 w 1537011"/>
                  <a:gd name="connsiteY8" fmla="*/ 2270192 h 2475850"/>
                  <a:gd name="connsiteX9" fmla="*/ 1067374 w 1537011"/>
                  <a:gd name="connsiteY9" fmla="*/ 2287268 h 2475850"/>
                  <a:gd name="connsiteX10" fmla="*/ 1152751 w 1537011"/>
                  <a:gd name="connsiteY10" fmla="*/ 2388236 h 2475850"/>
                  <a:gd name="connsiteX11" fmla="*/ 1054010 w 1537011"/>
                  <a:gd name="connsiteY11" fmla="*/ 2475841 h 2475850"/>
                  <a:gd name="connsiteX12" fmla="*/ 500911 w 1537011"/>
                  <a:gd name="connsiteY12" fmla="*/ 2459508 h 2475850"/>
                  <a:gd name="connsiteX13" fmla="*/ 447457 w 1537011"/>
                  <a:gd name="connsiteY13" fmla="*/ 2446887 h 2475850"/>
                  <a:gd name="connsiteX14" fmla="*/ 391775 w 1537011"/>
                  <a:gd name="connsiteY14" fmla="*/ 2352600 h 2475850"/>
                  <a:gd name="connsiteX15" fmla="*/ 470472 w 1537011"/>
                  <a:gd name="connsiteY15" fmla="*/ 2270192 h 2475850"/>
                  <a:gd name="connsiteX16" fmla="*/ 460819 w 1537011"/>
                  <a:gd name="connsiteY16" fmla="*/ 2117997 h 2475850"/>
                  <a:gd name="connsiteX17" fmla="*/ 417759 w 1537011"/>
                  <a:gd name="connsiteY17" fmla="*/ 2125420 h 2475850"/>
                  <a:gd name="connsiteX18" fmla="*/ 390290 w 1537011"/>
                  <a:gd name="connsiteY18" fmla="*/ 2156602 h 2475850"/>
                  <a:gd name="connsiteX19" fmla="*/ 414047 w 1537011"/>
                  <a:gd name="connsiteY19" fmla="*/ 2190753 h 2475850"/>
                  <a:gd name="connsiteX20" fmla="*/ 458592 w 1537011"/>
                  <a:gd name="connsiteY20" fmla="*/ 2201147 h 2475850"/>
                  <a:gd name="connsiteX21" fmla="*/ 763724 w 1537011"/>
                  <a:gd name="connsiteY21" fmla="*/ 2210798 h 2475850"/>
                  <a:gd name="connsiteX22" fmla="*/ 1054751 w 1537011"/>
                  <a:gd name="connsiteY22" fmla="*/ 2220450 h 2475850"/>
                  <a:gd name="connsiteX23" fmla="*/ 1106721 w 1537011"/>
                  <a:gd name="connsiteY23" fmla="*/ 2215253 h 2475850"/>
                  <a:gd name="connsiteX24" fmla="*/ 1136417 w 1537011"/>
                  <a:gd name="connsiteY24" fmla="*/ 2182586 h 2475850"/>
                  <a:gd name="connsiteX25" fmla="*/ 1110433 w 1537011"/>
                  <a:gd name="connsiteY25" fmla="*/ 2146950 h 2475850"/>
                  <a:gd name="connsiteX26" fmla="*/ 1045100 w 1537011"/>
                  <a:gd name="connsiteY26" fmla="*/ 2136557 h 2475850"/>
                  <a:gd name="connsiteX27" fmla="*/ 460819 w 1537011"/>
                  <a:gd name="connsiteY27" fmla="*/ 2117997 h 2475850"/>
                  <a:gd name="connsiteX28" fmla="*/ 425926 w 1537011"/>
                  <a:gd name="connsiteY28" fmla="*/ 2063800 h 2475850"/>
                  <a:gd name="connsiteX29" fmla="*/ 465274 w 1537011"/>
                  <a:gd name="connsiteY29" fmla="*/ 2065285 h 2475850"/>
                  <a:gd name="connsiteX30" fmla="*/ 506849 w 1537011"/>
                  <a:gd name="connsiteY30" fmla="*/ 2066770 h 2475850"/>
                  <a:gd name="connsiteX31" fmla="*/ 526151 w 1537011"/>
                  <a:gd name="connsiteY31" fmla="*/ 2066770 h 2475850"/>
                  <a:gd name="connsiteX32" fmla="*/ 1096326 w 1537011"/>
                  <a:gd name="connsiteY32" fmla="*/ 2083845 h 2475850"/>
                  <a:gd name="connsiteX33" fmla="*/ 1137159 w 1537011"/>
                  <a:gd name="connsiteY33" fmla="*/ 2097209 h 2475850"/>
                  <a:gd name="connsiteX34" fmla="*/ 1192840 w 1537011"/>
                  <a:gd name="connsiteY34" fmla="*/ 2187041 h 2475850"/>
                  <a:gd name="connsiteX35" fmla="*/ 1128251 w 1537011"/>
                  <a:gd name="connsiteY35" fmla="*/ 2267964 h 2475850"/>
                  <a:gd name="connsiteX36" fmla="*/ 1097811 w 1537011"/>
                  <a:gd name="connsiteY36" fmla="*/ 2276131 h 2475850"/>
                  <a:gd name="connsiteX37" fmla="*/ 443001 w 1537011"/>
                  <a:gd name="connsiteY37" fmla="*/ 2256828 h 2475850"/>
                  <a:gd name="connsiteX38" fmla="*/ 338320 w 1537011"/>
                  <a:gd name="connsiteY38" fmla="*/ 2126163 h 2475850"/>
                  <a:gd name="connsiteX39" fmla="*/ 425926 w 1537011"/>
                  <a:gd name="connsiteY39" fmla="*/ 2063800 h 2475850"/>
                  <a:gd name="connsiteX40" fmla="*/ 446713 w 1537011"/>
                  <a:gd name="connsiteY40" fmla="*/ 1916802 h 2475850"/>
                  <a:gd name="connsiteX41" fmla="*/ 390289 w 1537011"/>
                  <a:gd name="connsiteY41" fmla="*/ 1927939 h 2475850"/>
                  <a:gd name="connsiteX42" fmla="*/ 388062 w 1537011"/>
                  <a:gd name="connsiteY42" fmla="*/ 1982877 h 2475850"/>
                  <a:gd name="connsiteX43" fmla="*/ 440773 w 1537011"/>
                  <a:gd name="connsiteY43" fmla="*/ 1996983 h 2475850"/>
                  <a:gd name="connsiteX44" fmla="*/ 1098555 w 1537011"/>
                  <a:gd name="connsiteY44" fmla="*/ 2018513 h 2475850"/>
                  <a:gd name="connsiteX45" fmla="*/ 1149038 w 1537011"/>
                  <a:gd name="connsiteY45" fmla="*/ 2008119 h 2475850"/>
                  <a:gd name="connsiteX46" fmla="*/ 1151266 w 1537011"/>
                  <a:gd name="connsiteY46" fmla="*/ 1952438 h 2475850"/>
                  <a:gd name="connsiteX47" fmla="*/ 1098555 w 1537011"/>
                  <a:gd name="connsiteY47" fmla="*/ 1937590 h 2475850"/>
                  <a:gd name="connsiteX48" fmla="*/ 446713 w 1537011"/>
                  <a:gd name="connsiteY48" fmla="*/ 1916802 h 2475850"/>
                  <a:gd name="connsiteX49" fmla="*/ 523923 w 1537011"/>
                  <a:gd name="connsiteY49" fmla="*/ 192914 h 2475850"/>
                  <a:gd name="connsiteX50" fmla="*/ 408107 w 1537011"/>
                  <a:gd name="connsiteY50" fmla="*/ 273095 h 2475850"/>
                  <a:gd name="connsiteX51" fmla="*/ 183898 w 1537011"/>
                  <a:gd name="connsiteY51" fmla="*/ 552985 h 2475850"/>
                  <a:gd name="connsiteX52" fmla="*/ 150488 w 1537011"/>
                  <a:gd name="connsiteY52" fmla="*/ 820997 h 2475850"/>
                  <a:gd name="connsiteX53" fmla="*/ 244033 w 1537011"/>
                  <a:gd name="connsiteY53" fmla="*/ 1149145 h 2475850"/>
                  <a:gd name="connsiteX54" fmla="*/ 242548 w 1537011"/>
                  <a:gd name="connsiteY54" fmla="*/ 1156569 h 2475850"/>
                  <a:gd name="connsiteX55" fmla="*/ 154200 w 1537011"/>
                  <a:gd name="connsiteY55" fmla="*/ 950920 h 2475850"/>
                  <a:gd name="connsiteX56" fmla="*/ 131186 w 1537011"/>
                  <a:gd name="connsiteY56" fmla="*/ 648757 h 2475850"/>
                  <a:gd name="connsiteX57" fmla="*/ 215821 w 1537011"/>
                  <a:gd name="connsiteY57" fmla="*/ 443851 h 2475850"/>
                  <a:gd name="connsiteX58" fmla="*/ 500165 w 1537011"/>
                  <a:gd name="connsiteY58" fmla="*/ 201081 h 2475850"/>
                  <a:gd name="connsiteX59" fmla="*/ 523923 w 1537011"/>
                  <a:gd name="connsiteY59" fmla="*/ 192914 h 2475850"/>
                  <a:gd name="connsiteX60" fmla="*/ 800630 w 1537011"/>
                  <a:gd name="connsiteY60" fmla="*/ 46764 h 2475850"/>
                  <a:gd name="connsiteX61" fmla="*/ 713588 w 1537011"/>
                  <a:gd name="connsiteY61" fmla="*/ 47343 h 2475850"/>
                  <a:gd name="connsiteX62" fmla="*/ 595938 w 1537011"/>
                  <a:gd name="connsiteY62" fmla="*/ 67446 h 2475850"/>
                  <a:gd name="connsiteX63" fmla="*/ 175732 w 1537011"/>
                  <a:gd name="connsiteY63" fmla="*/ 344366 h 2475850"/>
                  <a:gd name="connsiteX64" fmla="*/ 49521 w 1537011"/>
                  <a:gd name="connsiteY64" fmla="*/ 655438 h 2475850"/>
                  <a:gd name="connsiteX65" fmla="*/ 137126 w 1537011"/>
                  <a:gd name="connsiteY65" fmla="*/ 1109796 h 2475850"/>
                  <a:gd name="connsiteX66" fmla="*/ 310109 w 1537011"/>
                  <a:gd name="connsiteY66" fmla="*/ 1387460 h 2475850"/>
                  <a:gd name="connsiteX67" fmla="*/ 440773 w 1537011"/>
                  <a:gd name="connsiteY67" fmla="*/ 1695562 h 2475850"/>
                  <a:gd name="connsiteX68" fmla="*/ 460819 w 1537011"/>
                  <a:gd name="connsiteY68" fmla="*/ 1792076 h 2475850"/>
                  <a:gd name="connsiteX69" fmla="*/ 492743 w 1537011"/>
                  <a:gd name="connsiteY69" fmla="*/ 1817318 h 2475850"/>
                  <a:gd name="connsiteX70" fmla="*/ 1065146 w 1537011"/>
                  <a:gd name="connsiteY70" fmla="*/ 1836621 h 2475850"/>
                  <a:gd name="connsiteX71" fmla="*/ 1089645 w 1537011"/>
                  <a:gd name="connsiteY71" fmla="*/ 1818803 h 2475850"/>
                  <a:gd name="connsiteX72" fmla="*/ 1116372 w 1537011"/>
                  <a:gd name="connsiteY72" fmla="*/ 1688138 h 2475850"/>
                  <a:gd name="connsiteX73" fmla="*/ 1268567 w 1537011"/>
                  <a:gd name="connsiteY73" fmla="*/ 1319900 h 2475850"/>
                  <a:gd name="connsiteX74" fmla="*/ 1376960 w 1537011"/>
                  <a:gd name="connsiteY74" fmla="*/ 1166220 h 2475850"/>
                  <a:gd name="connsiteX75" fmla="*/ 1468276 w 1537011"/>
                  <a:gd name="connsiteY75" fmla="*/ 916026 h 2475850"/>
                  <a:gd name="connsiteX76" fmla="*/ 1468276 w 1537011"/>
                  <a:gd name="connsiteY76" fmla="*/ 599015 h 2475850"/>
                  <a:gd name="connsiteX77" fmla="*/ 1056236 w 1537011"/>
                  <a:gd name="connsiteY77" fmla="*/ 110506 h 2475850"/>
                  <a:gd name="connsiteX78" fmla="*/ 800630 w 1537011"/>
                  <a:gd name="connsiteY78" fmla="*/ 46764 h 2475850"/>
                  <a:gd name="connsiteX79" fmla="*/ 794163 w 1537011"/>
                  <a:gd name="connsiteY79" fmla="*/ 814 h 2475850"/>
                  <a:gd name="connsiteX80" fmla="*/ 1036191 w 1537011"/>
                  <a:gd name="connsiteY80" fmla="*/ 52598 h 2475850"/>
                  <a:gd name="connsiteX81" fmla="*/ 1503912 w 1537011"/>
                  <a:gd name="connsiteY81" fmla="*/ 551500 h 2475850"/>
                  <a:gd name="connsiteX82" fmla="*/ 1518761 w 1537011"/>
                  <a:gd name="connsiteY82" fmla="*/ 910830 h 2475850"/>
                  <a:gd name="connsiteX83" fmla="*/ 1377702 w 1537011"/>
                  <a:gd name="connsiteY83" fmla="*/ 1250855 h 2475850"/>
                  <a:gd name="connsiteX84" fmla="*/ 1264855 w 1537011"/>
                  <a:gd name="connsiteY84" fmla="*/ 1406020 h 2475850"/>
                  <a:gd name="connsiteX85" fmla="*/ 1163144 w 1537011"/>
                  <a:gd name="connsiteY85" fmla="*/ 1694078 h 2475850"/>
                  <a:gd name="connsiteX86" fmla="*/ 1115630 w 1537011"/>
                  <a:gd name="connsiteY86" fmla="*/ 1876711 h 2475850"/>
                  <a:gd name="connsiteX87" fmla="*/ 1149781 w 1537011"/>
                  <a:gd name="connsiteY87" fmla="*/ 1887848 h 2475850"/>
                  <a:gd name="connsiteX88" fmla="*/ 1229961 w 1537011"/>
                  <a:gd name="connsiteY88" fmla="*/ 1991044 h 2475850"/>
                  <a:gd name="connsiteX89" fmla="*/ 1126023 w 1537011"/>
                  <a:gd name="connsiteY89" fmla="*/ 2077164 h 2475850"/>
                  <a:gd name="connsiteX90" fmla="*/ 1100038 w 1537011"/>
                  <a:gd name="connsiteY90" fmla="*/ 2077906 h 2475850"/>
                  <a:gd name="connsiteX91" fmla="*/ 423698 w 1537011"/>
                  <a:gd name="connsiteY91" fmla="*/ 2054891 h 2475850"/>
                  <a:gd name="connsiteX92" fmla="*/ 368017 w 1537011"/>
                  <a:gd name="connsiteY92" fmla="*/ 2039300 h 2475850"/>
                  <a:gd name="connsiteX93" fmla="*/ 311594 w 1537011"/>
                  <a:gd name="connsiteY93" fmla="*/ 1951695 h 2475850"/>
                  <a:gd name="connsiteX94" fmla="*/ 382123 w 1537011"/>
                  <a:gd name="connsiteY94" fmla="*/ 1867803 h 2475850"/>
                  <a:gd name="connsiteX95" fmla="*/ 434092 w 1537011"/>
                  <a:gd name="connsiteY95" fmla="*/ 1854439 h 2475850"/>
                  <a:gd name="connsiteX96" fmla="*/ 387320 w 1537011"/>
                  <a:gd name="connsiteY96" fmla="*/ 1655472 h 2475850"/>
                  <a:gd name="connsiteX97" fmla="*/ 301199 w 1537011"/>
                  <a:gd name="connsiteY97" fmla="*/ 1459474 h 2475850"/>
                  <a:gd name="connsiteX98" fmla="*/ 137869 w 1537011"/>
                  <a:gd name="connsiteY98" fmla="*/ 1212992 h 2475850"/>
                  <a:gd name="connsiteX99" fmla="*/ 2748 w 1537011"/>
                  <a:gd name="connsiteY99" fmla="*/ 664348 h 2475850"/>
                  <a:gd name="connsiteX100" fmla="*/ 145292 w 1537011"/>
                  <a:gd name="connsiteY100" fmla="*/ 308730 h 2475850"/>
                  <a:gd name="connsiteX101" fmla="*/ 549909 w 1537011"/>
                  <a:gd name="connsiteY101" fmla="*/ 32552 h 2475850"/>
                  <a:gd name="connsiteX102" fmla="*/ 794163 w 1537011"/>
                  <a:gd name="connsiteY102" fmla="*/ 814 h 247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1537011" h="2475850">
                    <a:moveTo>
                      <a:pt x="503138" y="2319191"/>
                    </a:moveTo>
                    <a:cubicBezTo>
                      <a:pt x="466017" y="2317706"/>
                      <a:pt x="444487" y="2334039"/>
                      <a:pt x="443744" y="2360024"/>
                    </a:cubicBezTo>
                    <a:cubicBezTo>
                      <a:pt x="443744" y="2385266"/>
                      <a:pt x="466017" y="2402342"/>
                      <a:pt x="501653" y="2403827"/>
                    </a:cubicBezTo>
                    <a:lnTo>
                      <a:pt x="1051782" y="2420160"/>
                    </a:lnTo>
                    <a:cubicBezTo>
                      <a:pt x="1074055" y="2418675"/>
                      <a:pt x="1094100" y="2407539"/>
                      <a:pt x="1097070" y="2383040"/>
                    </a:cubicBezTo>
                    <a:cubicBezTo>
                      <a:pt x="1099297" y="2357797"/>
                      <a:pt x="1080737" y="2345176"/>
                      <a:pt x="1058465" y="2339237"/>
                    </a:cubicBezTo>
                    <a:cubicBezTo>
                      <a:pt x="1047329" y="2336267"/>
                      <a:pt x="618212" y="2322161"/>
                      <a:pt x="503138" y="2319191"/>
                    </a:cubicBezTo>
                    <a:close/>
                    <a:moveTo>
                      <a:pt x="470472" y="2270192"/>
                    </a:moveTo>
                    <a:cubicBezTo>
                      <a:pt x="489032" y="2270192"/>
                      <a:pt x="506850" y="2269450"/>
                      <a:pt x="525411" y="2270192"/>
                    </a:cubicBezTo>
                    <a:lnTo>
                      <a:pt x="1067374" y="2287268"/>
                    </a:lnTo>
                    <a:cubicBezTo>
                      <a:pt x="1120828" y="2297661"/>
                      <a:pt x="1155721" y="2339237"/>
                      <a:pt x="1152751" y="2388236"/>
                    </a:cubicBezTo>
                    <a:cubicBezTo>
                      <a:pt x="1149782" y="2435751"/>
                      <a:pt x="1106721" y="2476583"/>
                      <a:pt x="1054010" y="2475841"/>
                    </a:cubicBezTo>
                    <a:lnTo>
                      <a:pt x="500911" y="2459508"/>
                    </a:lnTo>
                    <a:cubicBezTo>
                      <a:pt x="468245" y="2456662"/>
                      <a:pt x="464532" y="2455053"/>
                      <a:pt x="447457" y="2446887"/>
                    </a:cubicBezTo>
                    <a:cubicBezTo>
                      <a:pt x="410336" y="2428327"/>
                      <a:pt x="385837" y="2388978"/>
                      <a:pt x="391775" y="2352600"/>
                    </a:cubicBezTo>
                    <a:cubicBezTo>
                      <a:pt x="398457" y="2308055"/>
                      <a:pt x="425926" y="2280586"/>
                      <a:pt x="470472" y="2270192"/>
                    </a:cubicBezTo>
                    <a:close/>
                    <a:moveTo>
                      <a:pt x="460819" y="2117997"/>
                    </a:moveTo>
                    <a:cubicBezTo>
                      <a:pt x="445229" y="2117997"/>
                      <a:pt x="431123" y="2119481"/>
                      <a:pt x="417759" y="2125420"/>
                    </a:cubicBezTo>
                    <a:cubicBezTo>
                      <a:pt x="404395" y="2131360"/>
                      <a:pt x="391774" y="2140269"/>
                      <a:pt x="390290" y="2156602"/>
                    </a:cubicBezTo>
                    <a:cubicBezTo>
                      <a:pt x="388805" y="2173678"/>
                      <a:pt x="401425" y="2183329"/>
                      <a:pt x="414047" y="2190753"/>
                    </a:cubicBezTo>
                    <a:cubicBezTo>
                      <a:pt x="427411" y="2198919"/>
                      <a:pt x="443001" y="2201147"/>
                      <a:pt x="458592" y="2201147"/>
                    </a:cubicBezTo>
                    <a:lnTo>
                      <a:pt x="763724" y="2210798"/>
                    </a:lnTo>
                    <a:lnTo>
                      <a:pt x="1054751" y="2220450"/>
                    </a:lnTo>
                    <a:cubicBezTo>
                      <a:pt x="1072569" y="2221192"/>
                      <a:pt x="1090387" y="2221935"/>
                      <a:pt x="1106721" y="2215253"/>
                    </a:cubicBezTo>
                    <a:cubicBezTo>
                      <a:pt x="1121569" y="2209314"/>
                      <a:pt x="1134932" y="2201147"/>
                      <a:pt x="1136417" y="2182586"/>
                    </a:cubicBezTo>
                    <a:cubicBezTo>
                      <a:pt x="1137159" y="2163283"/>
                      <a:pt x="1124538" y="2154375"/>
                      <a:pt x="1110433" y="2146950"/>
                    </a:cubicBezTo>
                    <a:cubicBezTo>
                      <a:pt x="1090387" y="2136557"/>
                      <a:pt x="1067372" y="2137299"/>
                      <a:pt x="1045100" y="2136557"/>
                    </a:cubicBezTo>
                    <a:lnTo>
                      <a:pt x="460819" y="2117997"/>
                    </a:lnTo>
                    <a:close/>
                    <a:moveTo>
                      <a:pt x="425926" y="2063800"/>
                    </a:moveTo>
                    <a:cubicBezTo>
                      <a:pt x="438546" y="2064543"/>
                      <a:pt x="451910" y="2064543"/>
                      <a:pt x="465274" y="2065285"/>
                    </a:cubicBezTo>
                    <a:cubicBezTo>
                      <a:pt x="479379" y="2066770"/>
                      <a:pt x="493485" y="2066770"/>
                      <a:pt x="506849" y="2066770"/>
                    </a:cubicBezTo>
                    <a:lnTo>
                      <a:pt x="526151" y="2066770"/>
                    </a:lnTo>
                    <a:lnTo>
                      <a:pt x="1096326" y="2083845"/>
                    </a:lnTo>
                    <a:cubicBezTo>
                      <a:pt x="1109690" y="2090528"/>
                      <a:pt x="1123796" y="2089785"/>
                      <a:pt x="1137159" y="2097209"/>
                    </a:cubicBezTo>
                    <a:cubicBezTo>
                      <a:pt x="1172795" y="2117254"/>
                      <a:pt x="1195810" y="2143981"/>
                      <a:pt x="1192840" y="2187041"/>
                    </a:cubicBezTo>
                    <a:cubicBezTo>
                      <a:pt x="1190613" y="2229358"/>
                      <a:pt x="1164628" y="2253116"/>
                      <a:pt x="1128251" y="2267964"/>
                    </a:cubicBezTo>
                    <a:cubicBezTo>
                      <a:pt x="1118599" y="2272419"/>
                      <a:pt x="1108205" y="2273904"/>
                      <a:pt x="1097811" y="2276131"/>
                    </a:cubicBezTo>
                    <a:cubicBezTo>
                      <a:pt x="1078508" y="2276131"/>
                      <a:pt x="492000" y="2253116"/>
                      <a:pt x="443001" y="2256828"/>
                    </a:cubicBezTo>
                    <a:cubicBezTo>
                      <a:pt x="366532" y="2253858"/>
                      <a:pt x="313078" y="2187784"/>
                      <a:pt x="338320" y="2126163"/>
                    </a:cubicBezTo>
                    <a:cubicBezTo>
                      <a:pt x="353911" y="2088299"/>
                      <a:pt x="386577" y="2070482"/>
                      <a:pt x="425926" y="2063800"/>
                    </a:cubicBezTo>
                    <a:close/>
                    <a:moveTo>
                      <a:pt x="446713" y="1916802"/>
                    </a:moveTo>
                    <a:cubicBezTo>
                      <a:pt x="426668" y="1916059"/>
                      <a:pt x="407365" y="1919029"/>
                      <a:pt x="390289" y="1927939"/>
                    </a:cubicBezTo>
                    <a:cubicBezTo>
                      <a:pt x="364305" y="1941302"/>
                      <a:pt x="363563" y="1966543"/>
                      <a:pt x="388062" y="1982877"/>
                    </a:cubicBezTo>
                    <a:cubicBezTo>
                      <a:pt x="404395" y="1992528"/>
                      <a:pt x="421471" y="1996241"/>
                      <a:pt x="440773" y="1996983"/>
                    </a:cubicBezTo>
                    <a:lnTo>
                      <a:pt x="1098555" y="2018513"/>
                    </a:lnTo>
                    <a:cubicBezTo>
                      <a:pt x="1116372" y="2019255"/>
                      <a:pt x="1133448" y="2017029"/>
                      <a:pt x="1149038" y="2008119"/>
                    </a:cubicBezTo>
                    <a:cubicBezTo>
                      <a:pt x="1176507" y="1993271"/>
                      <a:pt x="1177992" y="1969513"/>
                      <a:pt x="1151266" y="1952438"/>
                    </a:cubicBezTo>
                    <a:cubicBezTo>
                      <a:pt x="1135674" y="1942787"/>
                      <a:pt x="1117115" y="1938332"/>
                      <a:pt x="1098555" y="1937590"/>
                    </a:cubicBezTo>
                    <a:lnTo>
                      <a:pt x="446713" y="1916802"/>
                    </a:lnTo>
                    <a:close/>
                    <a:moveTo>
                      <a:pt x="523923" y="192914"/>
                    </a:moveTo>
                    <a:cubicBezTo>
                      <a:pt x="480864" y="222610"/>
                      <a:pt x="443743" y="246368"/>
                      <a:pt x="408107" y="273095"/>
                    </a:cubicBezTo>
                    <a:cubicBezTo>
                      <a:pt x="311592" y="348079"/>
                      <a:pt x="229927" y="436426"/>
                      <a:pt x="183898" y="552985"/>
                    </a:cubicBezTo>
                    <a:cubicBezTo>
                      <a:pt x="149004" y="639105"/>
                      <a:pt x="140095" y="728938"/>
                      <a:pt x="150488" y="820997"/>
                    </a:cubicBezTo>
                    <a:cubicBezTo>
                      <a:pt x="163110" y="935329"/>
                      <a:pt x="194291" y="1044464"/>
                      <a:pt x="244033" y="1149145"/>
                    </a:cubicBezTo>
                    <a:cubicBezTo>
                      <a:pt x="244775" y="1149887"/>
                      <a:pt x="243290" y="1152114"/>
                      <a:pt x="242548" y="1156569"/>
                    </a:cubicBezTo>
                    <a:cubicBezTo>
                      <a:pt x="201715" y="1091237"/>
                      <a:pt x="174988" y="1022191"/>
                      <a:pt x="154200" y="950920"/>
                    </a:cubicBezTo>
                    <a:cubicBezTo>
                      <a:pt x="125989" y="852179"/>
                      <a:pt x="115595" y="751210"/>
                      <a:pt x="131186" y="648757"/>
                    </a:cubicBezTo>
                    <a:cubicBezTo>
                      <a:pt x="142322" y="573773"/>
                      <a:pt x="173503" y="506213"/>
                      <a:pt x="215821" y="443851"/>
                    </a:cubicBezTo>
                    <a:cubicBezTo>
                      <a:pt x="288578" y="336943"/>
                      <a:pt x="387319" y="260474"/>
                      <a:pt x="500165" y="201081"/>
                    </a:cubicBezTo>
                    <a:cubicBezTo>
                      <a:pt x="505363" y="198111"/>
                      <a:pt x="510560" y="197369"/>
                      <a:pt x="523923" y="192914"/>
                    </a:cubicBezTo>
                    <a:close/>
                    <a:moveTo>
                      <a:pt x="800630" y="46764"/>
                    </a:moveTo>
                    <a:cubicBezTo>
                      <a:pt x="771780" y="44996"/>
                      <a:pt x="742769" y="45142"/>
                      <a:pt x="713588" y="47343"/>
                    </a:cubicBezTo>
                    <a:cubicBezTo>
                      <a:pt x="674681" y="50278"/>
                      <a:pt x="635472" y="56866"/>
                      <a:pt x="595938" y="67446"/>
                    </a:cubicBezTo>
                    <a:cubicBezTo>
                      <a:pt x="425183" y="112734"/>
                      <a:pt x="287836" y="210732"/>
                      <a:pt x="175732" y="344366"/>
                    </a:cubicBezTo>
                    <a:cubicBezTo>
                      <a:pt x="100748" y="434199"/>
                      <a:pt x="62142" y="540364"/>
                      <a:pt x="49521" y="655438"/>
                    </a:cubicBezTo>
                    <a:cubicBezTo>
                      <a:pt x="32446" y="815058"/>
                      <a:pt x="71793" y="965026"/>
                      <a:pt x="137126" y="1109796"/>
                    </a:cubicBezTo>
                    <a:cubicBezTo>
                      <a:pt x="182413" y="1210023"/>
                      <a:pt x="249230" y="1296886"/>
                      <a:pt x="310109" y="1387460"/>
                    </a:cubicBezTo>
                    <a:cubicBezTo>
                      <a:pt x="373956" y="1482489"/>
                      <a:pt x="427410" y="1581972"/>
                      <a:pt x="440773" y="1695562"/>
                    </a:cubicBezTo>
                    <a:cubicBezTo>
                      <a:pt x="445228" y="1727486"/>
                      <a:pt x="454138" y="1759410"/>
                      <a:pt x="460819" y="1792076"/>
                    </a:cubicBezTo>
                    <a:cubicBezTo>
                      <a:pt x="464531" y="1810636"/>
                      <a:pt x="462764" y="1817754"/>
                      <a:pt x="492743" y="1817318"/>
                    </a:cubicBezTo>
                    <a:cubicBezTo>
                      <a:pt x="593727" y="1815849"/>
                      <a:pt x="965662" y="1836373"/>
                      <a:pt x="1065146" y="1836621"/>
                    </a:cubicBezTo>
                    <a:cubicBezTo>
                      <a:pt x="1079251" y="1838106"/>
                      <a:pt x="1085190" y="1832167"/>
                      <a:pt x="1089645" y="1818803"/>
                    </a:cubicBezTo>
                    <a:cubicBezTo>
                      <a:pt x="1103008" y="1776485"/>
                      <a:pt x="1111175" y="1731941"/>
                      <a:pt x="1116372" y="1688138"/>
                    </a:cubicBezTo>
                    <a:cubicBezTo>
                      <a:pt x="1132705" y="1550791"/>
                      <a:pt x="1179477" y="1427550"/>
                      <a:pt x="1268567" y="1319900"/>
                    </a:cubicBezTo>
                    <a:cubicBezTo>
                      <a:pt x="1307915" y="1271643"/>
                      <a:pt x="1343551" y="1219674"/>
                      <a:pt x="1376960" y="1166220"/>
                    </a:cubicBezTo>
                    <a:cubicBezTo>
                      <a:pt x="1425217" y="1089752"/>
                      <a:pt x="1448232" y="1002889"/>
                      <a:pt x="1468276" y="916026"/>
                    </a:cubicBezTo>
                    <a:cubicBezTo>
                      <a:pt x="1493519" y="809861"/>
                      <a:pt x="1500201" y="703696"/>
                      <a:pt x="1468276" y="599015"/>
                    </a:cubicBezTo>
                    <a:cubicBezTo>
                      <a:pt x="1401459" y="377775"/>
                      <a:pt x="1275248" y="204792"/>
                      <a:pt x="1056236" y="110506"/>
                    </a:cubicBezTo>
                    <a:cubicBezTo>
                      <a:pt x="972297" y="74592"/>
                      <a:pt x="887183" y="52067"/>
                      <a:pt x="800630" y="46764"/>
                    </a:cubicBezTo>
                    <a:close/>
                    <a:moveTo>
                      <a:pt x="794163" y="814"/>
                    </a:moveTo>
                    <a:cubicBezTo>
                      <a:pt x="875086" y="4712"/>
                      <a:pt x="955638" y="22530"/>
                      <a:pt x="1036191" y="52598"/>
                    </a:cubicBezTo>
                    <a:cubicBezTo>
                      <a:pt x="1275248" y="140945"/>
                      <a:pt x="1421504" y="317640"/>
                      <a:pt x="1503912" y="551500"/>
                    </a:cubicBezTo>
                    <a:cubicBezTo>
                      <a:pt x="1544745" y="668802"/>
                      <a:pt x="1545488" y="789816"/>
                      <a:pt x="1518761" y="910830"/>
                    </a:cubicBezTo>
                    <a:cubicBezTo>
                      <a:pt x="1492034" y="1032586"/>
                      <a:pt x="1457140" y="1149887"/>
                      <a:pt x="1377702" y="1250855"/>
                    </a:cubicBezTo>
                    <a:cubicBezTo>
                      <a:pt x="1337612" y="1300597"/>
                      <a:pt x="1301233" y="1354051"/>
                      <a:pt x="1264855" y="1406020"/>
                    </a:cubicBezTo>
                    <a:cubicBezTo>
                      <a:pt x="1203977" y="1492140"/>
                      <a:pt x="1177250" y="1590882"/>
                      <a:pt x="1163144" y="1694078"/>
                    </a:cubicBezTo>
                    <a:cubicBezTo>
                      <a:pt x="1154235" y="1756440"/>
                      <a:pt x="1146811" y="1819546"/>
                      <a:pt x="1115630" y="1876711"/>
                    </a:cubicBezTo>
                    <a:cubicBezTo>
                      <a:pt x="1125281" y="1884878"/>
                      <a:pt x="1138644" y="1884136"/>
                      <a:pt x="1149781" y="1887848"/>
                    </a:cubicBezTo>
                    <a:cubicBezTo>
                      <a:pt x="1203235" y="1904923"/>
                      <a:pt x="1235158" y="1945757"/>
                      <a:pt x="1229961" y="1991044"/>
                    </a:cubicBezTo>
                    <a:cubicBezTo>
                      <a:pt x="1224022" y="2034846"/>
                      <a:pt x="1177992" y="2073451"/>
                      <a:pt x="1126023" y="2077164"/>
                    </a:cubicBezTo>
                    <a:cubicBezTo>
                      <a:pt x="1117857" y="2077906"/>
                      <a:pt x="1108948" y="2077906"/>
                      <a:pt x="1100038" y="2077906"/>
                    </a:cubicBezTo>
                    <a:cubicBezTo>
                      <a:pt x="1038418" y="2074936"/>
                      <a:pt x="496455" y="2056376"/>
                      <a:pt x="423698" y="2054891"/>
                    </a:cubicBezTo>
                    <a:cubicBezTo>
                      <a:pt x="403653" y="2055633"/>
                      <a:pt x="385093" y="2048210"/>
                      <a:pt x="368017" y="2039300"/>
                    </a:cubicBezTo>
                    <a:cubicBezTo>
                      <a:pt x="333866" y="2020740"/>
                      <a:pt x="309366" y="1994013"/>
                      <a:pt x="311594" y="1951695"/>
                    </a:cubicBezTo>
                    <a:cubicBezTo>
                      <a:pt x="314565" y="1907151"/>
                      <a:pt x="344260" y="1882651"/>
                      <a:pt x="382123" y="1867803"/>
                    </a:cubicBezTo>
                    <a:cubicBezTo>
                      <a:pt x="397714" y="1861121"/>
                      <a:pt x="415532" y="1858893"/>
                      <a:pt x="434092" y="1854439"/>
                    </a:cubicBezTo>
                    <a:cubicBezTo>
                      <a:pt x="408107" y="1790591"/>
                      <a:pt x="400684" y="1722289"/>
                      <a:pt x="387320" y="1655472"/>
                    </a:cubicBezTo>
                    <a:cubicBezTo>
                      <a:pt x="372471" y="1584200"/>
                      <a:pt x="337578" y="1521837"/>
                      <a:pt x="301199" y="1459474"/>
                    </a:cubicBezTo>
                    <a:cubicBezTo>
                      <a:pt x="251458" y="1374096"/>
                      <a:pt x="185383" y="1299855"/>
                      <a:pt x="137869" y="1212992"/>
                    </a:cubicBezTo>
                    <a:cubicBezTo>
                      <a:pt x="44324" y="1041494"/>
                      <a:pt x="-13585" y="861830"/>
                      <a:pt x="2748" y="664348"/>
                    </a:cubicBezTo>
                    <a:cubicBezTo>
                      <a:pt x="13885" y="531456"/>
                      <a:pt x="57687" y="409699"/>
                      <a:pt x="145292" y="308730"/>
                    </a:cubicBezTo>
                    <a:cubicBezTo>
                      <a:pt x="254428" y="180293"/>
                      <a:pt x="387320" y="83779"/>
                      <a:pt x="549909" y="32552"/>
                    </a:cubicBezTo>
                    <a:cubicBezTo>
                      <a:pt x="631946" y="6939"/>
                      <a:pt x="713240" y="-3084"/>
                      <a:pt x="794163" y="814"/>
                    </a:cubicBezTo>
                    <a:close/>
                  </a:path>
                </a:pathLst>
              </a:custGeom>
              <a:grpFill/>
              <a:ln w="800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PMingLiU"/>
                  <a:ea typeface="PMingLiU"/>
                  <a:cs typeface="PMingLiU"/>
                </a:endParaRPr>
              </a:p>
            </p:txBody>
          </p:sp>
          <p:sp>
            <p:nvSpPr>
              <p:cNvPr id="21" name="Freeform: Shape 22">
                <a:extLst>
                  <a:ext uri="{FF2B5EF4-FFF2-40B4-BE49-F238E27FC236}">
                    <a16:creationId xmlns:a16="http://schemas.microsoft.com/office/drawing/2014/main" id="{4202F38E-12EA-8AB9-8B69-17F29E0AE810}"/>
                  </a:ext>
                </a:extLst>
              </p:cNvPr>
              <p:cNvSpPr/>
              <p:nvPr/>
            </p:nvSpPr>
            <p:spPr>
              <a:xfrm rot="628173">
                <a:off x="7558838" y="2427102"/>
                <a:ext cx="937060" cy="1282257"/>
              </a:xfrm>
              <a:custGeom>
                <a:avLst/>
                <a:gdLst>
                  <a:gd name="connsiteX0" fmla="*/ 72231 w 937061"/>
                  <a:gd name="connsiteY0" fmla="*/ 508194 h 1282256"/>
                  <a:gd name="connsiteX1" fmla="*/ 139689 w 937061"/>
                  <a:gd name="connsiteY1" fmla="*/ 559080 h 1282256"/>
                  <a:gd name="connsiteX2" fmla="*/ 137581 w 937061"/>
                  <a:gd name="connsiteY2" fmla="*/ 579636 h 1282256"/>
                  <a:gd name="connsiteX3" fmla="*/ 173595 w 937061"/>
                  <a:gd name="connsiteY3" fmla="*/ 561778 h 1282256"/>
                  <a:gd name="connsiteX4" fmla="*/ 235622 w 937061"/>
                  <a:gd name="connsiteY4" fmla="*/ 562333 h 1282256"/>
                  <a:gd name="connsiteX5" fmla="*/ 265212 w 937061"/>
                  <a:gd name="connsiteY5" fmla="*/ 596791 h 1282256"/>
                  <a:gd name="connsiteX6" fmla="*/ 264188 w 937061"/>
                  <a:gd name="connsiteY6" fmla="*/ 602277 h 1282256"/>
                  <a:gd name="connsiteX7" fmla="*/ 251467 w 937061"/>
                  <a:gd name="connsiteY7" fmla="*/ 657997 h 1282256"/>
                  <a:gd name="connsiteX8" fmla="*/ 248802 w 937061"/>
                  <a:gd name="connsiteY8" fmla="*/ 665620 h 1282256"/>
                  <a:gd name="connsiteX9" fmla="*/ 226702 w 937061"/>
                  <a:gd name="connsiteY9" fmla="*/ 731221 h 1282256"/>
                  <a:gd name="connsiteX10" fmla="*/ 292287 w 937061"/>
                  <a:gd name="connsiteY10" fmla="*/ 797322 h 1282256"/>
                  <a:gd name="connsiteX11" fmla="*/ 318540 w 937061"/>
                  <a:gd name="connsiteY11" fmla="*/ 799397 h 1282256"/>
                  <a:gd name="connsiteX12" fmla="*/ 386587 w 937061"/>
                  <a:gd name="connsiteY12" fmla="*/ 855674 h 1282256"/>
                  <a:gd name="connsiteX13" fmla="*/ 391213 w 937061"/>
                  <a:gd name="connsiteY13" fmla="*/ 832209 h 1282256"/>
                  <a:gd name="connsiteX14" fmla="*/ 339010 w 937061"/>
                  <a:gd name="connsiteY14" fmla="*/ 777893 h 1282256"/>
                  <a:gd name="connsiteX15" fmla="*/ 374294 w 937061"/>
                  <a:gd name="connsiteY15" fmla="*/ 724114 h 1282256"/>
                  <a:gd name="connsiteX16" fmla="*/ 365526 w 937061"/>
                  <a:gd name="connsiteY16" fmla="*/ 703124 h 1282256"/>
                  <a:gd name="connsiteX17" fmla="*/ 314275 w 937061"/>
                  <a:gd name="connsiteY17" fmla="*/ 774111 h 1282256"/>
                  <a:gd name="connsiteX18" fmla="*/ 255752 w 937061"/>
                  <a:gd name="connsiteY18" fmla="*/ 746224 h 1282256"/>
                  <a:gd name="connsiteX19" fmla="*/ 257804 w 937061"/>
                  <a:gd name="connsiteY19" fmla="*/ 700011 h 1282256"/>
                  <a:gd name="connsiteX20" fmla="*/ 281358 w 937061"/>
                  <a:gd name="connsiteY20" fmla="*/ 666529 h 1282256"/>
                  <a:gd name="connsiteX21" fmla="*/ 276069 w 937061"/>
                  <a:gd name="connsiteY21" fmla="*/ 646729 h 1282256"/>
                  <a:gd name="connsiteX22" fmla="*/ 315725 w 937061"/>
                  <a:gd name="connsiteY22" fmla="*/ 605586 h 1282256"/>
                  <a:gd name="connsiteX23" fmla="*/ 348811 w 937061"/>
                  <a:gd name="connsiteY23" fmla="*/ 615972 h 1282256"/>
                  <a:gd name="connsiteX24" fmla="*/ 355707 w 937061"/>
                  <a:gd name="connsiteY24" fmla="*/ 609198 h 1282256"/>
                  <a:gd name="connsiteX25" fmla="*/ 423989 w 937061"/>
                  <a:gd name="connsiteY25" fmla="*/ 603914 h 1282256"/>
                  <a:gd name="connsiteX26" fmla="*/ 462978 w 937061"/>
                  <a:gd name="connsiteY26" fmla="*/ 667189 h 1282256"/>
                  <a:gd name="connsiteX27" fmla="*/ 447498 w 937061"/>
                  <a:gd name="connsiteY27" fmla="*/ 742160 h 1282256"/>
                  <a:gd name="connsiteX28" fmla="*/ 444272 w 937061"/>
                  <a:gd name="connsiteY28" fmla="*/ 747849 h 1282256"/>
                  <a:gd name="connsiteX29" fmla="*/ 468977 w 937061"/>
                  <a:gd name="connsiteY29" fmla="*/ 772413 h 1282256"/>
                  <a:gd name="connsiteX30" fmla="*/ 495847 w 937061"/>
                  <a:gd name="connsiteY30" fmla="*/ 863799 h 1282256"/>
                  <a:gd name="connsiteX31" fmla="*/ 444271 w 937061"/>
                  <a:gd name="connsiteY31" fmla="*/ 922014 h 1282256"/>
                  <a:gd name="connsiteX32" fmla="*/ 431747 w 937061"/>
                  <a:gd name="connsiteY32" fmla="*/ 921551 h 1282256"/>
                  <a:gd name="connsiteX33" fmla="*/ 442410 w 937061"/>
                  <a:gd name="connsiteY33" fmla="*/ 937592 h 1282256"/>
                  <a:gd name="connsiteX34" fmla="*/ 543619 w 937061"/>
                  <a:gd name="connsiteY34" fmla="*/ 1186492 h 1282256"/>
                  <a:gd name="connsiteX35" fmla="*/ 566594 w 937061"/>
                  <a:gd name="connsiteY35" fmla="*/ 1273228 h 1282256"/>
                  <a:gd name="connsiteX36" fmla="*/ 531195 w 937061"/>
                  <a:gd name="connsiteY36" fmla="*/ 1282256 h 1282256"/>
                  <a:gd name="connsiteX37" fmla="*/ 510987 w 937061"/>
                  <a:gd name="connsiteY37" fmla="*/ 1183176 h 1282256"/>
                  <a:gd name="connsiteX38" fmla="*/ 419465 w 937061"/>
                  <a:gd name="connsiteY38" fmla="*/ 965735 h 1282256"/>
                  <a:gd name="connsiteX39" fmla="*/ 380666 w 937061"/>
                  <a:gd name="connsiteY39" fmla="*/ 911088 h 1282256"/>
                  <a:gd name="connsiteX40" fmla="*/ 370913 w 937061"/>
                  <a:gd name="connsiteY40" fmla="*/ 906441 h 1282256"/>
                  <a:gd name="connsiteX41" fmla="*/ 360466 w 937061"/>
                  <a:gd name="connsiteY41" fmla="*/ 906130 h 1282256"/>
                  <a:gd name="connsiteX42" fmla="*/ 314518 w 937061"/>
                  <a:gd name="connsiteY42" fmla="*/ 920936 h 1282256"/>
                  <a:gd name="connsiteX43" fmla="*/ 256927 w 937061"/>
                  <a:gd name="connsiteY43" fmla="*/ 880449 h 1282256"/>
                  <a:gd name="connsiteX44" fmla="*/ 248732 w 937061"/>
                  <a:gd name="connsiteY44" fmla="*/ 847130 h 1282256"/>
                  <a:gd name="connsiteX45" fmla="*/ 247889 w 937061"/>
                  <a:gd name="connsiteY45" fmla="*/ 840361 h 1282256"/>
                  <a:gd name="connsiteX46" fmla="*/ 220304 w 937061"/>
                  <a:gd name="connsiteY46" fmla="*/ 848717 h 1282256"/>
                  <a:gd name="connsiteX47" fmla="*/ 136302 w 937061"/>
                  <a:gd name="connsiteY47" fmla="*/ 795389 h 1282256"/>
                  <a:gd name="connsiteX48" fmla="*/ 132240 w 937061"/>
                  <a:gd name="connsiteY48" fmla="*/ 772306 h 1282256"/>
                  <a:gd name="connsiteX49" fmla="*/ 132030 w 937061"/>
                  <a:gd name="connsiteY49" fmla="*/ 749123 h 1282256"/>
                  <a:gd name="connsiteX50" fmla="*/ 118944 w 937061"/>
                  <a:gd name="connsiteY50" fmla="*/ 746653 h 1282256"/>
                  <a:gd name="connsiteX51" fmla="*/ 28110 w 937061"/>
                  <a:gd name="connsiteY51" fmla="*/ 666272 h 1282256"/>
                  <a:gd name="connsiteX52" fmla="*/ 18430 w 937061"/>
                  <a:gd name="connsiteY52" fmla="*/ 570895 h 1282256"/>
                  <a:gd name="connsiteX53" fmla="*/ 72231 w 937061"/>
                  <a:gd name="connsiteY53" fmla="*/ 508194 h 1282256"/>
                  <a:gd name="connsiteX54" fmla="*/ 828778 w 937061"/>
                  <a:gd name="connsiteY54" fmla="*/ 368188 h 1282256"/>
                  <a:gd name="connsiteX55" fmla="*/ 903402 w 937061"/>
                  <a:gd name="connsiteY55" fmla="*/ 393916 h 1282256"/>
                  <a:gd name="connsiteX56" fmla="*/ 921670 w 937061"/>
                  <a:gd name="connsiteY56" fmla="*/ 560021 h 1282256"/>
                  <a:gd name="connsiteX57" fmla="*/ 873673 w 937061"/>
                  <a:gd name="connsiteY57" fmla="*/ 610037 h 1282256"/>
                  <a:gd name="connsiteX58" fmla="*/ 870382 w 937061"/>
                  <a:gd name="connsiteY58" fmla="*/ 612071 h 1282256"/>
                  <a:gd name="connsiteX59" fmla="*/ 881183 w 937061"/>
                  <a:gd name="connsiteY59" fmla="*/ 655093 h 1282256"/>
                  <a:gd name="connsiteX60" fmla="*/ 811085 w 937061"/>
                  <a:gd name="connsiteY60" fmla="*/ 738732 h 1282256"/>
                  <a:gd name="connsiteX61" fmla="*/ 793636 w 937061"/>
                  <a:gd name="connsiteY61" fmla="*/ 739105 h 1282256"/>
                  <a:gd name="connsiteX62" fmla="*/ 799023 w 937061"/>
                  <a:gd name="connsiteY62" fmla="*/ 768256 h 1282256"/>
                  <a:gd name="connsiteX63" fmla="*/ 794668 w 937061"/>
                  <a:gd name="connsiteY63" fmla="*/ 805320 h 1282256"/>
                  <a:gd name="connsiteX64" fmla="*/ 736637 w 937061"/>
                  <a:gd name="connsiteY64" fmla="*/ 842933 h 1282256"/>
                  <a:gd name="connsiteX65" fmla="*/ 711441 w 937061"/>
                  <a:gd name="connsiteY65" fmla="*/ 841070 h 1282256"/>
                  <a:gd name="connsiteX66" fmla="*/ 702708 w 937061"/>
                  <a:gd name="connsiteY66" fmla="*/ 844516 h 1282256"/>
                  <a:gd name="connsiteX67" fmla="*/ 683025 w 937061"/>
                  <a:gd name="connsiteY67" fmla="*/ 866563 h 1282256"/>
                  <a:gd name="connsiteX68" fmla="*/ 657843 w 937061"/>
                  <a:gd name="connsiteY68" fmla="*/ 881435 h 1282256"/>
                  <a:gd name="connsiteX69" fmla="*/ 694319 w 937061"/>
                  <a:gd name="connsiteY69" fmla="*/ 1016214 h 1282256"/>
                  <a:gd name="connsiteX70" fmla="*/ 713201 w 937061"/>
                  <a:gd name="connsiteY70" fmla="*/ 1156998 h 1282256"/>
                  <a:gd name="connsiteX71" fmla="*/ 720960 w 937061"/>
                  <a:gd name="connsiteY71" fmla="*/ 1258622 h 1282256"/>
                  <a:gd name="connsiteX72" fmla="*/ 679557 w 937061"/>
                  <a:gd name="connsiteY72" fmla="*/ 1261399 h 1282256"/>
                  <a:gd name="connsiteX73" fmla="*/ 677437 w 937061"/>
                  <a:gd name="connsiteY73" fmla="*/ 1146560 h 1282256"/>
                  <a:gd name="connsiteX74" fmla="*/ 658812 w 937061"/>
                  <a:gd name="connsiteY74" fmla="*/ 1013559 h 1282256"/>
                  <a:gd name="connsiteX75" fmla="*/ 620096 w 937061"/>
                  <a:gd name="connsiteY75" fmla="*/ 884815 h 1282256"/>
                  <a:gd name="connsiteX76" fmla="*/ 617487 w 937061"/>
                  <a:gd name="connsiteY76" fmla="*/ 885041 h 1282256"/>
                  <a:gd name="connsiteX77" fmla="*/ 582656 w 937061"/>
                  <a:gd name="connsiteY77" fmla="*/ 865072 h 1282256"/>
                  <a:gd name="connsiteX78" fmla="*/ 558217 w 937061"/>
                  <a:gd name="connsiteY78" fmla="*/ 771403 h 1282256"/>
                  <a:gd name="connsiteX79" fmla="*/ 575867 w 937061"/>
                  <a:gd name="connsiteY79" fmla="*/ 722513 h 1282256"/>
                  <a:gd name="connsiteX80" fmla="*/ 560670 w 937061"/>
                  <a:gd name="connsiteY80" fmla="*/ 708618 h 1282256"/>
                  <a:gd name="connsiteX81" fmla="*/ 534291 w 937061"/>
                  <a:gd name="connsiteY81" fmla="*/ 600031 h 1282256"/>
                  <a:gd name="connsiteX82" fmla="*/ 572231 w 937061"/>
                  <a:gd name="connsiteY82" fmla="*/ 560631 h 1282256"/>
                  <a:gd name="connsiteX83" fmla="*/ 603475 w 937061"/>
                  <a:gd name="connsiteY83" fmla="*/ 559950 h 1282256"/>
                  <a:gd name="connsiteX84" fmla="*/ 618559 w 937061"/>
                  <a:gd name="connsiteY84" fmla="*/ 565514 h 1282256"/>
                  <a:gd name="connsiteX85" fmla="*/ 649454 w 937061"/>
                  <a:gd name="connsiteY85" fmla="*/ 543101 h 1282256"/>
                  <a:gd name="connsiteX86" fmla="*/ 697970 w 937061"/>
                  <a:gd name="connsiteY86" fmla="*/ 567543 h 1282256"/>
                  <a:gd name="connsiteX87" fmla="*/ 700456 w 937061"/>
                  <a:gd name="connsiteY87" fmla="*/ 590917 h 1282256"/>
                  <a:gd name="connsiteX88" fmla="*/ 720550 w 937061"/>
                  <a:gd name="connsiteY88" fmla="*/ 600445 h 1282256"/>
                  <a:gd name="connsiteX89" fmla="*/ 751604 w 937061"/>
                  <a:gd name="connsiteY89" fmla="*/ 639520 h 1282256"/>
                  <a:gd name="connsiteX90" fmla="*/ 738347 w 937061"/>
                  <a:gd name="connsiteY90" fmla="*/ 683525 h 1282256"/>
                  <a:gd name="connsiteX91" fmla="*/ 707956 w 937061"/>
                  <a:gd name="connsiteY91" fmla="*/ 700956 h 1282256"/>
                  <a:gd name="connsiteX92" fmla="*/ 634896 w 937061"/>
                  <a:gd name="connsiteY92" fmla="*/ 651717 h 1282256"/>
                  <a:gd name="connsiteX93" fmla="*/ 633997 w 937061"/>
                  <a:gd name="connsiteY93" fmla="*/ 675512 h 1282256"/>
                  <a:gd name="connsiteX94" fmla="*/ 687058 w 937061"/>
                  <a:gd name="connsiteY94" fmla="*/ 716835 h 1282256"/>
                  <a:gd name="connsiteX95" fmla="*/ 656986 w 937061"/>
                  <a:gd name="connsiteY95" fmla="*/ 782282 h 1282256"/>
                  <a:gd name="connsiteX96" fmla="*/ 669532 w 937061"/>
                  <a:gd name="connsiteY96" fmla="*/ 802778 h 1282256"/>
                  <a:gd name="connsiteX97" fmla="*/ 712109 w 937061"/>
                  <a:gd name="connsiteY97" fmla="*/ 736651 h 1282256"/>
                  <a:gd name="connsiteX98" fmla="*/ 723692 w 937061"/>
                  <a:gd name="connsiteY98" fmla="*/ 721066 h 1282256"/>
                  <a:gd name="connsiteX99" fmla="*/ 776459 w 937061"/>
                  <a:gd name="connsiteY99" fmla="*/ 653872 h 1282256"/>
                  <a:gd name="connsiteX100" fmla="*/ 733368 w 937061"/>
                  <a:gd name="connsiteY100" fmla="*/ 578317 h 1282256"/>
                  <a:gd name="connsiteX101" fmla="*/ 723890 w 937061"/>
                  <a:gd name="connsiteY101" fmla="*/ 565605 h 1282256"/>
                  <a:gd name="connsiteX102" fmla="*/ 694098 w 937061"/>
                  <a:gd name="connsiteY102" fmla="*/ 523444 h 1282256"/>
                  <a:gd name="connsiteX103" fmla="*/ 690243 w 937061"/>
                  <a:gd name="connsiteY103" fmla="*/ 515805 h 1282256"/>
                  <a:gd name="connsiteX104" fmla="*/ 698774 w 937061"/>
                  <a:gd name="connsiteY104" fmla="*/ 485914 h 1282256"/>
                  <a:gd name="connsiteX105" fmla="*/ 755797 w 937061"/>
                  <a:gd name="connsiteY105" fmla="*/ 452765 h 1282256"/>
                  <a:gd name="connsiteX106" fmla="*/ 802978 w 937061"/>
                  <a:gd name="connsiteY106" fmla="*/ 455658 h 1282256"/>
                  <a:gd name="connsiteX107" fmla="*/ 792796 w 937061"/>
                  <a:gd name="connsiteY107" fmla="*/ 434725 h 1282256"/>
                  <a:gd name="connsiteX108" fmla="*/ 828778 w 937061"/>
                  <a:gd name="connsiteY108" fmla="*/ 368188 h 1282256"/>
                  <a:gd name="connsiteX109" fmla="*/ 80732 w 937061"/>
                  <a:gd name="connsiteY109" fmla="*/ 236718 h 1282256"/>
                  <a:gd name="connsiteX110" fmla="*/ 85733 w 937061"/>
                  <a:gd name="connsiteY110" fmla="*/ 243941 h 1282256"/>
                  <a:gd name="connsiteX111" fmla="*/ 165483 w 937061"/>
                  <a:gd name="connsiteY111" fmla="*/ 295204 h 1282256"/>
                  <a:gd name="connsiteX112" fmla="*/ 199590 w 937061"/>
                  <a:gd name="connsiteY112" fmla="*/ 324345 h 1282256"/>
                  <a:gd name="connsiteX113" fmla="*/ 183395 w 937061"/>
                  <a:gd name="connsiteY113" fmla="*/ 381115 h 1282256"/>
                  <a:gd name="connsiteX114" fmla="*/ 167577 w 937061"/>
                  <a:gd name="connsiteY114" fmla="*/ 388113 h 1282256"/>
                  <a:gd name="connsiteX115" fmla="*/ 179565 w 937061"/>
                  <a:gd name="connsiteY115" fmla="*/ 401175 h 1282256"/>
                  <a:gd name="connsiteX116" fmla="*/ 179992 w 937061"/>
                  <a:gd name="connsiteY116" fmla="*/ 449781 h 1282256"/>
                  <a:gd name="connsiteX117" fmla="*/ 108044 w 937061"/>
                  <a:gd name="connsiteY117" fmla="*/ 482632 h 1282256"/>
                  <a:gd name="connsiteX118" fmla="*/ 27201 w 937061"/>
                  <a:gd name="connsiteY118" fmla="*/ 505923 h 1282256"/>
                  <a:gd name="connsiteX119" fmla="*/ 570 w 937061"/>
                  <a:gd name="connsiteY119" fmla="*/ 441177 h 1282256"/>
                  <a:gd name="connsiteX120" fmla="*/ 70413 w 937061"/>
                  <a:gd name="connsiteY120" fmla="*/ 361661 h 1282256"/>
                  <a:gd name="connsiteX121" fmla="*/ 65724 w 937061"/>
                  <a:gd name="connsiteY121" fmla="*/ 357231 h 1282256"/>
                  <a:gd name="connsiteX122" fmla="*/ 36050 w 937061"/>
                  <a:gd name="connsiteY122" fmla="*/ 293659 h 1282256"/>
                  <a:gd name="connsiteX123" fmla="*/ 80732 w 937061"/>
                  <a:gd name="connsiteY123" fmla="*/ 236718 h 1282256"/>
                  <a:gd name="connsiteX124" fmla="*/ 734063 w 937061"/>
                  <a:gd name="connsiteY124" fmla="*/ 115786 h 1282256"/>
                  <a:gd name="connsiteX125" fmla="*/ 800039 w 937061"/>
                  <a:gd name="connsiteY125" fmla="*/ 168575 h 1282256"/>
                  <a:gd name="connsiteX126" fmla="*/ 790133 w 937061"/>
                  <a:gd name="connsiteY126" fmla="*/ 225202 h 1282256"/>
                  <a:gd name="connsiteX127" fmla="*/ 788636 w 937061"/>
                  <a:gd name="connsiteY127" fmla="*/ 228126 h 1282256"/>
                  <a:gd name="connsiteX128" fmla="*/ 788782 w 937061"/>
                  <a:gd name="connsiteY128" fmla="*/ 228914 h 1282256"/>
                  <a:gd name="connsiteX129" fmla="*/ 879477 w 937061"/>
                  <a:gd name="connsiteY129" fmla="*/ 273265 h 1282256"/>
                  <a:gd name="connsiteX130" fmla="*/ 880462 w 937061"/>
                  <a:gd name="connsiteY130" fmla="*/ 348046 h 1282256"/>
                  <a:gd name="connsiteX131" fmla="*/ 875371 w 937061"/>
                  <a:gd name="connsiteY131" fmla="*/ 346949 h 1282256"/>
                  <a:gd name="connsiteX132" fmla="*/ 802289 w 937061"/>
                  <a:gd name="connsiteY132" fmla="*/ 352714 h 1282256"/>
                  <a:gd name="connsiteX133" fmla="*/ 731227 w 937061"/>
                  <a:gd name="connsiteY133" fmla="*/ 357290 h 1282256"/>
                  <a:gd name="connsiteX134" fmla="*/ 699035 w 937061"/>
                  <a:gd name="connsiteY134" fmla="*/ 320868 h 1282256"/>
                  <a:gd name="connsiteX135" fmla="*/ 705546 w 937061"/>
                  <a:gd name="connsiteY135" fmla="*/ 292165 h 1282256"/>
                  <a:gd name="connsiteX136" fmla="*/ 707611 w 937061"/>
                  <a:gd name="connsiteY136" fmla="*/ 287913 h 1282256"/>
                  <a:gd name="connsiteX137" fmla="*/ 691898 w 937061"/>
                  <a:gd name="connsiteY137" fmla="*/ 287761 h 1282256"/>
                  <a:gd name="connsiteX138" fmla="*/ 656836 w 937061"/>
                  <a:gd name="connsiteY138" fmla="*/ 256759 h 1282256"/>
                  <a:gd name="connsiteX139" fmla="*/ 657076 w 937061"/>
                  <a:gd name="connsiteY139" fmla="*/ 221678 h 1282256"/>
                  <a:gd name="connsiteX140" fmla="*/ 672162 w 937061"/>
                  <a:gd name="connsiteY140" fmla="*/ 203002 h 1282256"/>
                  <a:gd name="connsiteX141" fmla="*/ 732996 w 937061"/>
                  <a:gd name="connsiteY141" fmla="*/ 118834 h 1282256"/>
                  <a:gd name="connsiteX142" fmla="*/ 734063 w 937061"/>
                  <a:gd name="connsiteY142" fmla="*/ 115786 h 1282256"/>
                  <a:gd name="connsiteX143" fmla="*/ 234805 w 937061"/>
                  <a:gd name="connsiteY143" fmla="*/ 54681 h 1282256"/>
                  <a:gd name="connsiteX144" fmla="*/ 265378 w 937061"/>
                  <a:gd name="connsiteY144" fmla="*/ 49820 h 1282256"/>
                  <a:gd name="connsiteX145" fmla="*/ 314937 w 937061"/>
                  <a:gd name="connsiteY145" fmla="*/ 75496 h 1282256"/>
                  <a:gd name="connsiteX146" fmla="*/ 345601 w 937061"/>
                  <a:gd name="connsiteY146" fmla="*/ 197347 h 1282256"/>
                  <a:gd name="connsiteX147" fmla="*/ 334083 w 937061"/>
                  <a:gd name="connsiteY147" fmla="*/ 235327 h 1282256"/>
                  <a:gd name="connsiteX148" fmla="*/ 353353 w 937061"/>
                  <a:gd name="connsiteY148" fmla="*/ 413468 h 1282256"/>
                  <a:gd name="connsiteX149" fmla="*/ 418223 w 937061"/>
                  <a:gd name="connsiteY149" fmla="*/ 498850 h 1282256"/>
                  <a:gd name="connsiteX150" fmla="*/ 414075 w 937061"/>
                  <a:gd name="connsiteY150" fmla="*/ 570097 h 1282256"/>
                  <a:gd name="connsiteX151" fmla="*/ 374791 w 937061"/>
                  <a:gd name="connsiteY151" fmla="*/ 572468 h 1282256"/>
                  <a:gd name="connsiteX152" fmla="*/ 347212 w 937061"/>
                  <a:gd name="connsiteY152" fmla="*/ 583064 h 1282256"/>
                  <a:gd name="connsiteX153" fmla="*/ 340945 w 937061"/>
                  <a:gd name="connsiteY153" fmla="*/ 584425 h 1282256"/>
                  <a:gd name="connsiteX154" fmla="*/ 286621 w 937061"/>
                  <a:gd name="connsiteY154" fmla="*/ 583668 h 1282256"/>
                  <a:gd name="connsiteX155" fmla="*/ 233948 w 937061"/>
                  <a:gd name="connsiteY155" fmla="*/ 534531 h 1282256"/>
                  <a:gd name="connsiteX156" fmla="*/ 162779 w 937061"/>
                  <a:gd name="connsiteY156" fmla="*/ 538517 h 1282256"/>
                  <a:gd name="connsiteX157" fmla="*/ 146371 w 937061"/>
                  <a:gd name="connsiteY157" fmla="*/ 502641 h 1282256"/>
                  <a:gd name="connsiteX158" fmla="*/ 196829 w 937061"/>
                  <a:gd name="connsiteY158" fmla="*/ 467040 h 1282256"/>
                  <a:gd name="connsiteX159" fmla="*/ 291634 w 937061"/>
                  <a:gd name="connsiteY159" fmla="*/ 464187 h 1282256"/>
                  <a:gd name="connsiteX160" fmla="*/ 339848 w 937061"/>
                  <a:gd name="connsiteY160" fmla="*/ 495814 h 1282256"/>
                  <a:gd name="connsiteX161" fmla="*/ 344709 w 937061"/>
                  <a:gd name="connsiteY161" fmla="*/ 472509 h 1282256"/>
                  <a:gd name="connsiteX162" fmla="*/ 302160 w 937061"/>
                  <a:gd name="connsiteY162" fmla="*/ 429650 h 1282256"/>
                  <a:gd name="connsiteX163" fmla="*/ 317151 w 937061"/>
                  <a:gd name="connsiteY163" fmla="*/ 371880 h 1282256"/>
                  <a:gd name="connsiteX164" fmla="*/ 300153 w 937061"/>
                  <a:gd name="connsiteY164" fmla="*/ 354855 h 1282256"/>
                  <a:gd name="connsiteX165" fmla="*/ 275979 w 937061"/>
                  <a:gd name="connsiteY165" fmla="*/ 409229 h 1282256"/>
                  <a:gd name="connsiteX166" fmla="*/ 278835 w 937061"/>
                  <a:gd name="connsiteY166" fmla="*/ 436812 h 1282256"/>
                  <a:gd name="connsiteX167" fmla="*/ 277330 w 937061"/>
                  <a:gd name="connsiteY167" fmla="*/ 442997 h 1282256"/>
                  <a:gd name="connsiteX168" fmla="*/ 211427 w 937061"/>
                  <a:gd name="connsiteY168" fmla="*/ 446824 h 1282256"/>
                  <a:gd name="connsiteX169" fmla="*/ 209401 w 937061"/>
                  <a:gd name="connsiteY169" fmla="*/ 440273 h 1282256"/>
                  <a:gd name="connsiteX170" fmla="*/ 206434 w 937061"/>
                  <a:gd name="connsiteY170" fmla="*/ 398858 h 1282256"/>
                  <a:gd name="connsiteX171" fmla="*/ 207223 w 937061"/>
                  <a:gd name="connsiteY171" fmla="*/ 393213 h 1282256"/>
                  <a:gd name="connsiteX172" fmla="*/ 213263 w 937061"/>
                  <a:gd name="connsiteY172" fmla="*/ 300227 h 1282256"/>
                  <a:gd name="connsiteX173" fmla="*/ 210849 w 937061"/>
                  <a:gd name="connsiteY173" fmla="*/ 295987 h 1282256"/>
                  <a:gd name="connsiteX174" fmla="*/ 230359 w 937061"/>
                  <a:gd name="connsiteY174" fmla="*/ 289124 h 1282256"/>
                  <a:gd name="connsiteX175" fmla="*/ 278448 w 937061"/>
                  <a:gd name="connsiteY175" fmla="*/ 208737 h 1282256"/>
                  <a:gd name="connsiteX176" fmla="*/ 283559 w 937061"/>
                  <a:gd name="connsiteY176" fmla="*/ 197812 h 1282256"/>
                  <a:gd name="connsiteX177" fmla="*/ 314933 w 937061"/>
                  <a:gd name="connsiteY177" fmla="*/ 142718 h 1282256"/>
                  <a:gd name="connsiteX178" fmla="*/ 291729 w 937061"/>
                  <a:gd name="connsiteY178" fmla="*/ 141710 h 1282256"/>
                  <a:gd name="connsiteX179" fmla="*/ 204653 w 937061"/>
                  <a:gd name="connsiteY179" fmla="*/ 172059 h 1282256"/>
                  <a:gd name="connsiteX180" fmla="*/ 190282 w 937061"/>
                  <a:gd name="connsiteY180" fmla="*/ 190196 h 1282256"/>
                  <a:gd name="connsiteX181" fmla="*/ 254302 w 937061"/>
                  <a:gd name="connsiteY181" fmla="*/ 210348 h 1282256"/>
                  <a:gd name="connsiteX182" fmla="*/ 206445 w 937061"/>
                  <a:gd name="connsiteY182" fmla="*/ 272154 h 1282256"/>
                  <a:gd name="connsiteX183" fmla="*/ 114462 w 937061"/>
                  <a:gd name="connsiteY183" fmla="*/ 240670 h 1282256"/>
                  <a:gd name="connsiteX184" fmla="*/ 120246 w 937061"/>
                  <a:gd name="connsiteY184" fmla="*/ 146306 h 1282256"/>
                  <a:gd name="connsiteX185" fmla="*/ 159117 w 937061"/>
                  <a:gd name="connsiteY185" fmla="*/ 137290 h 1282256"/>
                  <a:gd name="connsiteX186" fmla="*/ 166880 w 937061"/>
                  <a:gd name="connsiteY186" fmla="*/ 133004 h 1282256"/>
                  <a:gd name="connsiteX187" fmla="*/ 208914 w 937061"/>
                  <a:gd name="connsiteY187" fmla="*/ 71662 h 1282256"/>
                  <a:gd name="connsiteX188" fmla="*/ 234805 w 937061"/>
                  <a:gd name="connsiteY188" fmla="*/ 54681 h 1282256"/>
                  <a:gd name="connsiteX189" fmla="*/ 518054 w 937061"/>
                  <a:gd name="connsiteY189" fmla="*/ 685 h 1282256"/>
                  <a:gd name="connsiteX190" fmla="*/ 567481 w 937061"/>
                  <a:gd name="connsiteY190" fmla="*/ 11310 h 1282256"/>
                  <a:gd name="connsiteX191" fmla="*/ 617166 w 937061"/>
                  <a:gd name="connsiteY191" fmla="*/ 49796 h 1282256"/>
                  <a:gd name="connsiteX192" fmla="*/ 624803 w 937061"/>
                  <a:gd name="connsiteY192" fmla="*/ 51439 h 1282256"/>
                  <a:gd name="connsiteX193" fmla="*/ 685335 w 937061"/>
                  <a:gd name="connsiteY193" fmla="*/ 54921 h 1282256"/>
                  <a:gd name="connsiteX194" fmla="*/ 709531 w 937061"/>
                  <a:gd name="connsiteY194" fmla="*/ 114208 h 1282256"/>
                  <a:gd name="connsiteX195" fmla="*/ 661812 w 937061"/>
                  <a:gd name="connsiteY195" fmla="*/ 180063 h 1282256"/>
                  <a:gd name="connsiteX196" fmla="*/ 610202 w 937061"/>
                  <a:gd name="connsiteY196" fmla="*/ 195099 h 1282256"/>
                  <a:gd name="connsiteX197" fmla="*/ 562692 w 937061"/>
                  <a:gd name="connsiteY197" fmla="*/ 152954 h 1282256"/>
                  <a:gd name="connsiteX198" fmla="*/ 615624 w 937061"/>
                  <a:gd name="connsiteY198" fmla="*/ 112005 h 1282256"/>
                  <a:gd name="connsiteX199" fmla="*/ 594985 w 937061"/>
                  <a:gd name="connsiteY199" fmla="*/ 99523 h 1282256"/>
                  <a:gd name="connsiteX200" fmla="*/ 549403 w 937061"/>
                  <a:gd name="connsiteY200" fmla="*/ 129539 h 1282256"/>
                  <a:gd name="connsiteX201" fmla="*/ 503638 w 937061"/>
                  <a:gd name="connsiteY201" fmla="*/ 102348 h 1282256"/>
                  <a:gd name="connsiteX202" fmla="*/ 481968 w 937061"/>
                  <a:gd name="connsiteY202" fmla="*/ 111852 h 1282256"/>
                  <a:gd name="connsiteX203" fmla="*/ 529275 w 937061"/>
                  <a:gd name="connsiteY203" fmla="*/ 151795 h 1282256"/>
                  <a:gd name="connsiteX204" fmla="*/ 540380 w 937061"/>
                  <a:gd name="connsiteY204" fmla="*/ 163391 h 1282256"/>
                  <a:gd name="connsiteX205" fmla="*/ 586552 w 937061"/>
                  <a:gd name="connsiteY205" fmla="*/ 213729 h 1282256"/>
                  <a:gd name="connsiteX206" fmla="*/ 633128 w 937061"/>
                  <a:gd name="connsiteY206" fmla="*/ 217751 h 1282256"/>
                  <a:gd name="connsiteX207" fmla="*/ 631375 w 937061"/>
                  <a:gd name="connsiteY207" fmla="*/ 243538 h 1282256"/>
                  <a:gd name="connsiteX208" fmla="*/ 670400 w 937061"/>
                  <a:gd name="connsiteY208" fmla="*/ 307011 h 1282256"/>
                  <a:gd name="connsiteX209" fmla="*/ 674359 w 937061"/>
                  <a:gd name="connsiteY209" fmla="*/ 313002 h 1282256"/>
                  <a:gd name="connsiteX210" fmla="*/ 686366 w 937061"/>
                  <a:gd name="connsiteY210" fmla="*/ 351523 h 1282256"/>
                  <a:gd name="connsiteX211" fmla="*/ 686786 w 937061"/>
                  <a:gd name="connsiteY211" fmla="*/ 360408 h 1282256"/>
                  <a:gd name="connsiteX212" fmla="*/ 624276 w 937061"/>
                  <a:gd name="connsiteY212" fmla="*/ 379293 h 1282256"/>
                  <a:gd name="connsiteX213" fmla="*/ 620186 w 937061"/>
                  <a:gd name="connsiteY213" fmla="*/ 371494 h 1282256"/>
                  <a:gd name="connsiteX214" fmla="*/ 577039 w 937061"/>
                  <a:gd name="connsiteY214" fmla="*/ 307763 h 1282256"/>
                  <a:gd name="connsiteX215" fmla="*/ 571263 w 937061"/>
                  <a:gd name="connsiteY215" fmla="*/ 305164 h 1282256"/>
                  <a:gd name="connsiteX216" fmla="*/ 561472 w 937061"/>
                  <a:gd name="connsiteY216" fmla="*/ 327139 h 1282256"/>
                  <a:gd name="connsiteX217" fmla="*/ 596193 w 937061"/>
                  <a:gd name="connsiteY217" fmla="*/ 376131 h 1282256"/>
                  <a:gd name="connsiteX218" fmla="*/ 571697 w 937061"/>
                  <a:gd name="connsiteY218" fmla="*/ 430972 h 1282256"/>
                  <a:gd name="connsiteX219" fmla="*/ 584565 w 937061"/>
                  <a:gd name="connsiteY219" fmla="*/ 451001 h 1282256"/>
                  <a:gd name="connsiteX220" fmla="*/ 618292 w 937061"/>
                  <a:gd name="connsiteY220" fmla="*/ 404232 h 1282256"/>
                  <a:gd name="connsiteX221" fmla="*/ 707017 w 937061"/>
                  <a:gd name="connsiteY221" fmla="*/ 373985 h 1282256"/>
                  <a:gd name="connsiteX222" fmla="*/ 737381 w 937061"/>
                  <a:gd name="connsiteY222" fmla="*/ 385077 h 1282256"/>
                  <a:gd name="connsiteX223" fmla="*/ 767814 w 937061"/>
                  <a:gd name="connsiteY223" fmla="*/ 388823 h 1282256"/>
                  <a:gd name="connsiteX224" fmla="*/ 765487 w 937061"/>
                  <a:gd name="connsiteY224" fmla="*/ 426939 h 1282256"/>
                  <a:gd name="connsiteX225" fmla="*/ 665711 w 937061"/>
                  <a:gd name="connsiteY225" fmla="*/ 514227 h 1282256"/>
                  <a:gd name="connsiteX226" fmla="*/ 615799 w 937061"/>
                  <a:gd name="connsiteY226" fmla="*/ 534043 h 1282256"/>
                  <a:gd name="connsiteX227" fmla="*/ 611378 w 937061"/>
                  <a:gd name="connsiteY227" fmla="*/ 535471 h 1282256"/>
                  <a:gd name="connsiteX228" fmla="*/ 545354 w 937061"/>
                  <a:gd name="connsiteY228" fmla="*/ 547467 h 1282256"/>
                  <a:gd name="connsiteX229" fmla="*/ 543618 w 937061"/>
                  <a:gd name="connsiteY229" fmla="*/ 547992 h 1282256"/>
                  <a:gd name="connsiteX230" fmla="*/ 543114 w 937061"/>
                  <a:gd name="connsiteY230" fmla="*/ 378809 h 1282256"/>
                  <a:gd name="connsiteX231" fmla="*/ 481297 w 937061"/>
                  <a:gd name="connsiteY231" fmla="*/ 302233 h 1282256"/>
                  <a:gd name="connsiteX232" fmla="*/ 497521 w 937061"/>
                  <a:gd name="connsiteY232" fmla="*/ 205940 h 1282256"/>
                  <a:gd name="connsiteX233" fmla="*/ 471375 w 937061"/>
                  <a:gd name="connsiteY233" fmla="*/ 172476 h 1282256"/>
                  <a:gd name="connsiteX234" fmla="*/ 460261 w 937061"/>
                  <a:gd name="connsiteY234" fmla="*/ 46197 h 1282256"/>
                  <a:gd name="connsiteX235" fmla="*/ 518054 w 937061"/>
                  <a:gd name="connsiteY235" fmla="*/ 685 h 1282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937061" h="1282256">
                    <a:moveTo>
                      <a:pt x="72231" y="508194"/>
                    </a:moveTo>
                    <a:cubicBezTo>
                      <a:pt x="110176" y="495275"/>
                      <a:pt x="141455" y="519031"/>
                      <a:pt x="139689" y="559080"/>
                    </a:cubicBezTo>
                    <a:cubicBezTo>
                      <a:pt x="139351" y="566068"/>
                      <a:pt x="138225" y="573202"/>
                      <a:pt x="137581" y="579636"/>
                    </a:cubicBezTo>
                    <a:cubicBezTo>
                      <a:pt x="149335" y="573797"/>
                      <a:pt x="161104" y="566938"/>
                      <a:pt x="173595" y="561778"/>
                    </a:cubicBezTo>
                    <a:cubicBezTo>
                      <a:pt x="194067" y="553512"/>
                      <a:pt x="215165" y="550836"/>
                      <a:pt x="235622" y="562333"/>
                    </a:cubicBezTo>
                    <a:cubicBezTo>
                      <a:pt x="249692" y="570123"/>
                      <a:pt x="258507" y="582549"/>
                      <a:pt x="265212" y="596791"/>
                    </a:cubicBezTo>
                    <a:cubicBezTo>
                      <a:pt x="265897" y="598294"/>
                      <a:pt x="265188" y="601073"/>
                      <a:pt x="264188" y="602277"/>
                    </a:cubicBezTo>
                    <a:cubicBezTo>
                      <a:pt x="251373" y="618904"/>
                      <a:pt x="247251" y="637387"/>
                      <a:pt x="251467" y="657997"/>
                    </a:cubicBezTo>
                    <a:cubicBezTo>
                      <a:pt x="251904" y="660360"/>
                      <a:pt x="250479" y="663679"/>
                      <a:pt x="248802" y="665620"/>
                    </a:cubicBezTo>
                    <a:cubicBezTo>
                      <a:pt x="232301" y="684354"/>
                      <a:pt x="223028" y="705826"/>
                      <a:pt x="226702" y="731221"/>
                    </a:cubicBezTo>
                    <a:cubicBezTo>
                      <a:pt x="231605" y="766574"/>
                      <a:pt x="256814" y="791656"/>
                      <a:pt x="292287" y="797322"/>
                    </a:cubicBezTo>
                    <a:cubicBezTo>
                      <a:pt x="300478" y="798661"/>
                      <a:pt x="309043" y="798708"/>
                      <a:pt x="318540" y="799397"/>
                    </a:cubicBezTo>
                    <a:cubicBezTo>
                      <a:pt x="330434" y="829589"/>
                      <a:pt x="353581" y="847922"/>
                      <a:pt x="386587" y="855674"/>
                    </a:cubicBezTo>
                    <a:cubicBezTo>
                      <a:pt x="388158" y="847643"/>
                      <a:pt x="389605" y="840043"/>
                      <a:pt x="391213" y="832209"/>
                    </a:cubicBezTo>
                    <a:cubicBezTo>
                      <a:pt x="363044" y="824173"/>
                      <a:pt x="342646" y="808591"/>
                      <a:pt x="339010" y="777893"/>
                    </a:cubicBezTo>
                    <a:cubicBezTo>
                      <a:pt x="336531" y="756758"/>
                      <a:pt x="346844" y="742020"/>
                      <a:pt x="374294" y="724114"/>
                    </a:cubicBezTo>
                    <a:cubicBezTo>
                      <a:pt x="371371" y="717117"/>
                      <a:pt x="368449" y="710120"/>
                      <a:pt x="365526" y="703124"/>
                    </a:cubicBezTo>
                    <a:cubicBezTo>
                      <a:pt x="339298" y="710007"/>
                      <a:pt x="321614" y="734460"/>
                      <a:pt x="314275" y="774111"/>
                    </a:cubicBezTo>
                    <a:cubicBezTo>
                      <a:pt x="290368" y="778122"/>
                      <a:pt x="265358" y="766244"/>
                      <a:pt x="255752" y="746224"/>
                    </a:cubicBezTo>
                    <a:cubicBezTo>
                      <a:pt x="248361" y="730477"/>
                      <a:pt x="249498" y="714583"/>
                      <a:pt x="257804" y="700011"/>
                    </a:cubicBezTo>
                    <a:cubicBezTo>
                      <a:pt x="263879" y="687685"/>
                      <a:pt x="272863" y="677876"/>
                      <a:pt x="281358" y="666529"/>
                    </a:cubicBezTo>
                    <a:cubicBezTo>
                      <a:pt x="279908" y="660889"/>
                      <a:pt x="277416" y="654017"/>
                      <a:pt x="276069" y="646729"/>
                    </a:cubicBezTo>
                    <a:cubicBezTo>
                      <a:pt x="271404" y="619276"/>
                      <a:pt x="288248" y="601294"/>
                      <a:pt x="315725" y="605586"/>
                    </a:cubicBezTo>
                    <a:cubicBezTo>
                      <a:pt x="326623" y="607240"/>
                      <a:pt x="337119" y="612225"/>
                      <a:pt x="348811" y="615972"/>
                    </a:cubicBezTo>
                    <a:cubicBezTo>
                      <a:pt x="350168" y="614499"/>
                      <a:pt x="352920" y="611750"/>
                      <a:pt x="355707" y="609198"/>
                    </a:cubicBezTo>
                    <a:cubicBezTo>
                      <a:pt x="375418" y="591297"/>
                      <a:pt x="401497" y="589125"/>
                      <a:pt x="423989" y="603914"/>
                    </a:cubicBezTo>
                    <a:cubicBezTo>
                      <a:pt x="446911" y="618826"/>
                      <a:pt x="458728" y="640883"/>
                      <a:pt x="462978" y="667189"/>
                    </a:cubicBezTo>
                    <a:cubicBezTo>
                      <a:pt x="467140" y="694123"/>
                      <a:pt x="460690" y="718741"/>
                      <a:pt x="447498" y="742160"/>
                    </a:cubicBezTo>
                    <a:cubicBezTo>
                      <a:pt x="446251" y="744224"/>
                      <a:pt x="445200" y="746252"/>
                      <a:pt x="444272" y="747849"/>
                    </a:cubicBezTo>
                    <a:cubicBezTo>
                      <a:pt x="452753" y="756263"/>
                      <a:pt x="461679" y="763780"/>
                      <a:pt x="468977" y="772413"/>
                    </a:cubicBezTo>
                    <a:cubicBezTo>
                      <a:pt x="491574" y="798793"/>
                      <a:pt x="503038" y="828859"/>
                      <a:pt x="495847" y="863799"/>
                    </a:cubicBezTo>
                    <a:cubicBezTo>
                      <a:pt x="489963" y="892589"/>
                      <a:pt x="473198" y="913206"/>
                      <a:pt x="444271" y="922014"/>
                    </a:cubicBezTo>
                    <a:lnTo>
                      <a:pt x="431747" y="921551"/>
                    </a:lnTo>
                    <a:lnTo>
                      <a:pt x="442410" y="937592"/>
                    </a:lnTo>
                    <a:cubicBezTo>
                      <a:pt x="487480" y="1016676"/>
                      <a:pt x="529845" y="1122313"/>
                      <a:pt x="543619" y="1186492"/>
                    </a:cubicBezTo>
                    <a:cubicBezTo>
                      <a:pt x="550598" y="1215224"/>
                      <a:pt x="555819" y="1248481"/>
                      <a:pt x="566594" y="1273228"/>
                    </a:cubicBezTo>
                    <a:lnTo>
                      <a:pt x="531195" y="1282256"/>
                    </a:lnTo>
                    <a:cubicBezTo>
                      <a:pt x="524459" y="1249229"/>
                      <a:pt x="517723" y="1216203"/>
                      <a:pt x="510987" y="1183176"/>
                    </a:cubicBezTo>
                    <a:cubicBezTo>
                      <a:pt x="491057" y="1106410"/>
                      <a:pt x="461690" y="1033323"/>
                      <a:pt x="419465" y="965735"/>
                    </a:cubicBezTo>
                    <a:lnTo>
                      <a:pt x="380666" y="911088"/>
                    </a:lnTo>
                    <a:lnTo>
                      <a:pt x="370913" y="906441"/>
                    </a:lnTo>
                    <a:cubicBezTo>
                      <a:pt x="367054" y="904302"/>
                      <a:pt x="364509" y="903754"/>
                      <a:pt x="360466" y="906130"/>
                    </a:cubicBezTo>
                    <a:cubicBezTo>
                      <a:pt x="346392" y="914842"/>
                      <a:pt x="331143" y="920512"/>
                      <a:pt x="314518" y="920936"/>
                    </a:cubicBezTo>
                    <a:cubicBezTo>
                      <a:pt x="287950" y="921567"/>
                      <a:pt x="267107" y="906882"/>
                      <a:pt x="256927" y="880449"/>
                    </a:cubicBezTo>
                    <a:cubicBezTo>
                      <a:pt x="252918" y="869783"/>
                      <a:pt x="251397" y="858249"/>
                      <a:pt x="248732" y="847130"/>
                    </a:cubicBezTo>
                    <a:cubicBezTo>
                      <a:pt x="248098" y="844804"/>
                      <a:pt x="248092" y="842563"/>
                      <a:pt x="247889" y="840361"/>
                    </a:cubicBezTo>
                    <a:cubicBezTo>
                      <a:pt x="238455" y="843325"/>
                      <a:pt x="229525" y="846809"/>
                      <a:pt x="220304" y="848717"/>
                    </a:cubicBezTo>
                    <a:cubicBezTo>
                      <a:pt x="180981" y="856390"/>
                      <a:pt x="146339" y="834274"/>
                      <a:pt x="136302" y="795389"/>
                    </a:cubicBezTo>
                    <a:cubicBezTo>
                      <a:pt x="134291" y="787816"/>
                      <a:pt x="132872" y="780134"/>
                      <a:pt x="132240" y="772306"/>
                    </a:cubicBezTo>
                    <a:cubicBezTo>
                      <a:pt x="131484" y="764909"/>
                      <a:pt x="131910" y="757293"/>
                      <a:pt x="132030" y="749123"/>
                    </a:cubicBezTo>
                    <a:cubicBezTo>
                      <a:pt x="127799" y="748275"/>
                      <a:pt x="123408" y="747660"/>
                      <a:pt x="118944" y="746653"/>
                    </a:cubicBezTo>
                    <a:cubicBezTo>
                      <a:pt x="74070" y="736407"/>
                      <a:pt x="44624" y="708238"/>
                      <a:pt x="28110" y="666272"/>
                    </a:cubicBezTo>
                    <a:cubicBezTo>
                      <a:pt x="15910" y="635527"/>
                      <a:pt x="10210" y="603580"/>
                      <a:pt x="18430" y="570895"/>
                    </a:cubicBezTo>
                    <a:cubicBezTo>
                      <a:pt x="25779" y="541222"/>
                      <a:pt x="42144" y="518440"/>
                      <a:pt x="72231" y="508194"/>
                    </a:cubicBezTo>
                    <a:close/>
                    <a:moveTo>
                      <a:pt x="828778" y="368188"/>
                    </a:moveTo>
                    <a:cubicBezTo>
                      <a:pt x="858645" y="362262"/>
                      <a:pt x="883627" y="370681"/>
                      <a:pt x="903402" y="393916"/>
                    </a:cubicBezTo>
                    <a:cubicBezTo>
                      <a:pt x="939823" y="436686"/>
                      <a:pt x="947900" y="510155"/>
                      <a:pt x="921670" y="560021"/>
                    </a:cubicBezTo>
                    <a:cubicBezTo>
                      <a:pt x="910516" y="581230"/>
                      <a:pt x="894205" y="597688"/>
                      <a:pt x="873673" y="610037"/>
                    </a:cubicBezTo>
                    <a:cubicBezTo>
                      <a:pt x="872564" y="610650"/>
                      <a:pt x="871455" y="611263"/>
                      <a:pt x="870382" y="612071"/>
                    </a:cubicBezTo>
                    <a:cubicBezTo>
                      <a:pt x="874134" y="626859"/>
                      <a:pt x="879155" y="640802"/>
                      <a:pt x="881183" y="655093"/>
                    </a:cubicBezTo>
                    <a:cubicBezTo>
                      <a:pt x="888104" y="700259"/>
                      <a:pt x="856642" y="737240"/>
                      <a:pt x="811085" y="738732"/>
                    </a:cubicBezTo>
                    <a:cubicBezTo>
                      <a:pt x="805423" y="738963"/>
                      <a:pt x="799923" y="738961"/>
                      <a:pt x="793636" y="739105"/>
                    </a:cubicBezTo>
                    <a:cubicBezTo>
                      <a:pt x="795456" y="748953"/>
                      <a:pt x="797633" y="758532"/>
                      <a:pt x="799023" y="768256"/>
                    </a:cubicBezTo>
                    <a:cubicBezTo>
                      <a:pt x="800761" y="780973"/>
                      <a:pt x="799166" y="793286"/>
                      <a:pt x="794668" y="805320"/>
                    </a:cubicBezTo>
                    <a:cubicBezTo>
                      <a:pt x="785846" y="828135"/>
                      <a:pt x="763672" y="842622"/>
                      <a:pt x="736637" y="842933"/>
                    </a:cubicBezTo>
                    <a:cubicBezTo>
                      <a:pt x="728307" y="843046"/>
                      <a:pt x="719830" y="842371"/>
                      <a:pt x="711441" y="841070"/>
                    </a:cubicBezTo>
                    <a:cubicBezTo>
                      <a:pt x="707480" y="840580"/>
                      <a:pt x="705153" y="841213"/>
                      <a:pt x="702708" y="844516"/>
                    </a:cubicBezTo>
                    <a:cubicBezTo>
                      <a:pt x="696891" y="852721"/>
                      <a:pt x="690436" y="860229"/>
                      <a:pt x="683025" y="866563"/>
                    </a:cubicBezTo>
                    <a:lnTo>
                      <a:pt x="657843" y="881435"/>
                    </a:lnTo>
                    <a:lnTo>
                      <a:pt x="694319" y="1016214"/>
                    </a:lnTo>
                    <a:cubicBezTo>
                      <a:pt x="705217" y="1069419"/>
                      <a:pt x="712131" y="1119734"/>
                      <a:pt x="713201" y="1156998"/>
                    </a:cubicBezTo>
                    <a:cubicBezTo>
                      <a:pt x="715065" y="1190532"/>
                      <a:pt x="714032" y="1228757"/>
                      <a:pt x="720960" y="1258622"/>
                    </a:cubicBezTo>
                    <a:lnTo>
                      <a:pt x="679557" y="1261399"/>
                    </a:lnTo>
                    <a:cubicBezTo>
                      <a:pt x="678850" y="1223119"/>
                      <a:pt x="678143" y="1184840"/>
                      <a:pt x="677437" y="1146560"/>
                    </a:cubicBezTo>
                    <a:cubicBezTo>
                      <a:pt x="674228" y="1101631"/>
                      <a:pt x="668194" y="1057242"/>
                      <a:pt x="658812" y="1013559"/>
                    </a:cubicBezTo>
                    <a:lnTo>
                      <a:pt x="620096" y="884815"/>
                    </a:lnTo>
                    <a:lnTo>
                      <a:pt x="617487" y="885041"/>
                    </a:lnTo>
                    <a:cubicBezTo>
                      <a:pt x="604917" y="882194"/>
                      <a:pt x="593230" y="875442"/>
                      <a:pt x="582656" y="865072"/>
                    </a:cubicBezTo>
                    <a:cubicBezTo>
                      <a:pt x="556244" y="838990"/>
                      <a:pt x="550041" y="806525"/>
                      <a:pt x="558217" y="771403"/>
                    </a:cubicBezTo>
                    <a:cubicBezTo>
                      <a:pt x="562112" y="754999"/>
                      <a:pt x="569609" y="739354"/>
                      <a:pt x="575867" y="722513"/>
                    </a:cubicBezTo>
                    <a:cubicBezTo>
                      <a:pt x="571718" y="718798"/>
                      <a:pt x="565774" y="714192"/>
                      <a:pt x="560670" y="708618"/>
                    </a:cubicBezTo>
                    <a:cubicBezTo>
                      <a:pt x="531466" y="677348"/>
                      <a:pt x="519772" y="641620"/>
                      <a:pt x="534291" y="600031"/>
                    </a:cubicBezTo>
                    <a:cubicBezTo>
                      <a:pt x="540848" y="581504"/>
                      <a:pt x="552919" y="567458"/>
                      <a:pt x="572231" y="560631"/>
                    </a:cubicBezTo>
                    <a:cubicBezTo>
                      <a:pt x="582540" y="556892"/>
                      <a:pt x="593183" y="557167"/>
                      <a:pt x="603475" y="559950"/>
                    </a:cubicBezTo>
                    <a:cubicBezTo>
                      <a:pt x="609267" y="561527"/>
                      <a:pt x="614846" y="564164"/>
                      <a:pt x="618559" y="565514"/>
                    </a:cubicBezTo>
                    <a:cubicBezTo>
                      <a:pt x="629322" y="557618"/>
                      <a:pt x="638415" y="548400"/>
                      <a:pt x="649454" y="543101"/>
                    </a:cubicBezTo>
                    <a:cubicBezTo>
                      <a:pt x="672605" y="531694"/>
                      <a:pt x="692487" y="542279"/>
                      <a:pt x="697970" y="567543"/>
                    </a:cubicBezTo>
                    <a:cubicBezTo>
                      <a:pt x="699586" y="575189"/>
                      <a:pt x="699788" y="582892"/>
                      <a:pt x="700456" y="590917"/>
                    </a:cubicBezTo>
                    <a:cubicBezTo>
                      <a:pt x="706933" y="593998"/>
                      <a:pt x="713927" y="596576"/>
                      <a:pt x="720550" y="600445"/>
                    </a:cubicBezTo>
                    <a:cubicBezTo>
                      <a:pt x="735858" y="609431"/>
                      <a:pt x="747467" y="621545"/>
                      <a:pt x="751604" y="639520"/>
                    </a:cubicBezTo>
                    <a:cubicBezTo>
                      <a:pt x="755595" y="656708"/>
                      <a:pt x="750549" y="671289"/>
                      <a:pt x="738347" y="683525"/>
                    </a:cubicBezTo>
                    <a:cubicBezTo>
                      <a:pt x="729932" y="692006"/>
                      <a:pt x="719754" y="697554"/>
                      <a:pt x="707956" y="700956"/>
                    </a:cubicBezTo>
                    <a:cubicBezTo>
                      <a:pt x="693641" y="669787"/>
                      <a:pt x="669443" y="653481"/>
                      <a:pt x="634896" y="651717"/>
                    </a:cubicBezTo>
                    <a:cubicBezTo>
                      <a:pt x="634543" y="659726"/>
                      <a:pt x="634350" y="667503"/>
                      <a:pt x="633997" y="675512"/>
                    </a:cubicBezTo>
                    <a:cubicBezTo>
                      <a:pt x="660271" y="678805"/>
                      <a:pt x="681371" y="689369"/>
                      <a:pt x="687058" y="716835"/>
                    </a:cubicBezTo>
                    <a:cubicBezTo>
                      <a:pt x="692854" y="744894"/>
                      <a:pt x="679387" y="765716"/>
                      <a:pt x="656986" y="782282"/>
                    </a:cubicBezTo>
                    <a:cubicBezTo>
                      <a:pt x="661091" y="789060"/>
                      <a:pt x="665158" y="795641"/>
                      <a:pt x="669532" y="802778"/>
                    </a:cubicBezTo>
                    <a:cubicBezTo>
                      <a:pt x="693852" y="786673"/>
                      <a:pt x="709290" y="765487"/>
                      <a:pt x="712109" y="736651"/>
                    </a:cubicBezTo>
                    <a:cubicBezTo>
                      <a:pt x="712907" y="727745"/>
                      <a:pt x="715710" y="724171"/>
                      <a:pt x="723692" y="721066"/>
                    </a:cubicBezTo>
                    <a:cubicBezTo>
                      <a:pt x="753809" y="708779"/>
                      <a:pt x="773689" y="687383"/>
                      <a:pt x="776459" y="653872"/>
                    </a:cubicBezTo>
                    <a:cubicBezTo>
                      <a:pt x="779084" y="619572"/>
                      <a:pt x="762709" y="594895"/>
                      <a:pt x="733368" y="578317"/>
                    </a:cubicBezTo>
                    <a:cubicBezTo>
                      <a:pt x="727912" y="575252"/>
                      <a:pt x="725127" y="572303"/>
                      <a:pt x="723890" y="565605"/>
                    </a:cubicBezTo>
                    <a:cubicBezTo>
                      <a:pt x="720505" y="547287"/>
                      <a:pt x="710304" y="532876"/>
                      <a:pt x="694098" y="523444"/>
                    </a:cubicBezTo>
                    <a:cubicBezTo>
                      <a:pt x="690671" y="521430"/>
                      <a:pt x="689446" y="519211"/>
                      <a:pt x="690243" y="515805"/>
                    </a:cubicBezTo>
                    <a:cubicBezTo>
                      <a:pt x="692866" y="505747"/>
                      <a:pt x="694394" y="495279"/>
                      <a:pt x="698774" y="485914"/>
                    </a:cubicBezTo>
                    <a:cubicBezTo>
                      <a:pt x="710120" y="462428"/>
                      <a:pt x="731075" y="453464"/>
                      <a:pt x="755797" y="452765"/>
                    </a:cubicBezTo>
                    <a:cubicBezTo>
                      <a:pt x="771597" y="452290"/>
                      <a:pt x="787712" y="454610"/>
                      <a:pt x="802978" y="455658"/>
                    </a:cubicBezTo>
                    <a:cubicBezTo>
                      <a:pt x="800042" y="449682"/>
                      <a:pt x="795827" y="442313"/>
                      <a:pt x="792796" y="434725"/>
                    </a:cubicBezTo>
                    <a:cubicBezTo>
                      <a:pt x="780108" y="402441"/>
                      <a:pt x="795007" y="375039"/>
                      <a:pt x="828778" y="368188"/>
                    </a:cubicBezTo>
                    <a:close/>
                    <a:moveTo>
                      <a:pt x="80732" y="236718"/>
                    </a:moveTo>
                    <a:cubicBezTo>
                      <a:pt x="82386" y="239060"/>
                      <a:pt x="84041" y="241402"/>
                      <a:pt x="85733" y="243941"/>
                    </a:cubicBezTo>
                    <a:cubicBezTo>
                      <a:pt x="105038" y="272355"/>
                      <a:pt x="132213" y="289334"/>
                      <a:pt x="165483" y="295204"/>
                    </a:cubicBezTo>
                    <a:cubicBezTo>
                      <a:pt x="183391" y="298413"/>
                      <a:pt x="193256" y="308813"/>
                      <a:pt x="199590" y="324345"/>
                    </a:cubicBezTo>
                    <a:cubicBezTo>
                      <a:pt x="208088" y="344979"/>
                      <a:pt x="200922" y="370136"/>
                      <a:pt x="183395" y="381115"/>
                    </a:cubicBezTo>
                    <a:cubicBezTo>
                      <a:pt x="178799" y="383798"/>
                      <a:pt x="173231" y="385642"/>
                      <a:pt x="167577" y="388113"/>
                    </a:cubicBezTo>
                    <a:cubicBezTo>
                      <a:pt x="171406" y="392294"/>
                      <a:pt x="175861" y="396564"/>
                      <a:pt x="179565" y="401175"/>
                    </a:cubicBezTo>
                    <a:cubicBezTo>
                      <a:pt x="191398" y="416711"/>
                      <a:pt x="191808" y="434357"/>
                      <a:pt x="179992" y="449781"/>
                    </a:cubicBezTo>
                    <a:cubicBezTo>
                      <a:pt x="161928" y="473286"/>
                      <a:pt x="138040" y="484014"/>
                      <a:pt x="108044" y="482632"/>
                    </a:cubicBezTo>
                    <a:cubicBezTo>
                      <a:pt x="70199" y="480662"/>
                      <a:pt x="58475" y="484458"/>
                      <a:pt x="27201" y="505923"/>
                    </a:cubicBezTo>
                    <a:cubicBezTo>
                      <a:pt x="7335" y="488816"/>
                      <a:pt x="-2562" y="467219"/>
                      <a:pt x="570" y="441177"/>
                    </a:cubicBezTo>
                    <a:cubicBezTo>
                      <a:pt x="5466" y="399329"/>
                      <a:pt x="29111" y="372959"/>
                      <a:pt x="70413" y="361661"/>
                    </a:cubicBezTo>
                    <a:cubicBezTo>
                      <a:pt x="68706" y="360143"/>
                      <a:pt x="67197" y="358588"/>
                      <a:pt x="65724" y="357231"/>
                    </a:cubicBezTo>
                    <a:cubicBezTo>
                      <a:pt x="47471" y="340029"/>
                      <a:pt x="37055" y="318936"/>
                      <a:pt x="36050" y="293659"/>
                    </a:cubicBezTo>
                    <a:cubicBezTo>
                      <a:pt x="35113" y="266537"/>
                      <a:pt x="51607" y="245563"/>
                      <a:pt x="80732" y="236718"/>
                    </a:cubicBezTo>
                    <a:close/>
                    <a:moveTo>
                      <a:pt x="734063" y="115786"/>
                    </a:moveTo>
                    <a:cubicBezTo>
                      <a:pt x="769312" y="112531"/>
                      <a:pt x="794903" y="133062"/>
                      <a:pt x="800039" y="168575"/>
                    </a:cubicBezTo>
                    <a:cubicBezTo>
                      <a:pt x="802927" y="188615"/>
                      <a:pt x="799667" y="207347"/>
                      <a:pt x="790133" y="225202"/>
                    </a:cubicBezTo>
                    <a:cubicBezTo>
                      <a:pt x="789688" y="226098"/>
                      <a:pt x="789279" y="227193"/>
                      <a:pt x="788636" y="228126"/>
                    </a:cubicBezTo>
                    <a:cubicBezTo>
                      <a:pt x="788673" y="228323"/>
                      <a:pt x="788709" y="228520"/>
                      <a:pt x="788782" y="228914"/>
                    </a:cubicBezTo>
                    <a:cubicBezTo>
                      <a:pt x="828453" y="224231"/>
                      <a:pt x="859115" y="239140"/>
                      <a:pt x="879477" y="273265"/>
                    </a:cubicBezTo>
                    <a:cubicBezTo>
                      <a:pt x="893897" y="297285"/>
                      <a:pt x="893683" y="322583"/>
                      <a:pt x="880462" y="348046"/>
                    </a:cubicBezTo>
                    <a:cubicBezTo>
                      <a:pt x="878741" y="347548"/>
                      <a:pt x="877093" y="347446"/>
                      <a:pt x="875371" y="346949"/>
                    </a:cubicBezTo>
                    <a:cubicBezTo>
                      <a:pt x="850156" y="338368"/>
                      <a:pt x="825797" y="341036"/>
                      <a:pt x="802289" y="352714"/>
                    </a:cubicBezTo>
                    <a:cubicBezTo>
                      <a:pt x="779174" y="364318"/>
                      <a:pt x="755458" y="366052"/>
                      <a:pt x="731227" y="357290"/>
                    </a:cubicBezTo>
                    <a:cubicBezTo>
                      <a:pt x="714189" y="351067"/>
                      <a:pt x="701420" y="340390"/>
                      <a:pt x="699035" y="320868"/>
                    </a:cubicBezTo>
                    <a:cubicBezTo>
                      <a:pt x="697732" y="310516"/>
                      <a:pt x="701091" y="301136"/>
                      <a:pt x="705546" y="292165"/>
                    </a:cubicBezTo>
                    <a:cubicBezTo>
                      <a:pt x="706115" y="290837"/>
                      <a:pt x="706882" y="289474"/>
                      <a:pt x="707611" y="287913"/>
                    </a:cubicBezTo>
                    <a:cubicBezTo>
                      <a:pt x="702111" y="287911"/>
                      <a:pt x="696917" y="288463"/>
                      <a:pt x="691898" y="287761"/>
                    </a:cubicBezTo>
                    <a:cubicBezTo>
                      <a:pt x="673669" y="285018"/>
                      <a:pt x="662761" y="273386"/>
                      <a:pt x="656836" y="256759"/>
                    </a:cubicBezTo>
                    <a:cubicBezTo>
                      <a:pt x="652880" y="245268"/>
                      <a:pt x="652504" y="233319"/>
                      <a:pt x="657076" y="221678"/>
                    </a:cubicBezTo>
                    <a:cubicBezTo>
                      <a:pt x="660099" y="213786"/>
                      <a:pt x="664631" y="207448"/>
                      <a:pt x="672162" y="203002"/>
                    </a:cubicBezTo>
                    <a:cubicBezTo>
                      <a:pt x="704464" y="183791"/>
                      <a:pt x="725615" y="156050"/>
                      <a:pt x="732996" y="118834"/>
                    </a:cubicBezTo>
                    <a:cubicBezTo>
                      <a:pt x="733405" y="117741"/>
                      <a:pt x="733851" y="116844"/>
                      <a:pt x="734063" y="115786"/>
                    </a:cubicBezTo>
                    <a:close/>
                    <a:moveTo>
                      <a:pt x="234805" y="54681"/>
                    </a:moveTo>
                    <a:cubicBezTo>
                      <a:pt x="244119" y="50796"/>
                      <a:pt x="254214" y="48930"/>
                      <a:pt x="265378" y="49820"/>
                    </a:cubicBezTo>
                    <a:cubicBezTo>
                      <a:pt x="285431" y="51412"/>
                      <a:pt x="301834" y="60807"/>
                      <a:pt x="314937" y="75496"/>
                    </a:cubicBezTo>
                    <a:cubicBezTo>
                      <a:pt x="346284" y="110647"/>
                      <a:pt x="354358" y="152137"/>
                      <a:pt x="345601" y="197347"/>
                    </a:cubicBezTo>
                    <a:cubicBezTo>
                      <a:pt x="343095" y="210236"/>
                      <a:pt x="338042" y="222577"/>
                      <a:pt x="334083" y="235327"/>
                    </a:cubicBezTo>
                    <a:cubicBezTo>
                      <a:pt x="396552" y="283468"/>
                      <a:pt x="397932" y="358175"/>
                      <a:pt x="353353" y="413468"/>
                    </a:cubicBezTo>
                    <a:cubicBezTo>
                      <a:pt x="386181" y="433475"/>
                      <a:pt x="408834" y="461271"/>
                      <a:pt x="418223" y="498850"/>
                    </a:cubicBezTo>
                    <a:cubicBezTo>
                      <a:pt x="424422" y="523575"/>
                      <a:pt x="422771" y="547713"/>
                      <a:pt x="414075" y="570097"/>
                    </a:cubicBezTo>
                    <a:cubicBezTo>
                      <a:pt x="400353" y="570800"/>
                      <a:pt x="387201" y="570175"/>
                      <a:pt x="374791" y="572468"/>
                    </a:cubicBezTo>
                    <a:cubicBezTo>
                      <a:pt x="365336" y="574215"/>
                      <a:pt x="356339" y="579545"/>
                      <a:pt x="347212" y="583064"/>
                    </a:cubicBezTo>
                    <a:cubicBezTo>
                      <a:pt x="345118" y="583858"/>
                      <a:pt x="342703" y="585119"/>
                      <a:pt x="340945" y="584425"/>
                    </a:cubicBezTo>
                    <a:cubicBezTo>
                      <a:pt x="320158" y="576656"/>
                      <a:pt x="306706" y="577716"/>
                      <a:pt x="286621" y="583668"/>
                    </a:cubicBezTo>
                    <a:cubicBezTo>
                      <a:pt x="275089" y="560947"/>
                      <a:pt x="258734" y="542988"/>
                      <a:pt x="233948" y="534531"/>
                    </a:cubicBezTo>
                    <a:cubicBezTo>
                      <a:pt x="209361" y="526039"/>
                      <a:pt x="185309" y="529261"/>
                      <a:pt x="162779" y="538517"/>
                    </a:cubicBezTo>
                    <a:cubicBezTo>
                      <a:pt x="157261" y="526295"/>
                      <a:pt x="151853" y="514665"/>
                      <a:pt x="146371" y="502641"/>
                    </a:cubicBezTo>
                    <a:cubicBezTo>
                      <a:pt x="166223" y="496529"/>
                      <a:pt x="183874" y="485119"/>
                      <a:pt x="196829" y="467040"/>
                    </a:cubicBezTo>
                    <a:cubicBezTo>
                      <a:pt x="227102" y="489760"/>
                      <a:pt x="261161" y="489985"/>
                      <a:pt x="291634" y="464187"/>
                    </a:cubicBezTo>
                    <a:cubicBezTo>
                      <a:pt x="303898" y="479847"/>
                      <a:pt x="319250" y="491269"/>
                      <a:pt x="339848" y="495814"/>
                    </a:cubicBezTo>
                    <a:cubicBezTo>
                      <a:pt x="341456" y="487981"/>
                      <a:pt x="343137" y="480540"/>
                      <a:pt x="344709" y="472509"/>
                    </a:cubicBezTo>
                    <a:cubicBezTo>
                      <a:pt x="322528" y="466016"/>
                      <a:pt x="308439" y="451508"/>
                      <a:pt x="302160" y="429650"/>
                    </a:cubicBezTo>
                    <a:cubicBezTo>
                      <a:pt x="295916" y="407989"/>
                      <a:pt x="301505" y="388623"/>
                      <a:pt x="317151" y="371880"/>
                    </a:cubicBezTo>
                    <a:cubicBezTo>
                      <a:pt x="311383" y="366020"/>
                      <a:pt x="305921" y="360715"/>
                      <a:pt x="300153" y="354855"/>
                    </a:cubicBezTo>
                    <a:cubicBezTo>
                      <a:pt x="284879" y="370308"/>
                      <a:pt x="276797" y="388301"/>
                      <a:pt x="275979" y="409229"/>
                    </a:cubicBezTo>
                    <a:cubicBezTo>
                      <a:pt x="275646" y="418457"/>
                      <a:pt x="277948" y="427606"/>
                      <a:pt x="278835" y="436812"/>
                    </a:cubicBezTo>
                    <a:cubicBezTo>
                      <a:pt x="279002" y="438818"/>
                      <a:pt x="278688" y="441524"/>
                      <a:pt x="277330" y="442997"/>
                    </a:cubicBezTo>
                    <a:cubicBezTo>
                      <a:pt x="260099" y="463292"/>
                      <a:pt x="230451" y="464901"/>
                      <a:pt x="211427" y="446824"/>
                    </a:cubicBezTo>
                    <a:cubicBezTo>
                      <a:pt x="209954" y="445467"/>
                      <a:pt x="208941" y="442191"/>
                      <a:pt x="209401" y="440273"/>
                    </a:cubicBezTo>
                    <a:cubicBezTo>
                      <a:pt x="212477" y="426056"/>
                      <a:pt x="211775" y="412334"/>
                      <a:pt x="206434" y="398858"/>
                    </a:cubicBezTo>
                    <a:cubicBezTo>
                      <a:pt x="205748" y="397356"/>
                      <a:pt x="205990" y="394255"/>
                      <a:pt x="207223" y="393213"/>
                    </a:cubicBezTo>
                    <a:cubicBezTo>
                      <a:pt x="231524" y="370389"/>
                      <a:pt x="232881" y="331435"/>
                      <a:pt x="213263" y="300227"/>
                    </a:cubicBezTo>
                    <a:cubicBezTo>
                      <a:pt x="212417" y="298958"/>
                      <a:pt x="211768" y="297651"/>
                      <a:pt x="210849" y="295987"/>
                    </a:cubicBezTo>
                    <a:cubicBezTo>
                      <a:pt x="217525" y="293531"/>
                      <a:pt x="224114" y="291704"/>
                      <a:pt x="230359" y="289124"/>
                    </a:cubicBezTo>
                    <a:cubicBezTo>
                      <a:pt x="263644" y="275232"/>
                      <a:pt x="282205" y="244506"/>
                      <a:pt x="278448" y="208737"/>
                    </a:cubicBezTo>
                    <a:cubicBezTo>
                      <a:pt x="277932" y="203741"/>
                      <a:pt x="278998" y="200692"/>
                      <a:pt x="283559" y="197812"/>
                    </a:cubicBezTo>
                    <a:cubicBezTo>
                      <a:pt x="302800" y="185089"/>
                      <a:pt x="313049" y="166696"/>
                      <a:pt x="314933" y="142718"/>
                    </a:cubicBezTo>
                    <a:cubicBezTo>
                      <a:pt x="306726" y="142401"/>
                      <a:pt x="299111" y="141975"/>
                      <a:pt x="291729" y="141710"/>
                    </a:cubicBezTo>
                    <a:cubicBezTo>
                      <a:pt x="288305" y="184917"/>
                      <a:pt x="240257" y="198277"/>
                      <a:pt x="204653" y="172059"/>
                    </a:cubicBezTo>
                    <a:cubicBezTo>
                      <a:pt x="199850" y="178039"/>
                      <a:pt x="195085" y="184217"/>
                      <a:pt x="190282" y="190196"/>
                    </a:cubicBezTo>
                    <a:cubicBezTo>
                      <a:pt x="203291" y="203274"/>
                      <a:pt x="223160" y="209381"/>
                      <a:pt x="254302" y="210348"/>
                    </a:cubicBezTo>
                    <a:cubicBezTo>
                      <a:pt x="258834" y="241492"/>
                      <a:pt x="238558" y="268460"/>
                      <a:pt x="206445" y="272154"/>
                    </a:cubicBezTo>
                    <a:cubicBezTo>
                      <a:pt x="171144" y="276232"/>
                      <a:pt x="139743" y="266146"/>
                      <a:pt x="114462" y="240670"/>
                    </a:cubicBezTo>
                    <a:cubicBezTo>
                      <a:pt x="86234" y="212479"/>
                      <a:pt x="89402" y="167894"/>
                      <a:pt x="120246" y="146306"/>
                    </a:cubicBezTo>
                    <a:cubicBezTo>
                      <a:pt x="131958" y="138030"/>
                      <a:pt x="145083" y="135198"/>
                      <a:pt x="159117" y="137290"/>
                    </a:cubicBezTo>
                    <a:cubicBezTo>
                      <a:pt x="163311" y="137940"/>
                      <a:pt x="165136" y="136789"/>
                      <a:pt x="166880" y="133004"/>
                    </a:cubicBezTo>
                    <a:cubicBezTo>
                      <a:pt x="177313" y="110095"/>
                      <a:pt x="189847" y="88630"/>
                      <a:pt x="208914" y="71662"/>
                    </a:cubicBezTo>
                    <a:cubicBezTo>
                      <a:pt x="216957" y="64472"/>
                      <a:pt x="225490" y="58567"/>
                      <a:pt x="234805" y="54681"/>
                    </a:cubicBezTo>
                    <a:close/>
                    <a:moveTo>
                      <a:pt x="518054" y="685"/>
                    </a:moveTo>
                    <a:cubicBezTo>
                      <a:pt x="535695" y="-1964"/>
                      <a:pt x="551960" y="3383"/>
                      <a:pt x="567481" y="11310"/>
                    </a:cubicBezTo>
                    <a:cubicBezTo>
                      <a:pt x="586392" y="21056"/>
                      <a:pt x="602181" y="34843"/>
                      <a:pt x="617166" y="49796"/>
                    </a:cubicBezTo>
                    <a:cubicBezTo>
                      <a:pt x="619412" y="52029"/>
                      <a:pt x="621119" y="53546"/>
                      <a:pt x="624803" y="51439"/>
                    </a:cubicBezTo>
                    <a:cubicBezTo>
                      <a:pt x="645553" y="40272"/>
                      <a:pt x="666213" y="40732"/>
                      <a:pt x="685335" y="54921"/>
                    </a:cubicBezTo>
                    <a:cubicBezTo>
                      <a:pt x="704960" y="69628"/>
                      <a:pt x="713618" y="90027"/>
                      <a:pt x="709531" y="114208"/>
                    </a:cubicBezTo>
                    <a:cubicBezTo>
                      <a:pt x="704617" y="143838"/>
                      <a:pt x="686008" y="164388"/>
                      <a:pt x="661812" y="180063"/>
                    </a:cubicBezTo>
                    <a:cubicBezTo>
                      <a:pt x="646343" y="190051"/>
                      <a:pt x="629358" y="196244"/>
                      <a:pt x="610202" y="195099"/>
                    </a:cubicBezTo>
                    <a:cubicBezTo>
                      <a:pt x="586961" y="193894"/>
                      <a:pt x="565244" y="174481"/>
                      <a:pt x="562692" y="152954"/>
                    </a:cubicBezTo>
                    <a:cubicBezTo>
                      <a:pt x="585571" y="146688"/>
                      <a:pt x="602749" y="132718"/>
                      <a:pt x="615624" y="112005"/>
                    </a:cubicBezTo>
                    <a:cubicBezTo>
                      <a:pt x="608733" y="107779"/>
                      <a:pt x="602074" y="103714"/>
                      <a:pt x="594985" y="99523"/>
                    </a:cubicBezTo>
                    <a:cubicBezTo>
                      <a:pt x="584014" y="116217"/>
                      <a:pt x="569428" y="127672"/>
                      <a:pt x="549403" y="129539"/>
                    </a:cubicBezTo>
                    <a:cubicBezTo>
                      <a:pt x="528196" y="131624"/>
                      <a:pt x="513136" y="121778"/>
                      <a:pt x="503638" y="102348"/>
                    </a:cubicBezTo>
                    <a:cubicBezTo>
                      <a:pt x="496480" y="105504"/>
                      <a:pt x="489322" y="108659"/>
                      <a:pt x="481968" y="111852"/>
                    </a:cubicBezTo>
                    <a:cubicBezTo>
                      <a:pt x="491757" y="132858"/>
                      <a:pt x="507348" y="146680"/>
                      <a:pt x="529275" y="151795"/>
                    </a:cubicBezTo>
                    <a:cubicBezTo>
                      <a:pt x="536517" y="153512"/>
                      <a:pt x="538661" y="157394"/>
                      <a:pt x="540380" y="163391"/>
                    </a:cubicBezTo>
                    <a:cubicBezTo>
                      <a:pt x="547848" y="187270"/>
                      <a:pt x="562876" y="204659"/>
                      <a:pt x="586552" y="213729"/>
                    </a:cubicBezTo>
                    <a:cubicBezTo>
                      <a:pt x="601672" y="219490"/>
                      <a:pt x="617458" y="220036"/>
                      <a:pt x="633128" y="217751"/>
                    </a:cubicBezTo>
                    <a:cubicBezTo>
                      <a:pt x="632490" y="226425"/>
                      <a:pt x="631028" y="235047"/>
                      <a:pt x="631375" y="243538"/>
                    </a:cubicBezTo>
                    <a:cubicBezTo>
                      <a:pt x="632531" y="271842"/>
                      <a:pt x="644151" y="293936"/>
                      <a:pt x="670400" y="307011"/>
                    </a:cubicBezTo>
                    <a:cubicBezTo>
                      <a:pt x="672391" y="307865"/>
                      <a:pt x="674389" y="310959"/>
                      <a:pt x="674359" y="313002"/>
                    </a:cubicBezTo>
                    <a:cubicBezTo>
                      <a:pt x="674507" y="327029"/>
                      <a:pt x="678128" y="340009"/>
                      <a:pt x="686366" y="351523"/>
                    </a:cubicBezTo>
                    <a:cubicBezTo>
                      <a:pt x="688597" y="354777"/>
                      <a:pt x="688444" y="357250"/>
                      <a:pt x="686786" y="360408"/>
                    </a:cubicBezTo>
                    <a:cubicBezTo>
                      <a:pt x="674346" y="383485"/>
                      <a:pt x="647586" y="391893"/>
                      <a:pt x="624276" y="379293"/>
                    </a:cubicBezTo>
                    <a:cubicBezTo>
                      <a:pt x="622212" y="378045"/>
                      <a:pt x="620696" y="374251"/>
                      <a:pt x="620186" y="371494"/>
                    </a:cubicBezTo>
                    <a:cubicBezTo>
                      <a:pt x="616003" y="343340"/>
                      <a:pt x="601859" y="321918"/>
                      <a:pt x="577039" y="307763"/>
                    </a:cubicBezTo>
                    <a:cubicBezTo>
                      <a:pt x="575443" y="306837"/>
                      <a:pt x="573488" y="306179"/>
                      <a:pt x="571263" y="305164"/>
                    </a:cubicBezTo>
                    <a:cubicBezTo>
                      <a:pt x="567934" y="312501"/>
                      <a:pt x="564766" y="319605"/>
                      <a:pt x="561472" y="327139"/>
                    </a:cubicBezTo>
                    <a:cubicBezTo>
                      <a:pt x="582070" y="337186"/>
                      <a:pt x="594443" y="353436"/>
                      <a:pt x="596193" y="376131"/>
                    </a:cubicBezTo>
                    <a:cubicBezTo>
                      <a:pt x="598066" y="398396"/>
                      <a:pt x="590093" y="416979"/>
                      <a:pt x="571697" y="430972"/>
                    </a:cubicBezTo>
                    <a:cubicBezTo>
                      <a:pt x="575998" y="437714"/>
                      <a:pt x="580263" y="444259"/>
                      <a:pt x="584565" y="451001"/>
                    </a:cubicBezTo>
                    <a:cubicBezTo>
                      <a:pt x="602215" y="439591"/>
                      <a:pt x="612471" y="423437"/>
                      <a:pt x="618292" y="404232"/>
                    </a:cubicBezTo>
                    <a:cubicBezTo>
                      <a:pt x="656636" y="417720"/>
                      <a:pt x="688185" y="404353"/>
                      <a:pt x="707017" y="373985"/>
                    </a:cubicBezTo>
                    <a:cubicBezTo>
                      <a:pt x="717097" y="377826"/>
                      <a:pt x="726965" y="382724"/>
                      <a:pt x="737381" y="385077"/>
                    </a:cubicBezTo>
                    <a:cubicBezTo>
                      <a:pt x="747600" y="387467"/>
                      <a:pt x="758243" y="387740"/>
                      <a:pt x="767814" y="388823"/>
                    </a:cubicBezTo>
                    <a:cubicBezTo>
                      <a:pt x="767007" y="400991"/>
                      <a:pt x="766309" y="413750"/>
                      <a:pt x="765487" y="426939"/>
                    </a:cubicBezTo>
                    <a:cubicBezTo>
                      <a:pt x="708784" y="427639"/>
                      <a:pt x="673764" y="455296"/>
                      <a:pt x="665711" y="514227"/>
                    </a:cubicBezTo>
                    <a:cubicBezTo>
                      <a:pt x="646576" y="514301"/>
                      <a:pt x="629861" y="520852"/>
                      <a:pt x="615799" y="534043"/>
                    </a:cubicBezTo>
                    <a:cubicBezTo>
                      <a:pt x="614762" y="535049"/>
                      <a:pt x="612633" y="535647"/>
                      <a:pt x="611378" y="535471"/>
                    </a:cubicBezTo>
                    <a:cubicBezTo>
                      <a:pt x="587569" y="530093"/>
                      <a:pt x="565924" y="535315"/>
                      <a:pt x="545354" y="547467"/>
                    </a:cubicBezTo>
                    <a:cubicBezTo>
                      <a:pt x="544800" y="547774"/>
                      <a:pt x="544172" y="547686"/>
                      <a:pt x="543618" y="547992"/>
                    </a:cubicBezTo>
                    <a:cubicBezTo>
                      <a:pt x="504751" y="508527"/>
                      <a:pt x="497966" y="435430"/>
                      <a:pt x="543114" y="378809"/>
                    </a:cubicBezTo>
                    <a:cubicBezTo>
                      <a:pt x="513284" y="360692"/>
                      <a:pt x="490336" y="336822"/>
                      <a:pt x="481297" y="302233"/>
                    </a:cubicBezTo>
                    <a:cubicBezTo>
                      <a:pt x="471988" y="267287"/>
                      <a:pt x="479922" y="235266"/>
                      <a:pt x="497521" y="205940"/>
                    </a:cubicBezTo>
                    <a:cubicBezTo>
                      <a:pt x="488494" y="194571"/>
                      <a:pt x="478826" y="184135"/>
                      <a:pt x="471375" y="172476"/>
                    </a:cubicBezTo>
                    <a:cubicBezTo>
                      <a:pt x="446267" y="132505"/>
                      <a:pt x="440053" y="90061"/>
                      <a:pt x="460261" y="46197"/>
                    </a:cubicBezTo>
                    <a:cubicBezTo>
                      <a:pt x="471621" y="21691"/>
                      <a:pt x="490099" y="4833"/>
                      <a:pt x="518054" y="685"/>
                    </a:cubicBezTo>
                    <a:close/>
                  </a:path>
                </a:pathLst>
              </a:custGeom>
              <a:grpFill/>
              <a:ln w="800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B2B2B"/>
                  </a:solidFill>
                  <a:effectLst/>
                  <a:uLnTx/>
                  <a:uFillTx/>
                  <a:latin typeface="PMingLiU"/>
                  <a:ea typeface="PMingLiU"/>
                  <a:cs typeface="PMingLiU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497851E2-313E-FFA8-7E6C-3635DFC20D4B}"/>
                </a:ext>
              </a:extLst>
            </p:cNvPr>
            <p:cNvGrpSpPr/>
            <p:nvPr/>
          </p:nvGrpSpPr>
          <p:grpSpPr>
            <a:xfrm>
              <a:off x="219453" y="2580615"/>
              <a:ext cx="2625263" cy="1036484"/>
              <a:chOff x="1525348" y="1579815"/>
              <a:chExt cx="6070988" cy="2761700"/>
            </a:xfrm>
            <a:grpFill/>
          </p:grpSpPr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FB1FC766-AF21-0812-D9E9-9AF613EBF7C8}"/>
                  </a:ext>
                </a:extLst>
              </p:cNvPr>
              <p:cNvSpPr/>
              <p:nvPr/>
            </p:nvSpPr>
            <p:spPr>
              <a:xfrm>
                <a:off x="3268739" y="2309740"/>
                <a:ext cx="2598977" cy="2031775"/>
              </a:xfrm>
              <a:custGeom>
                <a:avLst/>
                <a:gdLst/>
                <a:ahLst/>
                <a:cxnLst/>
                <a:rect l="l" t="t" r="r" b="b"/>
                <a:pathLst>
                  <a:path w="2897024" h="2264776">
                    <a:moveTo>
                      <a:pt x="0" y="0"/>
                    </a:moveTo>
                    <a:lnTo>
                      <a:pt x="2897024" y="0"/>
                    </a:lnTo>
                    <a:lnTo>
                      <a:pt x="2897024" y="1891127"/>
                    </a:lnTo>
                    <a:cubicBezTo>
                      <a:pt x="2802822" y="1872712"/>
                      <a:pt x="2705549" y="1863893"/>
                      <a:pt x="2606215" y="1863893"/>
                    </a:cubicBezTo>
                    <a:cubicBezTo>
                      <a:pt x="2195568" y="1863893"/>
                      <a:pt x="1820122" y="2014603"/>
                      <a:pt x="1533076" y="2264776"/>
                    </a:cubicBezTo>
                    <a:cubicBezTo>
                      <a:pt x="1247202" y="2014157"/>
                      <a:pt x="872259" y="1863893"/>
                      <a:pt x="462219" y="1863893"/>
                    </a:cubicBezTo>
                    <a:cubicBezTo>
                      <a:pt x="301614" y="1863893"/>
                      <a:pt x="146393" y="1886946"/>
                      <a:pt x="0" y="19310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MingLiU"/>
                  <a:ea typeface="PMingLiU"/>
                  <a:cs typeface="PMingLiU"/>
                </a:endParaRPr>
              </a:p>
            </p:txBody>
          </p:sp>
          <p:sp>
            <p:nvSpPr>
              <p:cNvPr id="14" name="Rectangle 5">
                <a:extLst>
                  <a:ext uri="{FF2B5EF4-FFF2-40B4-BE49-F238E27FC236}">
                    <a16:creationId xmlns:a16="http://schemas.microsoft.com/office/drawing/2014/main" id="{D0FEC80C-42F4-9192-0CBE-12EE5E37958B}"/>
                  </a:ext>
                </a:extLst>
              </p:cNvPr>
              <p:cNvSpPr/>
              <p:nvPr/>
            </p:nvSpPr>
            <p:spPr>
              <a:xfrm>
                <a:off x="3268739" y="2704966"/>
                <a:ext cx="2598977" cy="977877"/>
              </a:xfrm>
              <a:custGeom>
                <a:avLst/>
                <a:gdLst/>
                <a:ahLst/>
                <a:cxnLst/>
                <a:rect l="l" t="t" r="r" b="b"/>
                <a:pathLst>
                  <a:path w="648072" h="243840">
                    <a:moveTo>
                      <a:pt x="0" y="0"/>
                    </a:moveTo>
                    <a:lnTo>
                      <a:pt x="648072" y="0"/>
                    </a:lnTo>
                    <a:lnTo>
                      <a:pt x="648072" y="146327"/>
                    </a:lnTo>
                    <a:lnTo>
                      <a:pt x="359596" y="243840"/>
                    </a:lnTo>
                    <a:lnTo>
                      <a:pt x="0" y="12858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MingLiU"/>
                  <a:ea typeface="PMingLiU"/>
                  <a:cs typeface="PMingLiU"/>
                </a:endParaRPr>
              </a:p>
            </p:txBody>
          </p:sp>
          <p:sp>
            <p:nvSpPr>
              <p:cNvPr id="15" name="Freeform 22">
                <a:extLst>
                  <a:ext uri="{FF2B5EF4-FFF2-40B4-BE49-F238E27FC236}">
                    <a16:creationId xmlns:a16="http://schemas.microsoft.com/office/drawing/2014/main" id="{EEFF2CBA-07B9-A9CD-E0F9-F956967A5370}"/>
                  </a:ext>
                </a:extLst>
              </p:cNvPr>
              <p:cNvSpPr/>
              <p:nvPr/>
            </p:nvSpPr>
            <p:spPr>
              <a:xfrm>
                <a:off x="1525348" y="1579815"/>
                <a:ext cx="6070988" cy="1788714"/>
              </a:xfrm>
              <a:custGeom>
                <a:avLst/>
                <a:gdLst>
                  <a:gd name="connsiteX0" fmla="*/ 762000 w 1513840"/>
                  <a:gd name="connsiteY0" fmla="*/ 0 h 487680"/>
                  <a:gd name="connsiteX1" fmla="*/ 0 w 1513840"/>
                  <a:gd name="connsiteY1" fmla="*/ 233680 h 487680"/>
                  <a:gd name="connsiteX2" fmla="*/ 792480 w 1513840"/>
                  <a:gd name="connsiteY2" fmla="*/ 487680 h 487680"/>
                  <a:gd name="connsiteX3" fmla="*/ 1513840 w 1513840"/>
                  <a:gd name="connsiteY3" fmla="*/ 243840 h 487680"/>
                  <a:gd name="connsiteX4" fmla="*/ 762000 w 1513840"/>
                  <a:gd name="connsiteY4" fmla="*/ 0 h 487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3840" h="487680">
                    <a:moveTo>
                      <a:pt x="762000" y="0"/>
                    </a:moveTo>
                    <a:lnTo>
                      <a:pt x="0" y="233680"/>
                    </a:lnTo>
                    <a:lnTo>
                      <a:pt x="792480" y="487680"/>
                    </a:lnTo>
                    <a:lnTo>
                      <a:pt x="1513840" y="243840"/>
                    </a:lnTo>
                    <a:lnTo>
                      <a:pt x="7620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MingLiU"/>
                  <a:ea typeface="PMingLiU"/>
                  <a:cs typeface="PMingLiU"/>
                </a:endParaRPr>
              </a:p>
            </p:txBody>
          </p:sp>
          <p:cxnSp>
            <p:nvCxnSpPr>
              <p:cNvPr id="16" name="Straight Connector 17">
                <a:extLst>
                  <a:ext uri="{FF2B5EF4-FFF2-40B4-BE49-F238E27FC236}">
                    <a16:creationId xmlns:a16="http://schemas.microsoft.com/office/drawing/2014/main" id="{A2442C8D-B952-8B78-0E10-EE06E914D2E5}"/>
                  </a:ext>
                </a:extLst>
              </p:cNvPr>
              <p:cNvCxnSpPr/>
              <p:nvPr/>
            </p:nvCxnSpPr>
            <p:spPr>
              <a:xfrm>
                <a:off x="2980810" y="2414208"/>
                <a:ext cx="1586226" cy="614737"/>
              </a:xfrm>
              <a:prstGeom prst="line">
                <a:avLst/>
              </a:prstGeom>
              <a:grpFill/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8">
                <a:extLst>
                  <a:ext uri="{FF2B5EF4-FFF2-40B4-BE49-F238E27FC236}">
                    <a16:creationId xmlns:a16="http://schemas.microsoft.com/office/drawing/2014/main" id="{5121BA6A-6174-D7B1-7092-EBE5854D9B95}"/>
                  </a:ext>
                </a:extLst>
              </p:cNvPr>
              <p:cNvCxnSpPr/>
              <p:nvPr/>
            </p:nvCxnSpPr>
            <p:spPr>
              <a:xfrm>
                <a:off x="6248932" y="2802241"/>
                <a:ext cx="0" cy="1010602"/>
              </a:xfrm>
              <a:prstGeom prst="line">
                <a:avLst/>
              </a:prstGeom>
              <a:grpFill/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Isosceles Triangle 19">
                <a:extLst>
                  <a:ext uri="{FF2B5EF4-FFF2-40B4-BE49-F238E27FC236}">
                    <a16:creationId xmlns:a16="http://schemas.microsoft.com/office/drawing/2014/main" id="{63BC7D88-DA38-9F67-8BEC-E503A38F0C88}"/>
                  </a:ext>
                </a:extLst>
              </p:cNvPr>
              <p:cNvSpPr/>
              <p:nvPr/>
            </p:nvSpPr>
            <p:spPr>
              <a:xfrm>
                <a:off x="6018666" y="3406130"/>
                <a:ext cx="460523" cy="9209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MingLiU"/>
                  <a:ea typeface="PMingLiU"/>
                  <a:cs typeface="PMingLiU"/>
                </a:endParaRPr>
              </a:p>
            </p:txBody>
          </p:sp>
          <p:sp>
            <p:nvSpPr>
              <p:cNvPr id="19" name="Oval 20">
                <a:extLst>
                  <a:ext uri="{FF2B5EF4-FFF2-40B4-BE49-F238E27FC236}">
                    <a16:creationId xmlns:a16="http://schemas.microsoft.com/office/drawing/2014/main" id="{EF0A84F4-B522-A73C-BD24-524C47CAFA4E}"/>
                  </a:ext>
                </a:extLst>
              </p:cNvPr>
              <p:cNvSpPr/>
              <p:nvPr/>
            </p:nvSpPr>
            <p:spPr>
              <a:xfrm>
                <a:off x="6122006" y="3356992"/>
                <a:ext cx="236067" cy="2719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MingLiU"/>
                  <a:ea typeface="PMingLiU"/>
                  <a:cs typeface="PMingLiU"/>
                </a:endParaRPr>
              </a:p>
            </p:txBody>
          </p:sp>
        </p:grpSp>
      </p:grpSp>
      <p:sp>
        <p:nvSpPr>
          <p:cNvPr id="27" name="Diamond 27">
            <a:extLst>
              <a:ext uri="{FF2B5EF4-FFF2-40B4-BE49-F238E27FC236}">
                <a16:creationId xmlns:a16="http://schemas.microsoft.com/office/drawing/2014/main" id="{68549B5D-FD96-A03B-EBEB-9795C8733192}"/>
              </a:ext>
            </a:extLst>
          </p:cNvPr>
          <p:cNvSpPr/>
          <p:nvPr/>
        </p:nvSpPr>
        <p:spPr>
          <a:xfrm rot="16200000">
            <a:off x="4436202" y="1915202"/>
            <a:ext cx="271597" cy="244926"/>
          </a:xfrm>
          <a:prstGeom prst="flowChartMerg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28" name="Diamond 29">
            <a:extLst>
              <a:ext uri="{FF2B5EF4-FFF2-40B4-BE49-F238E27FC236}">
                <a16:creationId xmlns:a16="http://schemas.microsoft.com/office/drawing/2014/main" id="{F29786B7-52C7-0764-3980-E078295BE108}"/>
              </a:ext>
            </a:extLst>
          </p:cNvPr>
          <p:cNvSpPr/>
          <p:nvPr/>
        </p:nvSpPr>
        <p:spPr>
          <a:xfrm rot="16200000">
            <a:off x="6059310" y="1935755"/>
            <a:ext cx="252630" cy="239355"/>
          </a:xfrm>
          <a:prstGeom prst="flowChartMerg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29" name="Diamond 31">
            <a:extLst>
              <a:ext uri="{FF2B5EF4-FFF2-40B4-BE49-F238E27FC236}">
                <a16:creationId xmlns:a16="http://schemas.microsoft.com/office/drawing/2014/main" id="{DD9C1D33-2D32-1FB4-947B-49DBF2C07FF0}"/>
              </a:ext>
            </a:extLst>
          </p:cNvPr>
          <p:cNvSpPr/>
          <p:nvPr/>
        </p:nvSpPr>
        <p:spPr>
          <a:xfrm rot="16200000">
            <a:off x="5988089" y="3474920"/>
            <a:ext cx="284028" cy="269103"/>
          </a:xfrm>
          <a:prstGeom prst="flowChartExtract">
            <a:avLst/>
          </a:prstGeom>
          <a:solidFill>
            <a:srgbClr val="5E33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 w="22225">
                <a:solidFill>
                  <a:srgbClr val="E8B321"/>
                </a:solidFill>
                <a:prstDash val="solid"/>
              </a:ln>
              <a:solidFill>
                <a:srgbClr val="E8B321">
                  <a:lumMod val="40000"/>
                  <a:lumOff val="60000"/>
                </a:srgbClr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30" name="Diamond 32">
            <a:extLst>
              <a:ext uri="{FF2B5EF4-FFF2-40B4-BE49-F238E27FC236}">
                <a16:creationId xmlns:a16="http://schemas.microsoft.com/office/drawing/2014/main" id="{E89FFA55-82E2-FB5D-167F-6ED54E2362E4}"/>
              </a:ext>
            </a:extLst>
          </p:cNvPr>
          <p:cNvSpPr/>
          <p:nvPr/>
        </p:nvSpPr>
        <p:spPr>
          <a:xfrm rot="5400000">
            <a:off x="4418111" y="3489578"/>
            <a:ext cx="252630" cy="239355"/>
          </a:xfrm>
          <a:prstGeom prst="flowChartMerg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46" name="Diamond 61">
            <a:extLst>
              <a:ext uri="{FF2B5EF4-FFF2-40B4-BE49-F238E27FC236}">
                <a16:creationId xmlns:a16="http://schemas.microsoft.com/office/drawing/2014/main" id="{F3AABF39-44AB-21DC-C066-816193FE2899}"/>
              </a:ext>
            </a:extLst>
          </p:cNvPr>
          <p:cNvSpPr/>
          <p:nvPr/>
        </p:nvSpPr>
        <p:spPr>
          <a:xfrm rot="16200000">
            <a:off x="2633354" y="3503444"/>
            <a:ext cx="252630" cy="239355"/>
          </a:xfrm>
          <a:prstGeom prst="flowChartExtra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grpSp>
        <p:nvGrpSpPr>
          <p:cNvPr id="68" name="群組 67">
            <a:extLst>
              <a:ext uri="{FF2B5EF4-FFF2-40B4-BE49-F238E27FC236}">
                <a16:creationId xmlns:a16="http://schemas.microsoft.com/office/drawing/2014/main" id="{03240C7D-C36A-AE12-3AFB-AFEA59552140}"/>
              </a:ext>
            </a:extLst>
          </p:cNvPr>
          <p:cNvGrpSpPr/>
          <p:nvPr/>
        </p:nvGrpSpPr>
        <p:grpSpPr>
          <a:xfrm>
            <a:off x="564985" y="931882"/>
            <a:ext cx="2183747" cy="788033"/>
            <a:chOff x="862176" y="1319315"/>
            <a:chExt cx="2911662" cy="1050710"/>
          </a:xfrm>
        </p:grpSpPr>
        <p:grpSp>
          <p:nvGrpSpPr>
            <p:cNvPr id="22" name="Group 35">
              <a:extLst>
                <a:ext uri="{FF2B5EF4-FFF2-40B4-BE49-F238E27FC236}">
                  <a16:creationId xmlns:a16="http://schemas.microsoft.com/office/drawing/2014/main" id="{50D6CBBB-D2E9-E286-674D-51D47E5FD744}"/>
                </a:ext>
              </a:extLst>
            </p:cNvPr>
            <p:cNvGrpSpPr/>
            <p:nvPr/>
          </p:nvGrpSpPr>
          <p:grpSpPr>
            <a:xfrm>
              <a:off x="862176" y="1319315"/>
              <a:ext cx="2911662" cy="1050710"/>
              <a:chOff x="1284184" y="1920623"/>
              <a:chExt cx="2660086" cy="1013164"/>
            </a:xfrm>
          </p:grpSpPr>
          <p:sp>
            <p:nvSpPr>
              <p:cNvPr id="23" name="TextBox 23">
                <a:extLst>
                  <a:ext uri="{FF2B5EF4-FFF2-40B4-BE49-F238E27FC236}">
                    <a16:creationId xmlns:a16="http://schemas.microsoft.com/office/drawing/2014/main" id="{0E7EF292-3D45-B08B-D8C5-76D67C1D79B1}"/>
                  </a:ext>
                </a:extLst>
              </p:cNvPr>
              <p:cNvSpPr txBox="1"/>
              <p:nvPr/>
            </p:nvSpPr>
            <p:spPr>
              <a:xfrm>
                <a:off x="1284184" y="1920623"/>
                <a:ext cx="853040" cy="43527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MingLiU" panose="020B0604030504040204" pitchFamily="34" charset="-120"/>
                    <a:ea typeface="PMingLiU" panose="020B0604030504040204" pitchFamily="34" charset="-120"/>
                    <a:cs typeface="PMingLiU" pitchFamily="34" charset="0"/>
                  </a:rPr>
                  <a:t>蒐集</a:t>
                </a:r>
                <a:endParaRPr kumimoji="0" lang="ko-KR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MingLiU" panose="020B0604030504040204" pitchFamily="34" charset="-120"/>
                  <a:ea typeface="맑은 고딕" panose="020B0503020000020004" pitchFamily="34" charset="-127"/>
                  <a:cs typeface="PMingLiU" pitchFamily="34" charset="0"/>
                </a:endParaRPr>
              </a:p>
            </p:txBody>
          </p:sp>
          <p:grpSp>
            <p:nvGrpSpPr>
              <p:cNvPr id="24" name="Group 24">
                <a:extLst>
                  <a:ext uri="{FF2B5EF4-FFF2-40B4-BE49-F238E27FC236}">
                    <a16:creationId xmlns:a16="http://schemas.microsoft.com/office/drawing/2014/main" id="{23FB4B94-86E7-00E1-4E74-B047C4DDCF16}"/>
                  </a:ext>
                </a:extLst>
              </p:cNvPr>
              <p:cNvGrpSpPr/>
              <p:nvPr/>
            </p:nvGrpSpPr>
            <p:grpSpPr>
              <a:xfrm>
                <a:off x="2084603" y="1925749"/>
                <a:ext cx="1859667" cy="1008038"/>
                <a:chOff x="3197816" y="2162823"/>
                <a:chExt cx="2909172" cy="1008038"/>
              </a:xfrm>
            </p:grpSpPr>
            <p:sp>
              <p:nvSpPr>
                <p:cNvPr id="25" name="TextBox 25">
                  <a:extLst>
                    <a:ext uri="{FF2B5EF4-FFF2-40B4-BE49-F238E27FC236}">
                      <a16:creationId xmlns:a16="http://schemas.microsoft.com/office/drawing/2014/main" id="{284CD603-881D-7CB6-88F4-70EE1CB9CA2B}"/>
                    </a:ext>
                  </a:extLst>
                </p:cNvPr>
                <p:cNvSpPr txBox="1"/>
                <p:nvPr/>
              </p:nvSpPr>
              <p:spPr>
                <a:xfrm>
                  <a:off x="3260116" y="2162823"/>
                  <a:ext cx="2784576" cy="396604"/>
                </a:xfrm>
                <a:prstGeom prst="rect">
                  <a:avLst/>
                </a:prstGeom>
                <a:noFill/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TW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E33BF"/>
                      </a:solidFill>
                      <a:effectLst/>
                      <a:uLnTx/>
                      <a:uFillTx/>
                      <a:latin typeface="PMingLiU" panose="020B0604030504040204" pitchFamily="34" charset="-120"/>
                      <a:ea typeface="PMingLiU" panose="020B0604030504040204" pitchFamily="34" charset="-120"/>
                      <a:cs typeface="PMingLiU" pitchFamily="34" charset="0"/>
                    </a:rPr>
                    <a:t>背景知識補充</a:t>
                  </a:r>
                  <a:endParaRPr kumimoji="0" lang="ko-KR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E33BF"/>
                    </a:solidFill>
                    <a:effectLst/>
                    <a:uLnTx/>
                    <a:uFillTx/>
                    <a:latin typeface="PMingLiU" panose="020B0604030504040204" pitchFamily="34" charset="-120"/>
                    <a:ea typeface="맑은 고딕" panose="020B0503020000020004" pitchFamily="34" charset="-127"/>
                    <a:cs typeface="PMingLiU" pitchFamily="34" charset="0"/>
                  </a:endParaRPr>
                </a:p>
              </p:txBody>
            </p:sp>
            <p:sp>
              <p:nvSpPr>
                <p:cNvPr id="26" name="TextBox 26">
                  <a:extLst>
                    <a:ext uri="{FF2B5EF4-FFF2-40B4-BE49-F238E27FC236}">
                      <a16:creationId xmlns:a16="http://schemas.microsoft.com/office/drawing/2014/main" id="{AFC32BFD-F27D-7D8C-648D-214128B31342}"/>
                    </a:ext>
                  </a:extLst>
                </p:cNvPr>
                <p:cNvSpPr txBox="1"/>
                <p:nvPr/>
              </p:nvSpPr>
              <p:spPr>
                <a:xfrm>
                  <a:off x="3197816" y="2775156"/>
                  <a:ext cx="2909172" cy="3957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D4E89">
                          <a:lumMod val="60000"/>
                          <a:lumOff val="40000"/>
                        </a:srgbClr>
                      </a:solidFill>
                      <a:effectLst/>
                      <a:uLnTx/>
                      <a:uFillTx/>
                      <a:latin typeface="PMingLiU"/>
                      <a:ea typeface="맑은 고딕" panose="020B0503020000020004" pitchFamily="34" charset="-127"/>
                      <a:cs typeface="PMingLiU" panose="02020603050405020304" pitchFamily="18" charset="0"/>
                    </a:rPr>
                    <a:t>Web of Science</a:t>
                  </a:r>
                  <a:endParaRPr kumimoji="0" lang="en-US" altLang="ko-K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D4E89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PMingLiU"/>
                    <a:ea typeface="PMingLiU"/>
                    <a:cs typeface="PMingLiU"/>
                  </a:endParaRPr>
                </a:p>
              </p:txBody>
            </p:sp>
          </p:grpSp>
        </p:grpSp>
        <p:sp>
          <p:nvSpPr>
            <p:cNvPr id="52" name="Rectangle 9">
              <a:extLst>
                <a:ext uri="{FF2B5EF4-FFF2-40B4-BE49-F238E27FC236}">
                  <a16:creationId xmlns:a16="http://schemas.microsoft.com/office/drawing/2014/main" id="{0B033D03-DCA8-126E-753D-6850FF93AF57}"/>
                </a:ext>
              </a:extLst>
            </p:cNvPr>
            <p:cNvSpPr/>
            <p:nvPr/>
          </p:nvSpPr>
          <p:spPr>
            <a:xfrm>
              <a:off x="1086868" y="1938724"/>
              <a:ext cx="445704" cy="423801"/>
            </a:xfrm>
            <a:custGeom>
              <a:avLst/>
              <a:gdLst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2991331 w 3239999"/>
                <a:gd name="connsiteY3" fmla="*/ 2709748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239999" h="3032924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</a:endParaRPr>
            </a:p>
          </p:txBody>
        </p:sp>
      </p:grpSp>
      <p:grpSp>
        <p:nvGrpSpPr>
          <p:cNvPr id="69" name="群組 68">
            <a:extLst>
              <a:ext uri="{FF2B5EF4-FFF2-40B4-BE49-F238E27FC236}">
                <a16:creationId xmlns:a16="http://schemas.microsoft.com/office/drawing/2014/main" id="{2AE16CBA-F5A7-7EDE-53A9-1D5ACA26AEB7}"/>
              </a:ext>
            </a:extLst>
          </p:cNvPr>
          <p:cNvGrpSpPr/>
          <p:nvPr/>
        </p:nvGrpSpPr>
        <p:grpSpPr>
          <a:xfrm>
            <a:off x="3210070" y="920317"/>
            <a:ext cx="2905160" cy="894396"/>
            <a:chOff x="4283464" y="1315376"/>
            <a:chExt cx="3950553" cy="1192526"/>
          </a:xfrm>
        </p:grpSpPr>
        <p:grpSp>
          <p:nvGrpSpPr>
            <p:cNvPr id="31" name="Group 36">
              <a:extLst>
                <a:ext uri="{FF2B5EF4-FFF2-40B4-BE49-F238E27FC236}">
                  <a16:creationId xmlns:a16="http://schemas.microsoft.com/office/drawing/2014/main" id="{7F346956-C81C-F4D5-87F2-2D1E8E663B96}"/>
                </a:ext>
              </a:extLst>
            </p:cNvPr>
            <p:cNvGrpSpPr/>
            <p:nvPr/>
          </p:nvGrpSpPr>
          <p:grpSpPr>
            <a:xfrm>
              <a:off x="4283464" y="1315376"/>
              <a:ext cx="3950553" cy="1192526"/>
              <a:chOff x="1269673" y="1794214"/>
              <a:chExt cx="3609212" cy="1149916"/>
            </a:xfrm>
          </p:grpSpPr>
          <p:sp>
            <p:nvSpPr>
              <p:cNvPr id="32" name="TextBox 37">
                <a:extLst>
                  <a:ext uri="{FF2B5EF4-FFF2-40B4-BE49-F238E27FC236}">
                    <a16:creationId xmlns:a16="http://schemas.microsoft.com/office/drawing/2014/main" id="{F1E08427-F159-129B-AB84-E484EC84DF22}"/>
                  </a:ext>
                </a:extLst>
              </p:cNvPr>
              <p:cNvSpPr txBox="1"/>
              <p:nvPr/>
            </p:nvSpPr>
            <p:spPr>
              <a:xfrm>
                <a:off x="1269673" y="1794214"/>
                <a:ext cx="853040" cy="43527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wrap="square" rtlCol="0" anchor="ctr">
                <a:spAutoFit/>
              </a:bodyPr>
              <a:lstStyle>
                <a:defPPr>
                  <a:defRPr lang="ko-KR">
                    <a:latin typeface="PMingLiU"/>
                    <a:ea typeface="PMingLiU"/>
                    <a:cs typeface="PMingLiU"/>
                  </a:defRPr>
                </a:defPPr>
                <a:lvl1pPr>
                  <a:defRPr sz="1400" b="1">
                    <a:solidFill>
                      <a:schemeClr val="bg1"/>
                    </a:solidFill>
                    <a:latin typeface="PMingLiU" panose="020B0604030504040204" pitchFamily="34" charset="-120"/>
                    <a:ea typeface="PMingLiU" panose="020B0604030504040204" pitchFamily="34" charset="-120"/>
                    <a:cs typeface="PMingLiU" pitchFamily="34" charset="0"/>
                  </a:defRPr>
                </a:lvl1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MingLiU"/>
                    <a:ea typeface="PMingLiU"/>
                    <a:cs typeface="PMingLiU"/>
                  </a:rPr>
                  <a:t>分析</a:t>
                </a:r>
                <a:endParaRPr kumimoji="0" lang="ko-KR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MingLiU"/>
                  <a:ea typeface="PMingLiU"/>
                  <a:cs typeface="PMingLiU"/>
                </a:endParaRPr>
              </a:p>
            </p:txBody>
          </p:sp>
          <p:grpSp>
            <p:nvGrpSpPr>
              <p:cNvPr id="33" name="Group 38">
                <a:extLst>
                  <a:ext uri="{FF2B5EF4-FFF2-40B4-BE49-F238E27FC236}">
                    <a16:creationId xmlns:a16="http://schemas.microsoft.com/office/drawing/2014/main" id="{A5E44AEC-DCF5-C079-A725-FBEDDDC76FC6}"/>
                  </a:ext>
                </a:extLst>
              </p:cNvPr>
              <p:cNvGrpSpPr/>
              <p:nvPr/>
            </p:nvGrpSpPr>
            <p:grpSpPr>
              <a:xfrm>
                <a:off x="2057081" y="1813219"/>
                <a:ext cx="2821804" cy="1130911"/>
                <a:chOff x="3154764" y="2050293"/>
                <a:chExt cx="4414293" cy="1130911"/>
              </a:xfrm>
            </p:grpSpPr>
            <p:sp>
              <p:nvSpPr>
                <p:cNvPr id="34" name="TextBox 39">
                  <a:extLst>
                    <a:ext uri="{FF2B5EF4-FFF2-40B4-BE49-F238E27FC236}">
                      <a16:creationId xmlns:a16="http://schemas.microsoft.com/office/drawing/2014/main" id="{D668EF9A-4007-8B6A-573D-75CCCAB0D7E8}"/>
                    </a:ext>
                  </a:extLst>
                </p:cNvPr>
                <p:cNvSpPr txBox="1"/>
                <p:nvPr/>
              </p:nvSpPr>
              <p:spPr>
                <a:xfrm>
                  <a:off x="3241376" y="2050293"/>
                  <a:ext cx="2780232" cy="395708"/>
                </a:xfrm>
                <a:prstGeom prst="rect">
                  <a:avLst/>
                </a:prstGeom>
                <a:noFill/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TW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E33BF"/>
                      </a:solidFill>
                      <a:effectLst/>
                      <a:uLnTx/>
                      <a:uFillTx/>
                      <a:latin typeface="PMingLiU" panose="020B0604030504040204" pitchFamily="34" charset="-120"/>
                      <a:ea typeface="PMingLiU" panose="020B0604030504040204" pitchFamily="34" charset="-120"/>
                      <a:cs typeface="PMingLiU" pitchFamily="34" charset="0"/>
                    </a:rPr>
                    <a:t>篩選重要資料</a:t>
                  </a:r>
                  <a:endParaRPr kumimoji="0" lang="ko-KR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E33BF"/>
                    </a:solidFill>
                    <a:effectLst/>
                    <a:uLnTx/>
                    <a:uFillTx/>
                    <a:latin typeface="PMingLiU" panose="020B0604030504040204" pitchFamily="34" charset="-120"/>
                    <a:ea typeface="맑은 고딕" panose="020B0503020000020004" pitchFamily="34" charset="-127"/>
                    <a:cs typeface="PMingLiU" pitchFamily="34" charset="0"/>
                  </a:endParaRPr>
                </a:p>
              </p:txBody>
            </p:sp>
            <p:sp>
              <p:nvSpPr>
                <p:cNvPr id="35" name="TextBox 40">
                  <a:extLst>
                    <a:ext uri="{FF2B5EF4-FFF2-40B4-BE49-F238E27FC236}">
                      <a16:creationId xmlns:a16="http://schemas.microsoft.com/office/drawing/2014/main" id="{EFBF94E5-743D-6609-C651-09AB44359E26}"/>
                    </a:ext>
                  </a:extLst>
                </p:cNvPr>
                <p:cNvSpPr txBox="1"/>
                <p:nvPr/>
              </p:nvSpPr>
              <p:spPr>
                <a:xfrm>
                  <a:off x="3154764" y="2548075"/>
                  <a:ext cx="4414293" cy="6331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D4E89">
                          <a:lumMod val="60000"/>
                          <a:lumOff val="40000"/>
                        </a:srgbClr>
                      </a:solidFill>
                      <a:effectLst/>
                      <a:uLnTx/>
                      <a:uFillTx/>
                      <a:latin typeface="PMingLiU"/>
                      <a:ea typeface="맑은 고딕" panose="020B0503020000020004" pitchFamily="34" charset="-127"/>
                      <a:cs typeface="PMingLiU" panose="02020603050405020304" pitchFamily="18" charset="0"/>
                    </a:rPr>
                    <a:t>Web of Science</a:t>
                  </a:r>
                </a:p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>
                          <a:lumMod val="50000"/>
                        </a:srgbClr>
                      </a:solidFill>
                      <a:effectLst/>
                      <a:uLnTx/>
                      <a:uFillTx/>
                      <a:latin typeface="PMingLiU"/>
                      <a:ea typeface="新細明體" panose="02020500000000000000" pitchFamily="18" charset="-120"/>
                      <a:cs typeface="PMingLiU" panose="02020603050405020304" pitchFamily="18" charset="0"/>
                    </a:rPr>
                    <a:t>Essential Science Indicators</a:t>
                  </a:r>
                  <a:endParaRPr kumimoji="0" lang="en-US" altLang="ko-K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PMingLiU"/>
                    <a:ea typeface="맑은 고딕" panose="020B0503020000020004" pitchFamily="34" charset="-127"/>
                    <a:cs typeface="PMingLiU" panose="02020603050405020304" pitchFamily="18" charset="0"/>
                  </a:endParaRPr>
                </a:p>
              </p:txBody>
            </p:sp>
          </p:grpSp>
        </p:grpSp>
        <p:sp>
          <p:nvSpPr>
            <p:cNvPr id="53" name="Oval 50">
              <a:extLst>
                <a:ext uri="{FF2B5EF4-FFF2-40B4-BE49-F238E27FC236}">
                  <a16:creationId xmlns:a16="http://schemas.microsoft.com/office/drawing/2014/main" id="{83C9EF01-0668-8B62-AAA2-4CD56C6B72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36005" y="1879829"/>
              <a:ext cx="490523" cy="554015"/>
            </a:xfrm>
            <a:custGeom>
              <a:avLst/>
              <a:gdLst/>
              <a:ahLst/>
              <a:cxnLst/>
              <a:rect l="l" t="t" r="r" b="b"/>
              <a:pathLst>
                <a:path w="2868687" h="3240000">
                  <a:moveTo>
                    <a:pt x="1433799" y="2290728"/>
                  </a:moveTo>
                  <a:cubicBezTo>
                    <a:pt x="1317650" y="2346839"/>
                    <a:pt x="1203301" y="2394700"/>
                    <a:pt x="1093028" y="2434329"/>
                  </a:cubicBezTo>
                  <a:cubicBezTo>
                    <a:pt x="1167481" y="2812207"/>
                    <a:pt x="1292592" y="3060000"/>
                    <a:pt x="1434343" y="3060000"/>
                  </a:cubicBezTo>
                  <a:cubicBezTo>
                    <a:pt x="1576138" y="3060000"/>
                    <a:pt x="1701284" y="2812053"/>
                    <a:pt x="1774025" y="2433735"/>
                  </a:cubicBezTo>
                  <a:cubicBezTo>
                    <a:pt x="1663854" y="2394452"/>
                    <a:pt x="1549823" y="2346469"/>
                    <a:pt x="1433799" y="2290728"/>
                  </a:cubicBezTo>
                  <a:close/>
                  <a:moveTo>
                    <a:pt x="1824954" y="2078037"/>
                  </a:moveTo>
                  <a:cubicBezTo>
                    <a:pt x="1794480" y="2097450"/>
                    <a:pt x="1763147" y="2116057"/>
                    <a:pt x="1731343" y="2134419"/>
                  </a:cubicBezTo>
                  <a:lnTo>
                    <a:pt x="1635415" y="2187161"/>
                  </a:lnTo>
                  <a:cubicBezTo>
                    <a:pt x="1691788" y="2215044"/>
                    <a:pt x="1747931" y="2239109"/>
                    <a:pt x="1803378" y="2259350"/>
                  </a:cubicBezTo>
                  <a:cubicBezTo>
                    <a:pt x="1812120" y="2201101"/>
                    <a:pt x="1819148" y="2140526"/>
                    <a:pt x="1824954" y="2078037"/>
                  </a:cubicBezTo>
                  <a:close/>
                  <a:moveTo>
                    <a:pt x="1042306" y="2077178"/>
                  </a:moveTo>
                  <a:cubicBezTo>
                    <a:pt x="1047949" y="2140175"/>
                    <a:pt x="1055328" y="2201182"/>
                    <a:pt x="1063873" y="2259905"/>
                  </a:cubicBezTo>
                  <a:cubicBezTo>
                    <a:pt x="1119365" y="2238275"/>
                    <a:pt x="1176217" y="2214355"/>
                    <a:pt x="1233887" y="2187801"/>
                  </a:cubicBezTo>
                  <a:cubicBezTo>
                    <a:pt x="1201538" y="2170955"/>
                    <a:pt x="1169452" y="2152957"/>
                    <a:pt x="1137343" y="2134419"/>
                  </a:cubicBezTo>
                  <a:close/>
                  <a:moveTo>
                    <a:pt x="559768" y="1732679"/>
                  </a:moveTo>
                  <a:cubicBezTo>
                    <a:pt x="268524" y="1984850"/>
                    <a:pt x="116369" y="2217202"/>
                    <a:pt x="187266" y="2340000"/>
                  </a:cubicBezTo>
                  <a:cubicBezTo>
                    <a:pt x="258144" y="2462764"/>
                    <a:pt x="535307" y="2447213"/>
                    <a:pt x="899736" y="2322555"/>
                  </a:cubicBezTo>
                  <a:cubicBezTo>
                    <a:pt x="878937" y="2207297"/>
                    <a:pt x="863223" y="2084405"/>
                    <a:pt x="853746" y="1955834"/>
                  </a:cubicBezTo>
                  <a:cubicBezTo>
                    <a:pt x="747454" y="1883220"/>
                    <a:pt x="648878" y="1808453"/>
                    <a:pt x="559768" y="1732679"/>
                  </a:cubicBezTo>
                  <a:close/>
                  <a:moveTo>
                    <a:pt x="2309048" y="1730507"/>
                  </a:moveTo>
                  <a:cubicBezTo>
                    <a:pt x="2220666" y="1807660"/>
                    <a:pt x="2121792" y="1882664"/>
                    <a:pt x="2015235" y="1955625"/>
                  </a:cubicBezTo>
                  <a:cubicBezTo>
                    <a:pt x="2005364" y="2084180"/>
                    <a:pt x="1989894" y="2207119"/>
                    <a:pt x="1967330" y="2322070"/>
                  </a:cubicBezTo>
                  <a:lnTo>
                    <a:pt x="2081685" y="2358048"/>
                  </a:lnTo>
                  <a:cubicBezTo>
                    <a:pt x="2116015" y="2320492"/>
                    <a:pt x="2165526" y="2297468"/>
                    <a:pt x="2220415" y="2297468"/>
                  </a:cubicBezTo>
                  <a:cubicBezTo>
                    <a:pt x="2302230" y="2297468"/>
                    <a:pt x="2372097" y="2348622"/>
                    <a:pt x="2399287" y="2420880"/>
                  </a:cubicBezTo>
                  <a:cubicBezTo>
                    <a:pt x="2542053" y="2432945"/>
                    <a:pt x="2642630" y="2407186"/>
                    <a:pt x="2681420" y="2340000"/>
                  </a:cubicBezTo>
                  <a:cubicBezTo>
                    <a:pt x="2752393" y="2217071"/>
                    <a:pt x="2599836" y="1984353"/>
                    <a:pt x="2309048" y="1730507"/>
                  </a:cubicBezTo>
                  <a:close/>
                  <a:moveTo>
                    <a:pt x="2026056" y="1510554"/>
                  </a:moveTo>
                  <a:cubicBezTo>
                    <a:pt x="2027893" y="1546708"/>
                    <a:pt x="2028343" y="1583211"/>
                    <a:pt x="2028343" y="1620000"/>
                  </a:cubicBezTo>
                  <a:lnTo>
                    <a:pt x="2024251" y="1730716"/>
                  </a:lnTo>
                  <a:lnTo>
                    <a:pt x="2173722" y="1619092"/>
                  </a:lnTo>
                  <a:cubicBezTo>
                    <a:pt x="2127526" y="1582190"/>
                    <a:pt x="2078507" y="1545517"/>
                    <a:pt x="2026056" y="1510554"/>
                  </a:cubicBezTo>
                  <a:close/>
                  <a:moveTo>
                    <a:pt x="844436" y="1509285"/>
                  </a:moveTo>
                  <a:lnTo>
                    <a:pt x="694964" y="1620908"/>
                  </a:lnTo>
                  <a:cubicBezTo>
                    <a:pt x="741160" y="1657811"/>
                    <a:pt x="790179" y="1694484"/>
                    <a:pt x="842630" y="1729447"/>
                  </a:cubicBezTo>
                  <a:cubicBezTo>
                    <a:pt x="840793" y="1693293"/>
                    <a:pt x="840343" y="1656790"/>
                    <a:pt x="840343" y="1620000"/>
                  </a:cubicBezTo>
                  <a:close/>
                  <a:moveTo>
                    <a:pt x="1434343" y="1361184"/>
                  </a:moveTo>
                  <a:cubicBezTo>
                    <a:pt x="1573534" y="1361184"/>
                    <a:pt x="1686371" y="1474021"/>
                    <a:pt x="1686371" y="1613212"/>
                  </a:cubicBezTo>
                  <a:cubicBezTo>
                    <a:pt x="1686371" y="1752403"/>
                    <a:pt x="1573534" y="1865240"/>
                    <a:pt x="1434343" y="1865240"/>
                  </a:cubicBezTo>
                  <a:cubicBezTo>
                    <a:pt x="1295152" y="1865240"/>
                    <a:pt x="1182315" y="1752403"/>
                    <a:pt x="1182315" y="1613212"/>
                  </a:cubicBezTo>
                  <a:cubicBezTo>
                    <a:pt x="1182315" y="1474021"/>
                    <a:pt x="1295152" y="1361184"/>
                    <a:pt x="1434343" y="1361184"/>
                  </a:cubicBezTo>
                  <a:close/>
                  <a:moveTo>
                    <a:pt x="1433770" y="1149513"/>
                  </a:moveTo>
                  <a:cubicBezTo>
                    <a:pt x="1365445" y="1183896"/>
                    <a:pt x="1296585" y="1221489"/>
                    <a:pt x="1227343" y="1261466"/>
                  </a:cubicBezTo>
                  <a:lnTo>
                    <a:pt x="1027157" y="1384911"/>
                  </a:lnTo>
                  <a:cubicBezTo>
                    <a:pt x="1022222" y="1461370"/>
                    <a:pt x="1020343" y="1539922"/>
                    <a:pt x="1020343" y="1620000"/>
                  </a:cubicBezTo>
                  <a:lnTo>
                    <a:pt x="1028287" y="1855786"/>
                  </a:lnTo>
                  <a:cubicBezTo>
                    <a:pt x="1091680" y="1898065"/>
                    <a:pt x="1158394" y="1938727"/>
                    <a:pt x="1227343" y="1978535"/>
                  </a:cubicBezTo>
                  <a:lnTo>
                    <a:pt x="1434916" y="2090488"/>
                  </a:lnTo>
                  <a:cubicBezTo>
                    <a:pt x="1503241" y="2056105"/>
                    <a:pt x="1572101" y="2018511"/>
                    <a:pt x="1641343" y="1978535"/>
                  </a:cubicBezTo>
                  <a:lnTo>
                    <a:pt x="1841530" y="1855090"/>
                  </a:lnTo>
                  <a:cubicBezTo>
                    <a:pt x="1846464" y="1778631"/>
                    <a:pt x="1848343" y="1700079"/>
                    <a:pt x="1848343" y="1620000"/>
                  </a:cubicBezTo>
                  <a:lnTo>
                    <a:pt x="1840399" y="1384214"/>
                  </a:lnTo>
                  <a:cubicBezTo>
                    <a:pt x="1777006" y="1341936"/>
                    <a:pt x="1710293" y="1301274"/>
                    <a:pt x="1641343" y="1261466"/>
                  </a:cubicBezTo>
                  <a:close/>
                  <a:moveTo>
                    <a:pt x="1065308" y="980650"/>
                  </a:moveTo>
                  <a:cubicBezTo>
                    <a:pt x="1056566" y="1038899"/>
                    <a:pt x="1049538" y="1099475"/>
                    <a:pt x="1043732" y="1161964"/>
                  </a:cubicBezTo>
                  <a:cubicBezTo>
                    <a:pt x="1074206" y="1142551"/>
                    <a:pt x="1105539" y="1123943"/>
                    <a:pt x="1137343" y="1105581"/>
                  </a:cubicBezTo>
                  <a:lnTo>
                    <a:pt x="1233271" y="1052839"/>
                  </a:lnTo>
                  <a:cubicBezTo>
                    <a:pt x="1176898" y="1024957"/>
                    <a:pt x="1120756" y="1000892"/>
                    <a:pt x="1065308" y="980650"/>
                  </a:cubicBezTo>
                  <a:close/>
                  <a:moveTo>
                    <a:pt x="1804814" y="980095"/>
                  </a:moveTo>
                  <a:cubicBezTo>
                    <a:pt x="1749321" y="1001726"/>
                    <a:pt x="1692469" y="1025646"/>
                    <a:pt x="1634800" y="1052200"/>
                  </a:cubicBezTo>
                  <a:cubicBezTo>
                    <a:pt x="1667149" y="1069046"/>
                    <a:pt x="1699234" y="1087043"/>
                    <a:pt x="1731343" y="1105581"/>
                  </a:cubicBezTo>
                  <a:lnTo>
                    <a:pt x="1826380" y="1162822"/>
                  </a:lnTo>
                  <a:cubicBezTo>
                    <a:pt x="1820738" y="1099825"/>
                    <a:pt x="1813359" y="1038819"/>
                    <a:pt x="1804814" y="980095"/>
                  </a:cubicBezTo>
                  <a:close/>
                  <a:moveTo>
                    <a:pt x="2432236" y="816002"/>
                  </a:moveTo>
                  <a:cubicBezTo>
                    <a:pt x="2308930" y="820546"/>
                    <a:pt x="2149627" y="855445"/>
                    <a:pt x="1968950" y="917446"/>
                  </a:cubicBezTo>
                  <a:cubicBezTo>
                    <a:pt x="1989749" y="1032703"/>
                    <a:pt x="2005463" y="1155596"/>
                    <a:pt x="2014941" y="1284167"/>
                  </a:cubicBezTo>
                  <a:cubicBezTo>
                    <a:pt x="2121232" y="1356780"/>
                    <a:pt x="2219808" y="1431548"/>
                    <a:pt x="2308918" y="1507322"/>
                  </a:cubicBezTo>
                  <a:cubicBezTo>
                    <a:pt x="2600162" y="1255150"/>
                    <a:pt x="2752317" y="1022798"/>
                    <a:pt x="2681420" y="900000"/>
                  </a:cubicBezTo>
                  <a:cubicBezTo>
                    <a:pt x="2645694" y="838121"/>
                    <a:pt x="2557557" y="811383"/>
                    <a:pt x="2432236" y="816002"/>
                  </a:cubicBezTo>
                  <a:close/>
                  <a:moveTo>
                    <a:pt x="436450" y="816001"/>
                  </a:moveTo>
                  <a:cubicBezTo>
                    <a:pt x="311129" y="811383"/>
                    <a:pt x="222992" y="838121"/>
                    <a:pt x="187266" y="900000"/>
                  </a:cubicBezTo>
                  <a:cubicBezTo>
                    <a:pt x="158404" y="949991"/>
                    <a:pt x="166508" y="1018139"/>
                    <a:pt x="206887" y="1097970"/>
                  </a:cubicBezTo>
                  <a:cubicBezTo>
                    <a:pt x="213842" y="1096217"/>
                    <a:pt x="221021" y="1095812"/>
                    <a:pt x="228294" y="1095812"/>
                  </a:cubicBezTo>
                  <a:cubicBezTo>
                    <a:pt x="334372" y="1095812"/>
                    <a:pt x="420366" y="1181806"/>
                    <a:pt x="420366" y="1287884"/>
                  </a:cubicBezTo>
                  <a:cubicBezTo>
                    <a:pt x="420366" y="1314219"/>
                    <a:pt x="415066" y="1339317"/>
                    <a:pt x="405427" y="1362148"/>
                  </a:cubicBezTo>
                  <a:cubicBezTo>
                    <a:pt x="450585" y="1410442"/>
                    <a:pt x="502437" y="1459559"/>
                    <a:pt x="559639" y="1509493"/>
                  </a:cubicBezTo>
                  <a:cubicBezTo>
                    <a:pt x="648020" y="1432341"/>
                    <a:pt x="746894" y="1357336"/>
                    <a:pt x="853451" y="1284376"/>
                  </a:cubicBezTo>
                  <a:cubicBezTo>
                    <a:pt x="863322" y="1155820"/>
                    <a:pt x="878792" y="1032881"/>
                    <a:pt x="901357" y="917930"/>
                  </a:cubicBezTo>
                  <a:cubicBezTo>
                    <a:pt x="719999" y="855651"/>
                    <a:pt x="560119" y="820559"/>
                    <a:pt x="436450" y="816001"/>
                  </a:cubicBezTo>
                  <a:close/>
                  <a:moveTo>
                    <a:pt x="1434343" y="180000"/>
                  </a:moveTo>
                  <a:cubicBezTo>
                    <a:pt x="1292548" y="180000"/>
                    <a:pt x="1167402" y="427948"/>
                    <a:pt x="1094661" y="806265"/>
                  </a:cubicBezTo>
                  <a:cubicBezTo>
                    <a:pt x="1204832" y="845548"/>
                    <a:pt x="1318864" y="893532"/>
                    <a:pt x="1434887" y="949272"/>
                  </a:cubicBezTo>
                  <a:cubicBezTo>
                    <a:pt x="1551037" y="893162"/>
                    <a:pt x="1665385" y="845301"/>
                    <a:pt x="1775658" y="805671"/>
                  </a:cubicBezTo>
                  <a:cubicBezTo>
                    <a:pt x="1751860" y="684885"/>
                    <a:pt x="1722886" y="577390"/>
                    <a:pt x="1688823" y="487405"/>
                  </a:cubicBezTo>
                  <a:cubicBezTo>
                    <a:pt x="1688009" y="487647"/>
                    <a:pt x="1687191" y="487652"/>
                    <a:pt x="1686371" y="487652"/>
                  </a:cubicBezTo>
                  <a:cubicBezTo>
                    <a:pt x="1580293" y="487652"/>
                    <a:pt x="1494299" y="401658"/>
                    <a:pt x="1494299" y="295580"/>
                  </a:cubicBezTo>
                  <a:cubicBezTo>
                    <a:pt x="1494299" y="264819"/>
                    <a:pt x="1501530" y="235747"/>
                    <a:pt x="1516122" y="210837"/>
                  </a:cubicBezTo>
                  <a:cubicBezTo>
                    <a:pt x="1490583" y="189985"/>
                    <a:pt x="1462798" y="180000"/>
                    <a:pt x="1434343" y="180000"/>
                  </a:cubicBezTo>
                  <a:close/>
                  <a:moveTo>
                    <a:pt x="1434343" y="0"/>
                  </a:moveTo>
                  <a:cubicBezTo>
                    <a:pt x="1509303" y="0"/>
                    <a:pt x="1581019" y="37868"/>
                    <a:pt x="1646062" y="107907"/>
                  </a:cubicBezTo>
                  <a:cubicBezTo>
                    <a:pt x="1659037" y="104972"/>
                    <a:pt x="1672533" y="103508"/>
                    <a:pt x="1686371" y="103508"/>
                  </a:cubicBezTo>
                  <a:cubicBezTo>
                    <a:pt x="1792449" y="103508"/>
                    <a:pt x="1878443" y="189502"/>
                    <a:pt x="1878443" y="295580"/>
                  </a:cubicBezTo>
                  <a:cubicBezTo>
                    <a:pt x="1878443" y="342831"/>
                    <a:pt x="1861381" y="386097"/>
                    <a:pt x="1831228" y="417985"/>
                  </a:cubicBezTo>
                  <a:cubicBezTo>
                    <a:pt x="1871860" y="515668"/>
                    <a:pt x="1906636" y="628220"/>
                    <a:pt x="1935357" y="752219"/>
                  </a:cubicBezTo>
                  <a:cubicBezTo>
                    <a:pt x="2379384" y="616814"/>
                    <a:pt x="2731816" y="627289"/>
                    <a:pt x="2837304" y="810000"/>
                  </a:cubicBezTo>
                  <a:cubicBezTo>
                    <a:pt x="2942793" y="992711"/>
                    <a:pt x="2775650" y="1303161"/>
                    <a:pt x="2436521" y="1620139"/>
                  </a:cubicBezTo>
                  <a:cubicBezTo>
                    <a:pt x="2775698" y="1936928"/>
                    <a:pt x="2942777" y="2247316"/>
                    <a:pt x="2837304" y="2430000"/>
                  </a:cubicBezTo>
                  <a:cubicBezTo>
                    <a:pt x="2771439" y="2544083"/>
                    <a:pt x="2609300" y="2591017"/>
                    <a:pt x="2388706" y="2577188"/>
                  </a:cubicBezTo>
                  <a:cubicBezTo>
                    <a:pt x="2358753" y="2639691"/>
                    <a:pt x="2294480" y="2681612"/>
                    <a:pt x="2220415" y="2681612"/>
                  </a:cubicBezTo>
                  <a:cubicBezTo>
                    <a:pt x="2122541" y="2681612"/>
                    <a:pt x="2041764" y="2608405"/>
                    <a:pt x="2030773" y="2513644"/>
                  </a:cubicBezTo>
                  <a:cubicBezTo>
                    <a:pt x="1999304" y="2506661"/>
                    <a:pt x="1967635" y="2497623"/>
                    <a:pt x="1935485" y="2487821"/>
                  </a:cubicBezTo>
                  <a:cubicBezTo>
                    <a:pt x="1830610" y="2940018"/>
                    <a:pt x="1645322" y="3240000"/>
                    <a:pt x="1434343" y="3240000"/>
                  </a:cubicBezTo>
                  <a:cubicBezTo>
                    <a:pt x="1223366" y="3240000"/>
                    <a:pt x="1038079" y="2940023"/>
                    <a:pt x="933330" y="2487781"/>
                  </a:cubicBezTo>
                  <a:cubicBezTo>
                    <a:pt x="489302" y="2623186"/>
                    <a:pt x="136870" y="2612712"/>
                    <a:pt x="31382" y="2430000"/>
                  </a:cubicBezTo>
                  <a:cubicBezTo>
                    <a:pt x="-74106" y="2247290"/>
                    <a:pt x="93037" y="1936840"/>
                    <a:pt x="432165" y="1619862"/>
                  </a:cubicBezTo>
                  <a:cubicBezTo>
                    <a:pt x="378689" y="1569916"/>
                    <a:pt x="329491" y="1520128"/>
                    <a:pt x="285801" y="1470219"/>
                  </a:cubicBezTo>
                  <a:cubicBezTo>
                    <a:pt x="267844" y="1476857"/>
                    <a:pt x="248431" y="1479956"/>
                    <a:pt x="228294" y="1479956"/>
                  </a:cubicBezTo>
                  <a:cubicBezTo>
                    <a:pt x="122216" y="1479956"/>
                    <a:pt x="36222" y="1393962"/>
                    <a:pt x="36222" y="1287884"/>
                  </a:cubicBezTo>
                  <a:cubicBezTo>
                    <a:pt x="36222" y="1246866"/>
                    <a:pt x="49080" y="1208850"/>
                    <a:pt x="73868" y="1179672"/>
                  </a:cubicBezTo>
                  <a:cubicBezTo>
                    <a:pt x="-4733" y="1033688"/>
                    <a:pt x="-23287" y="904690"/>
                    <a:pt x="31382" y="810000"/>
                  </a:cubicBezTo>
                  <a:cubicBezTo>
                    <a:pt x="136860" y="627306"/>
                    <a:pt x="489234" y="616816"/>
                    <a:pt x="933201" y="752179"/>
                  </a:cubicBezTo>
                  <a:cubicBezTo>
                    <a:pt x="1038076" y="299982"/>
                    <a:pt x="1223365" y="0"/>
                    <a:pt x="1434343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</a:endParaRPr>
            </a:p>
          </p:txBody>
        </p:sp>
      </p:grpSp>
      <p:grpSp>
        <p:nvGrpSpPr>
          <p:cNvPr id="65" name="群組 64">
            <a:extLst>
              <a:ext uri="{FF2B5EF4-FFF2-40B4-BE49-F238E27FC236}">
                <a16:creationId xmlns:a16="http://schemas.microsoft.com/office/drawing/2014/main" id="{2C8640CB-D5FC-4E8D-3813-484A1566342A}"/>
              </a:ext>
            </a:extLst>
          </p:cNvPr>
          <p:cNvGrpSpPr/>
          <p:nvPr/>
        </p:nvGrpSpPr>
        <p:grpSpPr>
          <a:xfrm>
            <a:off x="6315248" y="931881"/>
            <a:ext cx="2433417" cy="848569"/>
            <a:chOff x="7860685" y="1307278"/>
            <a:chExt cx="3244556" cy="1131425"/>
          </a:xfrm>
        </p:grpSpPr>
        <p:grpSp>
          <p:nvGrpSpPr>
            <p:cNvPr id="36" name="Group 41">
              <a:extLst>
                <a:ext uri="{FF2B5EF4-FFF2-40B4-BE49-F238E27FC236}">
                  <a16:creationId xmlns:a16="http://schemas.microsoft.com/office/drawing/2014/main" id="{D2E950EC-7F4B-FCC5-BBC2-EFFBD3C8894D}"/>
                </a:ext>
              </a:extLst>
            </p:cNvPr>
            <p:cNvGrpSpPr/>
            <p:nvPr/>
          </p:nvGrpSpPr>
          <p:grpSpPr>
            <a:xfrm>
              <a:off x="7860685" y="1307278"/>
              <a:ext cx="3244556" cy="1086884"/>
              <a:chOff x="1365667" y="1895765"/>
              <a:chExt cx="2964218" cy="1048045"/>
            </a:xfrm>
          </p:grpSpPr>
          <p:sp>
            <p:nvSpPr>
              <p:cNvPr id="37" name="TextBox 42">
                <a:extLst>
                  <a:ext uri="{FF2B5EF4-FFF2-40B4-BE49-F238E27FC236}">
                    <a16:creationId xmlns:a16="http://schemas.microsoft.com/office/drawing/2014/main" id="{C7222DB2-53D1-F08E-8E71-16E0C9ECEBFE}"/>
                  </a:ext>
                </a:extLst>
              </p:cNvPr>
              <p:cNvSpPr txBox="1"/>
              <p:nvPr/>
            </p:nvSpPr>
            <p:spPr>
              <a:xfrm>
                <a:off x="1365667" y="1895765"/>
                <a:ext cx="853041" cy="43527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MingLiU" panose="020B0604030504040204" pitchFamily="34" charset="-120"/>
                    <a:ea typeface="PMingLiU" panose="020B0604030504040204" pitchFamily="34" charset="-120"/>
                    <a:cs typeface="PMingLiU" pitchFamily="34" charset="0"/>
                  </a:rPr>
                  <a:t>創新</a:t>
                </a:r>
                <a:endParaRPr kumimoji="0" lang="ko-KR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MingLiU" panose="020B0604030504040204" pitchFamily="34" charset="-120"/>
                  <a:ea typeface="맑은 고딕" panose="020B0503020000020004" pitchFamily="34" charset="-127"/>
                  <a:cs typeface="PMingLiU" pitchFamily="34" charset="0"/>
                </a:endParaRPr>
              </a:p>
            </p:txBody>
          </p:sp>
          <p:grpSp>
            <p:nvGrpSpPr>
              <p:cNvPr id="38" name="Group 43">
                <a:extLst>
                  <a:ext uri="{FF2B5EF4-FFF2-40B4-BE49-F238E27FC236}">
                    <a16:creationId xmlns:a16="http://schemas.microsoft.com/office/drawing/2014/main" id="{1D28DDC1-B9EC-D039-2BE5-E44FB9AC1378}"/>
                  </a:ext>
                </a:extLst>
              </p:cNvPr>
              <p:cNvGrpSpPr/>
              <p:nvPr/>
            </p:nvGrpSpPr>
            <p:grpSpPr>
              <a:xfrm>
                <a:off x="2167024" y="1900679"/>
                <a:ext cx="2162861" cy="1043131"/>
                <a:chOff x="3326753" y="2137753"/>
                <a:chExt cx="3383475" cy="1043131"/>
              </a:xfrm>
            </p:grpSpPr>
            <p:sp>
              <p:nvSpPr>
                <p:cNvPr id="39" name="TextBox 44">
                  <a:extLst>
                    <a:ext uri="{FF2B5EF4-FFF2-40B4-BE49-F238E27FC236}">
                      <a16:creationId xmlns:a16="http://schemas.microsoft.com/office/drawing/2014/main" id="{D42B38F1-640B-433B-CDB4-77D3EDBD7109}"/>
                    </a:ext>
                  </a:extLst>
                </p:cNvPr>
                <p:cNvSpPr txBox="1"/>
                <p:nvPr/>
              </p:nvSpPr>
              <p:spPr>
                <a:xfrm>
                  <a:off x="3407604" y="2137753"/>
                  <a:ext cx="2763042" cy="394811"/>
                </a:xfrm>
                <a:prstGeom prst="rect">
                  <a:avLst/>
                </a:prstGeom>
                <a:noFill/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TW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E33BF"/>
                      </a:solidFill>
                      <a:effectLst/>
                      <a:uLnTx/>
                      <a:uFillTx/>
                      <a:latin typeface="PMingLiU" panose="020B0604030504040204" pitchFamily="34" charset="-120"/>
                      <a:ea typeface="PMingLiU" panose="020B0604030504040204" pitchFamily="34" charset="-120"/>
                      <a:cs typeface="PMingLiU" pitchFamily="34" charset="0"/>
                    </a:rPr>
                    <a:t>提出關聯思考</a:t>
                  </a:r>
                  <a:endParaRPr kumimoji="0" lang="ko-KR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E33BF"/>
                    </a:solidFill>
                    <a:effectLst/>
                    <a:uLnTx/>
                    <a:uFillTx/>
                    <a:latin typeface="PMingLiU" panose="020B0604030504040204" pitchFamily="34" charset="-120"/>
                    <a:ea typeface="맑은 고딕" panose="020B0503020000020004" pitchFamily="34" charset="-127"/>
                    <a:cs typeface="PMingLiU" pitchFamily="34" charset="0"/>
                  </a:endParaRPr>
                </a:p>
              </p:txBody>
            </p:sp>
            <p:sp>
              <p:nvSpPr>
                <p:cNvPr id="40" name="TextBox 45">
                  <a:extLst>
                    <a:ext uri="{FF2B5EF4-FFF2-40B4-BE49-F238E27FC236}">
                      <a16:creationId xmlns:a16="http://schemas.microsoft.com/office/drawing/2014/main" id="{93DB5982-8DF6-3ABB-C98A-06C922DF4F9A}"/>
                    </a:ext>
                  </a:extLst>
                </p:cNvPr>
                <p:cNvSpPr txBox="1"/>
                <p:nvPr/>
              </p:nvSpPr>
              <p:spPr>
                <a:xfrm>
                  <a:off x="3326753" y="2785179"/>
                  <a:ext cx="3383475" cy="3957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D4E89">
                          <a:lumMod val="60000"/>
                          <a:lumOff val="40000"/>
                        </a:srgbClr>
                      </a:solidFill>
                      <a:effectLst/>
                      <a:uLnTx/>
                      <a:uFillTx/>
                      <a:latin typeface="PMingLiU"/>
                      <a:ea typeface="맑은 고딕" panose="020B0503020000020004" pitchFamily="34" charset="-127"/>
                      <a:cs typeface="PMingLiU" panose="02020603050405020304" pitchFamily="18" charset="0"/>
                    </a:rPr>
                    <a:t>Web of Science</a:t>
                  </a:r>
                </a:p>
              </p:txBody>
            </p:sp>
          </p:grpSp>
        </p:grpSp>
        <p:sp>
          <p:nvSpPr>
            <p:cNvPr id="54" name="Rounded Rectangle 51">
              <a:extLst>
                <a:ext uri="{FF2B5EF4-FFF2-40B4-BE49-F238E27FC236}">
                  <a16:creationId xmlns:a16="http://schemas.microsoft.com/office/drawing/2014/main" id="{E9D5BD04-016F-2D2F-B25C-DD52361CA59F}"/>
                </a:ext>
              </a:extLst>
            </p:cNvPr>
            <p:cNvSpPr/>
            <p:nvPr/>
          </p:nvSpPr>
          <p:spPr>
            <a:xfrm rot="16200000" flipH="1">
              <a:off x="8027811" y="1827996"/>
              <a:ext cx="599461" cy="621953"/>
            </a:xfrm>
            <a:custGeom>
              <a:avLst/>
              <a:gdLst/>
              <a:ahLst/>
              <a:cxnLst/>
              <a:rect l="l" t="t" r="r" b="b"/>
              <a:pathLst>
                <a:path w="2928608" h="2758049">
                  <a:moveTo>
                    <a:pt x="2797052" y="1199936"/>
                  </a:moveTo>
                  <a:lnTo>
                    <a:pt x="2797052" y="1541978"/>
                  </a:lnTo>
                  <a:cubicBezTo>
                    <a:pt x="2797052" y="1578306"/>
                    <a:pt x="2826502" y="1607756"/>
                    <a:pt x="2862830" y="1607756"/>
                  </a:cubicBezTo>
                  <a:lnTo>
                    <a:pt x="2862830" y="1607755"/>
                  </a:lnTo>
                  <a:cubicBezTo>
                    <a:pt x="2899158" y="1607755"/>
                    <a:pt x="2928608" y="1578305"/>
                    <a:pt x="2928608" y="1541977"/>
                  </a:cubicBezTo>
                  <a:lnTo>
                    <a:pt x="2928607" y="1199936"/>
                  </a:lnTo>
                  <a:cubicBezTo>
                    <a:pt x="2928607" y="1163608"/>
                    <a:pt x="2899158" y="1134159"/>
                    <a:pt x="2862830" y="1134158"/>
                  </a:cubicBezTo>
                  <a:cubicBezTo>
                    <a:pt x="2826502" y="1134159"/>
                    <a:pt x="2797052" y="1163608"/>
                    <a:pt x="2797052" y="1199936"/>
                  </a:cubicBezTo>
                  <a:close/>
                  <a:moveTo>
                    <a:pt x="2593193" y="1147315"/>
                  </a:moveTo>
                  <a:lnTo>
                    <a:pt x="2593193" y="1594601"/>
                  </a:lnTo>
                  <a:cubicBezTo>
                    <a:pt x="2593193" y="1630929"/>
                    <a:pt x="2622643" y="1660379"/>
                    <a:pt x="2658971" y="1660379"/>
                  </a:cubicBezTo>
                  <a:lnTo>
                    <a:pt x="2658971" y="1660378"/>
                  </a:lnTo>
                  <a:cubicBezTo>
                    <a:pt x="2695299" y="1660378"/>
                    <a:pt x="2724749" y="1630928"/>
                    <a:pt x="2724749" y="1594600"/>
                  </a:cubicBezTo>
                  <a:lnTo>
                    <a:pt x="2724748" y="1147315"/>
                  </a:lnTo>
                  <a:cubicBezTo>
                    <a:pt x="2724748" y="1110987"/>
                    <a:pt x="2695299" y="1081538"/>
                    <a:pt x="2658971" y="1081537"/>
                  </a:cubicBezTo>
                  <a:cubicBezTo>
                    <a:pt x="2622643" y="1081538"/>
                    <a:pt x="2593193" y="1110987"/>
                    <a:pt x="2593193" y="1147315"/>
                  </a:cubicBezTo>
                  <a:close/>
                  <a:moveTo>
                    <a:pt x="2389334" y="1121004"/>
                  </a:moveTo>
                  <a:lnTo>
                    <a:pt x="2389334" y="1620912"/>
                  </a:lnTo>
                  <a:cubicBezTo>
                    <a:pt x="2389334" y="1657240"/>
                    <a:pt x="2418784" y="1686690"/>
                    <a:pt x="2455112" y="1686690"/>
                  </a:cubicBezTo>
                  <a:lnTo>
                    <a:pt x="2455112" y="1686689"/>
                  </a:lnTo>
                  <a:cubicBezTo>
                    <a:pt x="2491440" y="1686689"/>
                    <a:pt x="2520890" y="1657239"/>
                    <a:pt x="2520890" y="1620911"/>
                  </a:cubicBezTo>
                  <a:lnTo>
                    <a:pt x="2520889" y="1121004"/>
                  </a:lnTo>
                  <a:cubicBezTo>
                    <a:pt x="2520889" y="1084676"/>
                    <a:pt x="2491440" y="1055227"/>
                    <a:pt x="2455112" y="1055226"/>
                  </a:cubicBezTo>
                  <a:cubicBezTo>
                    <a:pt x="2418784" y="1055227"/>
                    <a:pt x="2389334" y="1084676"/>
                    <a:pt x="2389334" y="1121004"/>
                  </a:cubicBezTo>
                  <a:close/>
                  <a:moveTo>
                    <a:pt x="1314382" y="1247024"/>
                  </a:moveTo>
                  <a:cubicBezTo>
                    <a:pt x="1314381" y="1225915"/>
                    <a:pt x="1331494" y="1208803"/>
                    <a:pt x="1352603" y="1208803"/>
                  </a:cubicBezTo>
                  <a:lnTo>
                    <a:pt x="1410313" y="1208803"/>
                  </a:lnTo>
                  <a:lnTo>
                    <a:pt x="1410313" y="1146778"/>
                  </a:lnTo>
                  <a:cubicBezTo>
                    <a:pt x="1410313" y="1145599"/>
                    <a:pt x="1410393" y="1144438"/>
                    <a:pt x="1411688" y="1143457"/>
                  </a:cubicBezTo>
                  <a:lnTo>
                    <a:pt x="1408531" y="1133444"/>
                  </a:lnTo>
                  <a:cubicBezTo>
                    <a:pt x="1410371" y="1112415"/>
                    <a:pt x="1428909" y="1096860"/>
                    <a:pt x="1449938" y="1098699"/>
                  </a:cubicBezTo>
                  <a:lnTo>
                    <a:pt x="2236821" y="1167543"/>
                  </a:lnTo>
                  <a:cubicBezTo>
                    <a:pt x="2257849" y="1169383"/>
                    <a:pt x="2273405" y="1187920"/>
                    <a:pt x="2271565" y="1208950"/>
                  </a:cubicBezTo>
                  <a:cubicBezTo>
                    <a:pt x="2269725" y="1229978"/>
                    <a:pt x="2251187" y="1245533"/>
                    <a:pt x="2230159" y="1243693"/>
                  </a:cubicBezTo>
                  <a:cubicBezTo>
                    <a:pt x="1973864" y="1221271"/>
                    <a:pt x="1717570" y="1198849"/>
                    <a:pt x="1461275" y="1176426"/>
                  </a:cubicBezTo>
                  <a:lnTo>
                    <a:pt x="1461274" y="1208803"/>
                  </a:lnTo>
                  <a:lnTo>
                    <a:pt x="1518985" y="1208803"/>
                  </a:lnTo>
                  <a:cubicBezTo>
                    <a:pt x="1540095" y="1208802"/>
                    <a:pt x="1557205" y="1225915"/>
                    <a:pt x="1557206" y="1247025"/>
                  </a:cubicBezTo>
                  <a:lnTo>
                    <a:pt x="1557207" y="1247023"/>
                  </a:lnTo>
                  <a:cubicBezTo>
                    <a:pt x="1557207" y="1268132"/>
                    <a:pt x="1540095" y="1285244"/>
                    <a:pt x="1518986" y="1285244"/>
                  </a:cubicBezTo>
                  <a:cubicBezTo>
                    <a:pt x="1499749" y="1285244"/>
                    <a:pt x="1480511" y="1285243"/>
                    <a:pt x="1461275" y="1285244"/>
                  </a:cubicBezTo>
                  <a:lnTo>
                    <a:pt x="1461275" y="1337600"/>
                  </a:lnTo>
                  <a:lnTo>
                    <a:pt x="1518985" y="1337600"/>
                  </a:lnTo>
                  <a:cubicBezTo>
                    <a:pt x="1540095" y="1337600"/>
                    <a:pt x="1557206" y="1354713"/>
                    <a:pt x="1557206" y="1375821"/>
                  </a:cubicBezTo>
                  <a:lnTo>
                    <a:pt x="1557207" y="1375820"/>
                  </a:lnTo>
                  <a:cubicBezTo>
                    <a:pt x="1557206" y="1396928"/>
                    <a:pt x="1540095" y="1414041"/>
                    <a:pt x="1518986" y="1414041"/>
                  </a:cubicBezTo>
                  <a:cubicBezTo>
                    <a:pt x="1499750" y="1414041"/>
                    <a:pt x="1480511" y="1414041"/>
                    <a:pt x="1461275" y="1414042"/>
                  </a:cubicBezTo>
                  <a:lnTo>
                    <a:pt x="1461275" y="1466398"/>
                  </a:lnTo>
                  <a:lnTo>
                    <a:pt x="1518985" y="1466398"/>
                  </a:lnTo>
                  <a:cubicBezTo>
                    <a:pt x="1540095" y="1466398"/>
                    <a:pt x="1557206" y="1483509"/>
                    <a:pt x="1557206" y="1504618"/>
                  </a:cubicBezTo>
                  <a:lnTo>
                    <a:pt x="1557207" y="1504619"/>
                  </a:lnTo>
                  <a:cubicBezTo>
                    <a:pt x="1557207" y="1525727"/>
                    <a:pt x="1540094" y="1542838"/>
                    <a:pt x="1518986" y="1542839"/>
                  </a:cubicBezTo>
                  <a:cubicBezTo>
                    <a:pt x="1499749" y="1542839"/>
                    <a:pt x="1480511" y="1542838"/>
                    <a:pt x="1461275" y="1542839"/>
                  </a:cubicBezTo>
                  <a:lnTo>
                    <a:pt x="1461274" y="1575412"/>
                  </a:lnTo>
                  <a:lnTo>
                    <a:pt x="2226550" y="1494978"/>
                  </a:lnTo>
                  <a:cubicBezTo>
                    <a:pt x="2247542" y="1492772"/>
                    <a:pt x="2266350" y="1508001"/>
                    <a:pt x="2268556" y="1528995"/>
                  </a:cubicBezTo>
                  <a:cubicBezTo>
                    <a:pt x="2270763" y="1549988"/>
                    <a:pt x="2255534" y="1568794"/>
                    <a:pt x="2234542" y="1571000"/>
                  </a:cubicBezTo>
                  <a:cubicBezTo>
                    <a:pt x="1972686" y="1598522"/>
                    <a:pt x="1710833" y="1626046"/>
                    <a:pt x="1448978" y="1653567"/>
                  </a:cubicBezTo>
                  <a:cubicBezTo>
                    <a:pt x="1427984" y="1655774"/>
                    <a:pt x="1409178" y="1640544"/>
                    <a:pt x="1406971" y="1619551"/>
                  </a:cubicBezTo>
                  <a:cubicBezTo>
                    <a:pt x="1406474" y="1614827"/>
                    <a:pt x="1406862" y="1610214"/>
                    <a:pt x="1410805" y="1606610"/>
                  </a:cubicBezTo>
                  <a:lnTo>
                    <a:pt x="1410312" y="1605422"/>
                  </a:lnTo>
                  <a:lnTo>
                    <a:pt x="1410312" y="1542839"/>
                  </a:lnTo>
                  <a:lnTo>
                    <a:pt x="1352603" y="1542841"/>
                  </a:lnTo>
                  <a:cubicBezTo>
                    <a:pt x="1331494" y="1542841"/>
                    <a:pt x="1314382" y="1525729"/>
                    <a:pt x="1314382" y="1504619"/>
                  </a:cubicBezTo>
                  <a:cubicBezTo>
                    <a:pt x="1314382" y="1483510"/>
                    <a:pt x="1331493" y="1466397"/>
                    <a:pt x="1352603" y="1466398"/>
                  </a:cubicBezTo>
                  <a:lnTo>
                    <a:pt x="1410312" y="1466398"/>
                  </a:lnTo>
                  <a:lnTo>
                    <a:pt x="1410313" y="1414042"/>
                  </a:lnTo>
                  <a:lnTo>
                    <a:pt x="1352603" y="1414042"/>
                  </a:lnTo>
                  <a:cubicBezTo>
                    <a:pt x="1331494" y="1414041"/>
                    <a:pt x="1314383" y="1396930"/>
                    <a:pt x="1314382" y="1375820"/>
                  </a:cubicBezTo>
                  <a:cubicBezTo>
                    <a:pt x="1314383" y="1354713"/>
                    <a:pt x="1331494" y="1337600"/>
                    <a:pt x="1352603" y="1337601"/>
                  </a:cubicBezTo>
                  <a:lnTo>
                    <a:pt x="1410312" y="1337600"/>
                  </a:lnTo>
                  <a:lnTo>
                    <a:pt x="1410312" y="1285244"/>
                  </a:lnTo>
                  <a:lnTo>
                    <a:pt x="1352603" y="1285244"/>
                  </a:lnTo>
                  <a:cubicBezTo>
                    <a:pt x="1331494" y="1285244"/>
                    <a:pt x="1314381" y="1268133"/>
                    <a:pt x="1314382" y="1247024"/>
                  </a:cubicBezTo>
                  <a:close/>
                  <a:moveTo>
                    <a:pt x="1171967" y="72000"/>
                  </a:moveTo>
                  <a:lnTo>
                    <a:pt x="1171967" y="288000"/>
                  </a:lnTo>
                  <a:cubicBezTo>
                    <a:pt x="1171967" y="327765"/>
                    <a:pt x="1204202" y="360000"/>
                    <a:pt x="1243967" y="360000"/>
                  </a:cubicBezTo>
                  <a:cubicBezTo>
                    <a:pt x="1283732" y="360000"/>
                    <a:pt x="1315967" y="327765"/>
                    <a:pt x="1315967" y="288000"/>
                  </a:cubicBezTo>
                  <a:lnTo>
                    <a:pt x="1315967" y="72000"/>
                  </a:lnTo>
                  <a:cubicBezTo>
                    <a:pt x="1315967" y="32235"/>
                    <a:pt x="1283732" y="0"/>
                    <a:pt x="1243967" y="0"/>
                  </a:cubicBezTo>
                  <a:cubicBezTo>
                    <a:pt x="1204202" y="0"/>
                    <a:pt x="1171967" y="32235"/>
                    <a:pt x="1171967" y="72000"/>
                  </a:cubicBezTo>
                  <a:close/>
                  <a:moveTo>
                    <a:pt x="1171966" y="2470049"/>
                  </a:moveTo>
                  <a:lnTo>
                    <a:pt x="1171966" y="2686049"/>
                  </a:lnTo>
                  <a:cubicBezTo>
                    <a:pt x="1171966" y="2725814"/>
                    <a:pt x="1204201" y="2758049"/>
                    <a:pt x="1243966" y="2758049"/>
                  </a:cubicBezTo>
                  <a:cubicBezTo>
                    <a:pt x="1283731" y="2758049"/>
                    <a:pt x="1315966" y="2725814"/>
                    <a:pt x="1315966" y="2686049"/>
                  </a:cubicBezTo>
                  <a:lnTo>
                    <a:pt x="1315966" y="2470049"/>
                  </a:lnTo>
                  <a:cubicBezTo>
                    <a:pt x="1315966" y="2430284"/>
                    <a:pt x="1283731" y="2398049"/>
                    <a:pt x="1243966" y="2398049"/>
                  </a:cubicBezTo>
                  <a:cubicBezTo>
                    <a:pt x="1204201" y="2398049"/>
                    <a:pt x="1171966" y="2430284"/>
                    <a:pt x="1171966" y="2470049"/>
                  </a:cubicBezTo>
                  <a:close/>
                  <a:moveTo>
                    <a:pt x="515345" y="1370958"/>
                  </a:moveTo>
                  <a:cubicBezTo>
                    <a:pt x="515344" y="1558300"/>
                    <a:pt x="586814" y="1745642"/>
                    <a:pt x="729750" y="1888579"/>
                  </a:cubicBezTo>
                  <a:cubicBezTo>
                    <a:pt x="1015625" y="2174454"/>
                    <a:pt x="1479119" y="2174454"/>
                    <a:pt x="1764994" y="1888580"/>
                  </a:cubicBezTo>
                  <a:lnTo>
                    <a:pt x="1940572" y="1713001"/>
                  </a:lnTo>
                  <a:lnTo>
                    <a:pt x="2136413" y="1713002"/>
                  </a:lnTo>
                  <a:cubicBezTo>
                    <a:pt x="2215124" y="1713001"/>
                    <a:pt x="2278929" y="1649195"/>
                    <a:pt x="2278929" y="1570486"/>
                  </a:cubicBezTo>
                  <a:lnTo>
                    <a:pt x="2278929" y="1374645"/>
                  </a:lnTo>
                  <a:lnTo>
                    <a:pt x="2282614" y="1370959"/>
                  </a:lnTo>
                  <a:lnTo>
                    <a:pt x="2278929" y="1367272"/>
                  </a:lnTo>
                  <a:lnTo>
                    <a:pt x="2278929" y="1171432"/>
                  </a:lnTo>
                  <a:cubicBezTo>
                    <a:pt x="2278929" y="1092722"/>
                    <a:pt x="2215123" y="1028916"/>
                    <a:pt x="2136413" y="1028916"/>
                  </a:cubicBezTo>
                  <a:lnTo>
                    <a:pt x="1940571" y="1028916"/>
                  </a:lnTo>
                  <a:cubicBezTo>
                    <a:pt x="1882045" y="970390"/>
                    <a:pt x="1823519" y="911862"/>
                    <a:pt x="1764993" y="853336"/>
                  </a:cubicBezTo>
                  <a:cubicBezTo>
                    <a:pt x="1479118" y="567461"/>
                    <a:pt x="1015625" y="567462"/>
                    <a:pt x="729750" y="853336"/>
                  </a:cubicBezTo>
                  <a:cubicBezTo>
                    <a:pt x="586813" y="996273"/>
                    <a:pt x="515344" y="1183616"/>
                    <a:pt x="515345" y="1370958"/>
                  </a:cubicBezTo>
                  <a:close/>
                  <a:moveTo>
                    <a:pt x="388776" y="2386770"/>
                  </a:moveTo>
                  <a:cubicBezTo>
                    <a:pt x="388776" y="2405196"/>
                    <a:pt x="395805" y="2423622"/>
                    <a:pt x="409865" y="2437681"/>
                  </a:cubicBezTo>
                  <a:cubicBezTo>
                    <a:pt x="437983" y="2465800"/>
                    <a:pt x="483570" y="2465800"/>
                    <a:pt x="511688" y="2437681"/>
                  </a:cubicBezTo>
                  <a:lnTo>
                    <a:pt x="664423" y="2284946"/>
                  </a:lnTo>
                  <a:cubicBezTo>
                    <a:pt x="692541" y="2256828"/>
                    <a:pt x="692541" y="2211241"/>
                    <a:pt x="664423" y="2183123"/>
                  </a:cubicBezTo>
                  <a:cubicBezTo>
                    <a:pt x="636305" y="2155005"/>
                    <a:pt x="590718" y="2155005"/>
                    <a:pt x="562599" y="2183123"/>
                  </a:cubicBezTo>
                  <a:lnTo>
                    <a:pt x="409865" y="2335858"/>
                  </a:lnTo>
                  <a:cubicBezTo>
                    <a:pt x="395805" y="2349917"/>
                    <a:pt x="388776" y="2368343"/>
                    <a:pt x="388776" y="2386770"/>
                  </a:cubicBezTo>
                  <a:close/>
                  <a:moveTo>
                    <a:pt x="388776" y="365689"/>
                  </a:moveTo>
                  <a:cubicBezTo>
                    <a:pt x="388776" y="384115"/>
                    <a:pt x="395805" y="402541"/>
                    <a:pt x="409865" y="416600"/>
                  </a:cubicBezTo>
                  <a:lnTo>
                    <a:pt x="562599" y="569335"/>
                  </a:lnTo>
                  <a:cubicBezTo>
                    <a:pt x="590718" y="597454"/>
                    <a:pt x="636305" y="597454"/>
                    <a:pt x="664423" y="569335"/>
                  </a:cubicBezTo>
                  <a:cubicBezTo>
                    <a:pt x="692541" y="541217"/>
                    <a:pt x="692541" y="495630"/>
                    <a:pt x="664423" y="467512"/>
                  </a:cubicBezTo>
                  <a:lnTo>
                    <a:pt x="511688" y="314777"/>
                  </a:lnTo>
                  <a:cubicBezTo>
                    <a:pt x="483570" y="286659"/>
                    <a:pt x="437983" y="286659"/>
                    <a:pt x="409865" y="314777"/>
                  </a:cubicBezTo>
                  <a:cubicBezTo>
                    <a:pt x="395805" y="328836"/>
                    <a:pt x="388776" y="347262"/>
                    <a:pt x="388776" y="365689"/>
                  </a:cubicBezTo>
                  <a:close/>
                  <a:moveTo>
                    <a:pt x="0" y="1379024"/>
                  </a:moveTo>
                  <a:cubicBezTo>
                    <a:pt x="0" y="1418789"/>
                    <a:pt x="32235" y="1451024"/>
                    <a:pt x="72000" y="1451024"/>
                  </a:cubicBezTo>
                  <a:lnTo>
                    <a:pt x="288000" y="1451024"/>
                  </a:lnTo>
                  <a:cubicBezTo>
                    <a:pt x="327765" y="1451024"/>
                    <a:pt x="360000" y="1418789"/>
                    <a:pt x="360000" y="1379024"/>
                  </a:cubicBezTo>
                  <a:cubicBezTo>
                    <a:pt x="360000" y="1339259"/>
                    <a:pt x="327765" y="1307024"/>
                    <a:pt x="288000" y="1307024"/>
                  </a:cubicBezTo>
                  <a:lnTo>
                    <a:pt x="72000" y="1307024"/>
                  </a:lnTo>
                  <a:cubicBezTo>
                    <a:pt x="32235" y="1307024"/>
                    <a:pt x="0" y="1339259"/>
                    <a:pt x="0" y="137902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PMingLiU"/>
                <a:ea typeface="PMingLiU"/>
                <a:cs typeface="PMingLiU"/>
              </a:endParaRPr>
            </a:p>
          </p:txBody>
        </p:sp>
      </p:grpSp>
      <p:grpSp>
        <p:nvGrpSpPr>
          <p:cNvPr id="66" name="群組 65">
            <a:extLst>
              <a:ext uri="{FF2B5EF4-FFF2-40B4-BE49-F238E27FC236}">
                <a16:creationId xmlns:a16="http://schemas.microsoft.com/office/drawing/2014/main" id="{4EB6A150-C6C4-D2A1-A23A-25EAC2955206}"/>
              </a:ext>
            </a:extLst>
          </p:cNvPr>
          <p:cNvGrpSpPr/>
          <p:nvPr/>
        </p:nvGrpSpPr>
        <p:grpSpPr>
          <a:xfrm>
            <a:off x="6315249" y="3877687"/>
            <a:ext cx="2313866" cy="991706"/>
            <a:chOff x="7860684" y="5101051"/>
            <a:chExt cx="3085155" cy="1322274"/>
          </a:xfrm>
        </p:grpSpPr>
        <p:grpSp>
          <p:nvGrpSpPr>
            <p:cNvPr id="41" name="Group 51">
              <a:extLst>
                <a:ext uri="{FF2B5EF4-FFF2-40B4-BE49-F238E27FC236}">
                  <a16:creationId xmlns:a16="http://schemas.microsoft.com/office/drawing/2014/main" id="{90F9F65D-0B71-08B3-3EA3-B9E22354BA53}"/>
                </a:ext>
              </a:extLst>
            </p:cNvPr>
            <p:cNvGrpSpPr/>
            <p:nvPr/>
          </p:nvGrpSpPr>
          <p:grpSpPr>
            <a:xfrm flipH="1">
              <a:off x="7860684" y="5101051"/>
              <a:ext cx="3085155" cy="1322274"/>
              <a:chOff x="-670499" y="1882682"/>
              <a:chExt cx="2818588" cy="1275026"/>
            </a:xfrm>
          </p:grpSpPr>
          <p:sp>
            <p:nvSpPr>
              <p:cNvPr id="42" name="TextBox 52">
                <a:extLst>
                  <a:ext uri="{FF2B5EF4-FFF2-40B4-BE49-F238E27FC236}">
                    <a16:creationId xmlns:a16="http://schemas.microsoft.com/office/drawing/2014/main" id="{C6A35B95-CBF1-B3FB-65C0-DDCE3CC77FC8}"/>
                  </a:ext>
                </a:extLst>
              </p:cNvPr>
              <p:cNvSpPr txBox="1"/>
              <p:nvPr/>
            </p:nvSpPr>
            <p:spPr>
              <a:xfrm>
                <a:off x="1295049" y="1882682"/>
                <a:ext cx="853040" cy="474846"/>
              </a:xfrm>
              <a:prstGeom prst="rect">
                <a:avLst/>
              </a:prstGeom>
              <a:solidFill>
                <a:srgbClr val="5E33BF"/>
              </a:solidFill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MingLiU" panose="020B0604030504040204" pitchFamily="34" charset="-120"/>
                    <a:ea typeface="PMingLiU" panose="020B0604030504040204" pitchFamily="34" charset="-120"/>
                    <a:cs typeface="PMingLiU" pitchFamily="34" charset="0"/>
                  </a:rPr>
                  <a:t>引用</a:t>
                </a:r>
                <a:endParaRPr kumimoji="0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MingLiU" panose="020B0604030504040204" pitchFamily="34" charset="-120"/>
                  <a:ea typeface="맑은 고딕" panose="020B0503020000020004" pitchFamily="34" charset="-127"/>
                  <a:cs typeface="PMingLiU" pitchFamily="34" charset="0"/>
                </a:endParaRPr>
              </a:p>
            </p:txBody>
          </p:sp>
          <p:grpSp>
            <p:nvGrpSpPr>
              <p:cNvPr id="43" name="Group 53">
                <a:extLst>
                  <a:ext uri="{FF2B5EF4-FFF2-40B4-BE49-F238E27FC236}">
                    <a16:creationId xmlns:a16="http://schemas.microsoft.com/office/drawing/2014/main" id="{5740C529-EAAF-81ED-D3DA-95BB90B3EF77}"/>
                  </a:ext>
                </a:extLst>
              </p:cNvPr>
              <p:cNvGrpSpPr/>
              <p:nvPr/>
            </p:nvGrpSpPr>
            <p:grpSpPr>
              <a:xfrm>
                <a:off x="-670499" y="1885085"/>
                <a:ext cx="1979316" cy="1272623"/>
                <a:chOff x="-1112131" y="2122159"/>
                <a:chExt cx="3096346" cy="1272623"/>
              </a:xfrm>
            </p:grpSpPr>
            <p:sp>
              <p:nvSpPr>
                <p:cNvPr id="44" name="TextBox 54">
                  <a:extLst>
                    <a:ext uri="{FF2B5EF4-FFF2-40B4-BE49-F238E27FC236}">
                      <a16:creationId xmlns:a16="http://schemas.microsoft.com/office/drawing/2014/main" id="{0F228EBB-6FC3-1FBB-4AC6-194818E39066}"/>
                    </a:ext>
                  </a:extLst>
                </p:cNvPr>
                <p:cNvSpPr txBox="1"/>
                <p:nvPr/>
              </p:nvSpPr>
              <p:spPr>
                <a:xfrm>
                  <a:off x="-1112128" y="2122159"/>
                  <a:ext cx="3096343" cy="442765"/>
                </a:xfrm>
                <a:prstGeom prst="rect">
                  <a:avLst/>
                </a:prstGeom>
                <a:noFill/>
                <a:ln>
                  <a:solidFill>
                    <a:srgbClr val="5E33BF"/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TW" alt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E33BF"/>
                      </a:solidFill>
                      <a:effectLst/>
                      <a:uLnTx/>
                      <a:uFillTx/>
                      <a:latin typeface="PMingLiU" panose="020B0604030504040204" pitchFamily="34" charset="-120"/>
                      <a:ea typeface="PMingLiU" panose="020B0604030504040204" pitchFamily="34" charset="-120"/>
                      <a:cs typeface="PMingLiU" pitchFamily="34" charset="0"/>
                    </a:rPr>
                    <a:t>高效撰寫工具</a:t>
                  </a:r>
                  <a:endParaRPr kumimoji="0" lang="ko-KR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E33BF"/>
                    </a:solidFill>
                    <a:effectLst/>
                    <a:uLnTx/>
                    <a:uFillTx/>
                    <a:latin typeface="PMingLiU" panose="020B0604030504040204" pitchFamily="34" charset="-120"/>
                    <a:ea typeface="맑은 고딕" panose="020B0503020000020004" pitchFamily="34" charset="-127"/>
                    <a:cs typeface="PMingLiU" pitchFamily="34" charset="0"/>
                  </a:endParaRPr>
                </a:p>
              </p:txBody>
            </p:sp>
            <p:sp>
              <p:nvSpPr>
                <p:cNvPr id="45" name="TextBox 55">
                  <a:extLst>
                    <a:ext uri="{FF2B5EF4-FFF2-40B4-BE49-F238E27FC236}">
                      <a16:creationId xmlns:a16="http://schemas.microsoft.com/office/drawing/2014/main" id="{300450DE-47FF-6EE4-C68D-1C7268D6D144}"/>
                    </a:ext>
                  </a:extLst>
                </p:cNvPr>
                <p:cNvSpPr txBox="1"/>
                <p:nvPr/>
              </p:nvSpPr>
              <p:spPr>
                <a:xfrm>
                  <a:off x="-1112131" y="2593479"/>
                  <a:ext cx="3096342" cy="8013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E33BF"/>
                      </a:solidFill>
                      <a:effectLst/>
                      <a:uLnTx/>
                      <a:uFillTx/>
                      <a:latin typeface="新細明體"/>
                      <a:ea typeface="맑은 고딕" panose="020B0503020000020004" pitchFamily="34" charset="-127"/>
                      <a:cs typeface="PMingLiU" panose="02020603050405020304" pitchFamily="18" charset="0"/>
                    </a:rPr>
                    <a:t>EndNote</a:t>
                  </a:r>
                  <a:r>
                    <a:rPr kumimoji="0" lang="en-US" altLang="ko-KR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8B321"/>
                      </a:solidFill>
                      <a:effectLst/>
                      <a:uLnTx/>
                      <a:uFillTx/>
                      <a:latin typeface="新細明體"/>
                      <a:ea typeface="맑은 고딕" panose="020B0503020000020004" pitchFamily="34" charset="-127"/>
                      <a:cs typeface="PMingLiU" panose="02020603050405020304" pitchFamily="18" charset="0"/>
                    </a:rPr>
                    <a:t> </a:t>
                  </a:r>
                </a:p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135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>
                          <a:lumMod val="50000"/>
                        </a:srgbClr>
                      </a:solidFill>
                      <a:effectLst/>
                      <a:uLnTx/>
                      <a:uFillTx/>
                      <a:latin typeface="PMingLiU"/>
                      <a:ea typeface="新細明體" panose="02020500000000000000" pitchFamily="18" charset="-120"/>
                      <a:cs typeface="PMingLiU" panose="02020603050405020304" pitchFamily="18" charset="0"/>
                    </a:rPr>
                    <a:t>EndNote Click</a:t>
                  </a:r>
                </a:p>
              </p:txBody>
            </p:sp>
          </p:grpSp>
        </p:grpSp>
        <p:sp>
          <p:nvSpPr>
            <p:cNvPr id="55" name="Round Same Side Corner Rectangle 6">
              <a:extLst>
                <a:ext uri="{FF2B5EF4-FFF2-40B4-BE49-F238E27FC236}">
                  <a16:creationId xmlns:a16="http://schemas.microsoft.com/office/drawing/2014/main" id="{24A18F65-48CE-A3E2-CF94-B01927F871AD}"/>
                </a:ext>
              </a:extLst>
            </p:cNvPr>
            <p:cNvSpPr/>
            <p:nvPr/>
          </p:nvSpPr>
          <p:spPr>
            <a:xfrm rot="2700000" flipH="1">
              <a:off x="8192561" y="5709363"/>
              <a:ext cx="302335" cy="623022"/>
            </a:xfrm>
            <a:custGeom>
              <a:avLst/>
              <a:gdLst/>
              <a:ahLst/>
              <a:cxnLst/>
              <a:rect l="l" t="t" r="r" b="b"/>
              <a:pathLst>
                <a:path w="1035916" h="4153123">
                  <a:moveTo>
                    <a:pt x="277501" y="3759099"/>
                  </a:moveTo>
                  <a:lnTo>
                    <a:pt x="758408" y="3759099"/>
                  </a:lnTo>
                  <a:lnTo>
                    <a:pt x="517954" y="4153123"/>
                  </a:lnTo>
                  <a:close/>
                  <a:moveTo>
                    <a:pt x="42612" y="2944898"/>
                  </a:moveTo>
                  <a:cubicBezTo>
                    <a:pt x="153922" y="2941505"/>
                    <a:pt x="246502" y="2889483"/>
                    <a:pt x="275675" y="2819018"/>
                  </a:cubicBezTo>
                  <a:cubicBezTo>
                    <a:pt x="304648" y="2892614"/>
                    <a:pt x="403763" y="2945872"/>
                    <a:pt x="521107" y="2945872"/>
                  </a:cubicBezTo>
                  <a:cubicBezTo>
                    <a:pt x="638453" y="2945872"/>
                    <a:pt x="737567" y="2892613"/>
                    <a:pt x="766540" y="2819017"/>
                  </a:cubicBezTo>
                  <a:cubicBezTo>
                    <a:pt x="795133" y="2888142"/>
                    <a:pt x="884783" y="2939514"/>
                    <a:pt x="993299" y="2944464"/>
                  </a:cubicBezTo>
                  <a:lnTo>
                    <a:pt x="776840" y="3657264"/>
                  </a:lnTo>
                  <a:lnTo>
                    <a:pt x="258940" y="3657264"/>
                  </a:lnTo>
                  <a:close/>
                  <a:moveTo>
                    <a:pt x="809102" y="564558"/>
                  </a:moveTo>
                  <a:lnTo>
                    <a:pt x="1035914" y="564558"/>
                  </a:lnTo>
                  <a:lnTo>
                    <a:pt x="1035915" y="2838682"/>
                  </a:lnTo>
                  <a:cubicBezTo>
                    <a:pt x="1029586" y="2840409"/>
                    <a:pt x="1023074" y="2840731"/>
                    <a:pt x="1016490" y="2840731"/>
                  </a:cubicBezTo>
                  <a:cubicBezTo>
                    <a:pt x="901952" y="2840731"/>
                    <a:pt x="809102" y="2743612"/>
                    <a:pt x="809101" y="2623810"/>
                  </a:cubicBezTo>
                  <a:close/>
                  <a:moveTo>
                    <a:pt x="310569" y="564558"/>
                  </a:moveTo>
                  <a:lnTo>
                    <a:pt x="725347" y="564558"/>
                  </a:lnTo>
                  <a:lnTo>
                    <a:pt x="725347" y="2633342"/>
                  </a:lnTo>
                  <a:cubicBezTo>
                    <a:pt x="725347" y="2747880"/>
                    <a:pt x="632496" y="2840731"/>
                    <a:pt x="517958" y="2840731"/>
                  </a:cubicBezTo>
                  <a:cubicBezTo>
                    <a:pt x="403420" y="2840731"/>
                    <a:pt x="310569" y="2747880"/>
                    <a:pt x="310569" y="2633342"/>
                  </a:cubicBezTo>
                  <a:close/>
                  <a:moveTo>
                    <a:pt x="0" y="564557"/>
                  </a:moveTo>
                  <a:lnTo>
                    <a:pt x="226813" y="564557"/>
                  </a:lnTo>
                  <a:lnTo>
                    <a:pt x="226813" y="2623810"/>
                  </a:lnTo>
                  <a:cubicBezTo>
                    <a:pt x="226813" y="2743612"/>
                    <a:pt x="133962" y="2840731"/>
                    <a:pt x="19424" y="2840730"/>
                  </a:cubicBezTo>
                  <a:cubicBezTo>
                    <a:pt x="12841" y="2840730"/>
                    <a:pt x="6329" y="2840409"/>
                    <a:pt x="0" y="2838682"/>
                  </a:cubicBezTo>
                  <a:close/>
                  <a:moveTo>
                    <a:pt x="71964" y="71964"/>
                  </a:moveTo>
                  <a:cubicBezTo>
                    <a:pt x="116427" y="27501"/>
                    <a:pt x="177852" y="0"/>
                    <a:pt x="245701" y="0"/>
                  </a:cubicBezTo>
                  <a:lnTo>
                    <a:pt x="790215" y="0"/>
                  </a:lnTo>
                  <a:cubicBezTo>
                    <a:pt x="925912" y="0"/>
                    <a:pt x="1035916" y="110004"/>
                    <a:pt x="1035916" y="245701"/>
                  </a:cubicBezTo>
                  <a:cubicBezTo>
                    <a:pt x="1035916" y="327601"/>
                    <a:pt x="1035915" y="409501"/>
                    <a:pt x="1035915" y="491401"/>
                  </a:cubicBezTo>
                  <a:lnTo>
                    <a:pt x="0" y="491401"/>
                  </a:lnTo>
                  <a:lnTo>
                    <a:pt x="0" y="245701"/>
                  </a:lnTo>
                  <a:cubicBezTo>
                    <a:pt x="0" y="177853"/>
                    <a:pt x="27501" y="116427"/>
                    <a:pt x="71964" y="71964"/>
                  </a:cubicBezTo>
                  <a:close/>
                </a:path>
              </a:pathLst>
            </a:custGeom>
            <a:solidFill>
              <a:srgbClr val="5E33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</a:endParaRPr>
            </a:p>
          </p:txBody>
        </p:sp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70B13A73-4C94-66E3-67BD-AB59982B9878}"/>
              </a:ext>
            </a:extLst>
          </p:cNvPr>
          <p:cNvGrpSpPr/>
          <p:nvPr/>
        </p:nvGrpSpPr>
        <p:grpSpPr>
          <a:xfrm>
            <a:off x="3248373" y="3877685"/>
            <a:ext cx="2771161" cy="1049333"/>
            <a:chOff x="2971126" y="3831106"/>
            <a:chExt cx="2771161" cy="1049333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E1A704B9-BB6C-77DA-D6FC-17639571F3EA}"/>
                </a:ext>
              </a:extLst>
            </p:cNvPr>
            <p:cNvGrpSpPr/>
            <p:nvPr/>
          </p:nvGrpSpPr>
          <p:grpSpPr>
            <a:xfrm flipH="1">
              <a:off x="2971126" y="3831106"/>
              <a:ext cx="2771161" cy="1049333"/>
              <a:chOff x="625525" y="1261384"/>
              <a:chExt cx="2972387" cy="1349116"/>
            </a:xfrm>
          </p:grpSpPr>
          <p:sp>
            <p:nvSpPr>
              <p:cNvPr id="59" name="TextBox 57">
                <a:extLst>
                  <a:ext uri="{FF2B5EF4-FFF2-40B4-BE49-F238E27FC236}">
                    <a16:creationId xmlns:a16="http://schemas.microsoft.com/office/drawing/2014/main" id="{DA44CDC0-7454-5AD4-15D6-A84D1E630191}"/>
                  </a:ext>
                </a:extLst>
              </p:cNvPr>
              <p:cNvSpPr txBox="1"/>
              <p:nvPr/>
            </p:nvSpPr>
            <p:spPr>
              <a:xfrm>
                <a:off x="2744871" y="1261384"/>
                <a:ext cx="853041" cy="43527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MingLiU" panose="020B0604030504040204" pitchFamily="34" charset="-120"/>
                    <a:ea typeface="PMingLiU" panose="020B0604030504040204" pitchFamily="34" charset="-120"/>
                    <a:cs typeface="PMingLiU" pitchFamily="34" charset="0"/>
                  </a:rPr>
                  <a:t>投稿</a:t>
                </a:r>
                <a:endParaRPr kumimoji="0" lang="ko-KR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MingLiU" panose="020B0604030504040204" pitchFamily="34" charset="-120"/>
                  <a:ea typeface="맑은 고딕" panose="020B0503020000020004" pitchFamily="34" charset="-127"/>
                  <a:cs typeface="PMingLiU" pitchFamily="34" charset="0"/>
                </a:endParaRPr>
              </a:p>
            </p:txBody>
          </p:sp>
          <p:grpSp>
            <p:nvGrpSpPr>
              <p:cNvPr id="60" name="Group 58">
                <a:extLst>
                  <a:ext uri="{FF2B5EF4-FFF2-40B4-BE49-F238E27FC236}">
                    <a16:creationId xmlns:a16="http://schemas.microsoft.com/office/drawing/2014/main" id="{E0257E2B-6E29-52D9-8D0D-72505DF1077E}"/>
                  </a:ext>
                </a:extLst>
              </p:cNvPr>
              <p:cNvGrpSpPr/>
              <p:nvPr/>
            </p:nvGrpSpPr>
            <p:grpSpPr>
              <a:xfrm>
                <a:off x="625525" y="1264581"/>
                <a:ext cx="2451378" cy="1345919"/>
                <a:chOff x="915310" y="1501655"/>
                <a:chExt cx="3834817" cy="1345919"/>
              </a:xfrm>
            </p:grpSpPr>
            <p:sp>
              <p:nvSpPr>
                <p:cNvPr id="61" name="TextBox 59">
                  <a:extLst>
                    <a:ext uri="{FF2B5EF4-FFF2-40B4-BE49-F238E27FC236}">
                      <a16:creationId xmlns:a16="http://schemas.microsoft.com/office/drawing/2014/main" id="{9818E50A-B351-04F9-42E6-C91B0D11C665}"/>
                    </a:ext>
                  </a:extLst>
                </p:cNvPr>
                <p:cNvSpPr txBox="1"/>
                <p:nvPr/>
              </p:nvSpPr>
              <p:spPr>
                <a:xfrm>
                  <a:off x="1525385" y="1501655"/>
                  <a:ext cx="2701205" cy="398261"/>
                </a:xfrm>
                <a:prstGeom prst="rect">
                  <a:avLst/>
                </a:prstGeom>
                <a:noFill/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TW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E33BF"/>
                      </a:solidFill>
                      <a:effectLst/>
                      <a:uLnTx/>
                      <a:uFillTx/>
                      <a:latin typeface="PMingLiU" panose="020B0604030504040204" pitchFamily="34" charset="-120"/>
                      <a:ea typeface="PMingLiU" panose="020B0604030504040204" pitchFamily="34" charset="-120"/>
                      <a:cs typeface="PMingLiU" pitchFamily="34" charset="0"/>
                    </a:rPr>
                    <a:t>期刊選擇指引</a:t>
                  </a:r>
                  <a:endParaRPr kumimoji="0" lang="ko-KR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E33BF"/>
                    </a:solidFill>
                    <a:effectLst/>
                    <a:uLnTx/>
                    <a:uFillTx/>
                    <a:latin typeface="PMingLiU" panose="020B0604030504040204" pitchFamily="34" charset="-120"/>
                    <a:ea typeface="맑은 고딕" panose="020B0503020000020004" pitchFamily="34" charset="-127"/>
                    <a:cs typeface="PMingLiU" pitchFamily="34" charset="0"/>
                  </a:endParaRPr>
                </a:p>
              </p:txBody>
            </p:sp>
            <p:sp>
              <p:nvSpPr>
                <p:cNvPr id="62" name="TextBox 60">
                  <a:extLst>
                    <a:ext uri="{FF2B5EF4-FFF2-40B4-BE49-F238E27FC236}">
                      <a16:creationId xmlns:a16="http://schemas.microsoft.com/office/drawing/2014/main" id="{4DF48D70-BAEE-C795-9575-7854A101747A}"/>
                    </a:ext>
                  </a:extLst>
                </p:cNvPr>
                <p:cNvSpPr txBox="1"/>
                <p:nvPr/>
              </p:nvSpPr>
              <p:spPr>
                <a:xfrm>
                  <a:off x="915310" y="1977024"/>
                  <a:ext cx="3834817" cy="870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D4E89">
                          <a:lumMod val="60000"/>
                          <a:lumOff val="40000"/>
                        </a:srgbClr>
                      </a:solidFill>
                      <a:effectLst/>
                      <a:uLnTx/>
                      <a:uFillTx/>
                      <a:latin typeface="新細明體"/>
                      <a:ea typeface="新細明體" panose="02020500000000000000" pitchFamily="18" charset="-120"/>
                      <a:cs typeface="PMingLiU" panose="02020603050405020304" pitchFamily="18" charset="0"/>
                    </a:rPr>
                    <a:t>Journal Citation Reports</a:t>
                  </a:r>
                </a:p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>
                          <a:lumMod val="50000"/>
                        </a:srgbClr>
                      </a:solidFill>
                      <a:effectLst/>
                      <a:uLnTx/>
                      <a:uFillTx/>
                      <a:latin typeface="PMingLiU"/>
                      <a:ea typeface="맑은 고딕" panose="020B0503020000020004" pitchFamily="34" charset="-127"/>
                      <a:cs typeface="PMingLiU" panose="02020603050405020304" pitchFamily="18" charset="0"/>
                    </a:rPr>
                    <a:t>Master Journal List</a:t>
                  </a:r>
                </a:p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TW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>
                          <a:lumMod val="50000"/>
                        </a:srgbClr>
                      </a:solidFill>
                      <a:effectLst/>
                      <a:uLnTx/>
                      <a:uFillTx/>
                      <a:latin typeface="PMingLiU"/>
                      <a:ea typeface="新細明體" panose="02020500000000000000" pitchFamily="18" charset="-120"/>
                      <a:cs typeface="PMingLiU" panose="02020603050405020304" pitchFamily="18" charset="0"/>
                    </a:rPr>
                    <a:t>EndNote Online</a:t>
                  </a:r>
                </a:p>
              </p:txBody>
            </p:sp>
          </p:grpSp>
        </p:grpSp>
        <p:sp>
          <p:nvSpPr>
            <p:cNvPr id="58" name="Rounded Rectangle 6">
              <a:extLst>
                <a:ext uri="{FF2B5EF4-FFF2-40B4-BE49-F238E27FC236}">
                  <a16:creationId xmlns:a16="http://schemas.microsoft.com/office/drawing/2014/main" id="{31A920E0-740B-335D-24FC-75C917BD0EA6}"/>
                </a:ext>
              </a:extLst>
            </p:cNvPr>
            <p:cNvSpPr/>
            <p:nvPr/>
          </p:nvSpPr>
          <p:spPr>
            <a:xfrm>
              <a:off x="3005964" y="4234793"/>
              <a:ext cx="392375" cy="447510"/>
            </a:xfrm>
            <a:custGeom>
              <a:avLst/>
              <a:gdLst/>
              <a:ahLst/>
              <a:cxnLst/>
              <a:rect l="l" t="t" r="r" b="b"/>
              <a:pathLst>
                <a:path w="3186824" h="3060919">
                  <a:moveTo>
                    <a:pt x="1045874" y="2696689"/>
                  </a:moveTo>
                  <a:lnTo>
                    <a:pt x="2125874" y="2696689"/>
                  </a:lnTo>
                  <a:lnTo>
                    <a:pt x="2125874" y="2804689"/>
                  </a:lnTo>
                  <a:lnTo>
                    <a:pt x="1045874" y="2804689"/>
                  </a:lnTo>
                  <a:close/>
                  <a:moveTo>
                    <a:pt x="1045874" y="2410468"/>
                  </a:moveTo>
                  <a:lnTo>
                    <a:pt x="2125874" y="2410468"/>
                  </a:lnTo>
                  <a:lnTo>
                    <a:pt x="2125874" y="2518468"/>
                  </a:lnTo>
                  <a:lnTo>
                    <a:pt x="1045874" y="2518468"/>
                  </a:lnTo>
                  <a:close/>
                  <a:moveTo>
                    <a:pt x="1045874" y="2124247"/>
                  </a:moveTo>
                  <a:lnTo>
                    <a:pt x="2125874" y="2124247"/>
                  </a:lnTo>
                  <a:lnTo>
                    <a:pt x="2125874" y="2232247"/>
                  </a:lnTo>
                  <a:lnTo>
                    <a:pt x="1045874" y="2232247"/>
                  </a:lnTo>
                  <a:close/>
                  <a:moveTo>
                    <a:pt x="902547" y="1956791"/>
                  </a:moveTo>
                  <a:lnTo>
                    <a:pt x="902547" y="2109191"/>
                  </a:lnTo>
                  <a:lnTo>
                    <a:pt x="902547" y="2185391"/>
                  </a:lnTo>
                  <a:lnTo>
                    <a:pt x="902547" y="2376263"/>
                  </a:lnTo>
                  <a:lnTo>
                    <a:pt x="902547" y="2973921"/>
                  </a:lnTo>
                  <a:lnTo>
                    <a:pt x="2284277" y="2973921"/>
                  </a:lnTo>
                  <a:lnTo>
                    <a:pt x="2284277" y="2376263"/>
                  </a:lnTo>
                  <a:lnTo>
                    <a:pt x="2284277" y="2185391"/>
                  </a:lnTo>
                  <a:lnTo>
                    <a:pt x="2284277" y="2109191"/>
                  </a:lnTo>
                  <a:lnTo>
                    <a:pt x="2284277" y="1956791"/>
                  </a:lnTo>
                  <a:close/>
                  <a:moveTo>
                    <a:pt x="469172" y="1728191"/>
                  </a:moveTo>
                  <a:lnTo>
                    <a:pt x="469172" y="2185391"/>
                  </a:lnTo>
                  <a:lnTo>
                    <a:pt x="767127" y="2185391"/>
                  </a:lnTo>
                  <a:lnTo>
                    <a:pt x="767127" y="2109191"/>
                  </a:lnTo>
                  <a:lnTo>
                    <a:pt x="545372" y="2109191"/>
                  </a:lnTo>
                  <a:lnTo>
                    <a:pt x="545372" y="1804391"/>
                  </a:lnTo>
                  <a:lnTo>
                    <a:pt x="2641452" y="1804391"/>
                  </a:lnTo>
                  <a:lnTo>
                    <a:pt x="2641452" y="2109191"/>
                  </a:lnTo>
                  <a:lnTo>
                    <a:pt x="2419697" y="2109191"/>
                  </a:lnTo>
                  <a:lnTo>
                    <a:pt x="2419697" y="2185391"/>
                  </a:lnTo>
                  <a:lnTo>
                    <a:pt x="2717652" y="2185391"/>
                  </a:lnTo>
                  <a:lnTo>
                    <a:pt x="2717652" y="1728191"/>
                  </a:lnTo>
                  <a:close/>
                  <a:moveTo>
                    <a:pt x="2819005" y="1350909"/>
                  </a:moveTo>
                  <a:cubicBezTo>
                    <a:pt x="2769294" y="1350909"/>
                    <a:pt x="2728995" y="1391208"/>
                    <a:pt x="2728995" y="1440919"/>
                  </a:cubicBezTo>
                  <a:cubicBezTo>
                    <a:pt x="2728995" y="1490630"/>
                    <a:pt x="2769294" y="1530929"/>
                    <a:pt x="2819005" y="1530929"/>
                  </a:cubicBezTo>
                  <a:cubicBezTo>
                    <a:pt x="2868716" y="1530929"/>
                    <a:pt x="2909015" y="1490630"/>
                    <a:pt x="2909015" y="1440919"/>
                  </a:cubicBezTo>
                  <a:cubicBezTo>
                    <a:pt x="2909015" y="1391208"/>
                    <a:pt x="2868716" y="1350909"/>
                    <a:pt x="2819005" y="1350909"/>
                  </a:cubicBezTo>
                  <a:close/>
                  <a:moveTo>
                    <a:pt x="2509707" y="1350909"/>
                  </a:moveTo>
                  <a:cubicBezTo>
                    <a:pt x="2459996" y="1350909"/>
                    <a:pt x="2419697" y="1391208"/>
                    <a:pt x="2419697" y="1440919"/>
                  </a:cubicBezTo>
                  <a:cubicBezTo>
                    <a:pt x="2419697" y="1490630"/>
                    <a:pt x="2459996" y="1530929"/>
                    <a:pt x="2509707" y="1530929"/>
                  </a:cubicBezTo>
                  <a:cubicBezTo>
                    <a:pt x="2559418" y="1530929"/>
                    <a:pt x="2599717" y="1490630"/>
                    <a:pt x="2599717" y="1440919"/>
                  </a:cubicBezTo>
                  <a:cubicBezTo>
                    <a:pt x="2599717" y="1391208"/>
                    <a:pt x="2559418" y="1350909"/>
                    <a:pt x="2509707" y="1350909"/>
                  </a:cubicBezTo>
                  <a:close/>
                  <a:moveTo>
                    <a:pt x="195993" y="1200328"/>
                  </a:moveTo>
                  <a:lnTo>
                    <a:pt x="2990831" y="1200328"/>
                  </a:lnTo>
                  <a:cubicBezTo>
                    <a:pt x="3099075" y="1200328"/>
                    <a:pt x="3186824" y="1288077"/>
                    <a:pt x="3186824" y="1396321"/>
                  </a:cubicBezTo>
                  <a:lnTo>
                    <a:pt x="3186824" y="2180270"/>
                  </a:lnTo>
                  <a:cubicBezTo>
                    <a:pt x="3186824" y="2288514"/>
                    <a:pt x="3099075" y="2376263"/>
                    <a:pt x="2990831" y="2376263"/>
                  </a:cubicBezTo>
                  <a:lnTo>
                    <a:pt x="2419697" y="2376263"/>
                  </a:lnTo>
                  <a:lnTo>
                    <a:pt x="2419697" y="3060919"/>
                  </a:lnTo>
                  <a:lnTo>
                    <a:pt x="767127" y="3060919"/>
                  </a:lnTo>
                  <a:lnTo>
                    <a:pt x="767127" y="2376263"/>
                  </a:lnTo>
                  <a:lnTo>
                    <a:pt x="195993" y="2376263"/>
                  </a:lnTo>
                  <a:cubicBezTo>
                    <a:pt x="87749" y="2376263"/>
                    <a:pt x="0" y="2288514"/>
                    <a:pt x="0" y="2180270"/>
                  </a:cubicBezTo>
                  <a:lnTo>
                    <a:pt x="0" y="1396321"/>
                  </a:lnTo>
                  <a:cubicBezTo>
                    <a:pt x="0" y="1288077"/>
                    <a:pt x="87749" y="1200328"/>
                    <a:pt x="195993" y="1200328"/>
                  </a:cubicBezTo>
                  <a:close/>
                  <a:moveTo>
                    <a:pt x="767127" y="0"/>
                  </a:moveTo>
                  <a:lnTo>
                    <a:pt x="2419697" y="0"/>
                  </a:lnTo>
                  <a:lnTo>
                    <a:pt x="2419697" y="190589"/>
                  </a:lnTo>
                  <a:lnTo>
                    <a:pt x="2565249" y="190589"/>
                  </a:lnTo>
                  <a:cubicBezTo>
                    <a:pt x="2649419" y="190589"/>
                    <a:pt x="2717652" y="258822"/>
                    <a:pt x="2717652" y="342992"/>
                  </a:cubicBezTo>
                  <a:lnTo>
                    <a:pt x="2717652" y="1104989"/>
                  </a:lnTo>
                  <a:lnTo>
                    <a:pt x="2284277" y="1104989"/>
                  </a:lnTo>
                  <a:lnTo>
                    <a:pt x="2284277" y="1104128"/>
                  </a:lnTo>
                  <a:lnTo>
                    <a:pt x="2284277" y="190589"/>
                  </a:lnTo>
                  <a:lnTo>
                    <a:pt x="2284277" y="96523"/>
                  </a:lnTo>
                  <a:lnTo>
                    <a:pt x="902547" y="96523"/>
                  </a:lnTo>
                  <a:lnTo>
                    <a:pt x="902547" y="190589"/>
                  </a:lnTo>
                  <a:lnTo>
                    <a:pt x="902547" y="1104128"/>
                  </a:lnTo>
                  <a:lnTo>
                    <a:pt x="902547" y="1104989"/>
                  </a:lnTo>
                  <a:lnTo>
                    <a:pt x="469172" y="1104989"/>
                  </a:lnTo>
                  <a:lnTo>
                    <a:pt x="469172" y="342992"/>
                  </a:lnTo>
                  <a:cubicBezTo>
                    <a:pt x="469172" y="258822"/>
                    <a:pt x="537405" y="190589"/>
                    <a:pt x="621575" y="190589"/>
                  </a:cubicBezTo>
                  <a:lnTo>
                    <a:pt x="767127" y="19058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</a:endParaRPr>
            </a:p>
          </p:txBody>
        </p:sp>
      </p:grpSp>
      <p:grpSp>
        <p:nvGrpSpPr>
          <p:cNvPr id="67" name="群組 66">
            <a:extLst>
              <a:ext uri="{FF2B5EF4-FFF2-40B4-BE49-F238E27FC236}">
                <a16:creationId xmlns:a16="http://schemas.microsoft.com/office/drawing/2014/main" id="{D9483E56-8F95-CC14-0ED5-AE500C716900}"/>
              </a:ext>
            </a:extLst>
          </p:cNvPr>
          <p:cNvGrpSpPr/>
          <p:nvPr/>
        </p:nvGrpSpPr>
        <p:grpSpPr>
          <a:xfrm>
            <a:off x="587870" y="3877687"/>
            <a:ext cx="2183747" cy="868915"/>
            <a:chOff x="862177" y="5114477"/>
            <a:chExt cx="2911663" cy="1158552"/>
          </a:xfrm>
        </p:grpSpPr>
        <p:grpSp>
          <p:nvGrpSpPr>
            <p:cNvPr id="47" name="Group 68">
              <a:extLst>
                <a:ext uri="{FF2B5EF4-FFF2-40B4-BE49-F238E27FC236}">
                  <a16:creationId xmlns:a16="http://schemas.microsoft.com/office/drawing/2014/main" id="{68705735-0434-B813-C19A-35D02CC22783}"/>
                </a:ext>
              </a:extLst>
            </p:cNvPr>
            <p:cNvGrpSpPr/>
            <p:nvPr/>
          </p:nvGrpSpPr>
          <p:grpSpPr>
            <a:xfrm flipH="1">
              <a:off x="862177" y="5114477"/>
              <a:ext cx="2911663" cy="1158552"/>
              <a:chOff x="888097" y="1949877"/>
              <a:chExt cx="2660086" cy="1117151"/>
            </a:xfrm>
          </p:grpSpPr>
          <p:sp>
            <p:nvSpPr>
              <p:cNvPr id="48" name="TextBox 69">
                <a:extLst>
                  <a:ext uri="{FF2B5EF4-FFF2-40B4-BE49-F238E27FC236}">
                    <a16:creationId xmlns:a16="http://schemas.microsoft.com/office/drawing/2014/main" id="{C9D3E90F-B5D0-9834-3E63-E78F04D066D7}"/>
                  </a:ext>
                </a:extLst>
              </p:cNvPr>
              <p:cNvSpPr txBox="1"/>
              <p:nvPr/>
            </p:nvSpPr>
            <p:spPr>
              <a:xfrm>
                <a:off x="2695143" y="1949877"/>
                <a:ext cx="853040" cy="435274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MingLiU" panose="020B0604030504040204" pitchFamily="34" charset="-120"/>
                    <a:ea typeface="PMingLiU" panose="020B0604030504040204" pitchFamily="34" charset="-120"/>
                    <a:cs typeface="PMingLiU" pitchFamily="34" charset="0"/>
                  </a:rPr>
                  <a:t>行銷</a:t>
                </a:r>
                <a:endParaRPr kumimoji="0" lang="ko-KR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MingLiU" panose="020B0604030504040204" pitchFamily="34" charset="-120"/>
                  <a:ea typeface="맑은 고딕" panose="020B0503020000020004" pitchFamily="34" charset="-127"/>
                  <a:cs typeface="PMingLiU" pitchFamily="34" charset="0"/>
                </a:endParaRPr>
              </a:p>
            </p:txBody>
          </p:sp>
          <p:grpSp>
            <p:nvGrpSpPr>
              <p:cNvPr id="49" name="Group 70">
                <a:extLst>
                  <a:ext uri="{FF2B5EF4-FFF2-40B4-BE49-F238E27FC236}">
                    <a16:creationId xmlns:a16="http://schemas.microsoft.com/office/drawing/2014/main" id="{93485253-F035-D83D-E43E-0BD7216648CE}"/>
                  </a:ext>
                </a:extLst>
              </p:cNvPr>
              <p:cNvGrpSpPr/>
              <p:nvPr/>
            </p:nvGrpSpPr>
            <p:grpSpPr>
              <a:xfrm>
                <a:off x="888097" y="1953893"/>
                <a:ext cx="1818802" cy="1113135"/>
                <a:chOff x="1326062" y="2190967"/>
                <a:chExt cx="2845245" cy="1113135"/>
              </a:xfrm>
            </p:grpSpPr>
            <p:sp>
              <p:nvSpPr>
                <p:cNvPr id="50" name="TextBox 71">
                  <a:extLst>
                    <a:ext uri="{FF2B5EF4-FFF2-40B4-BE49-F238E27FC236}">
                      <a16:creationId xmlns:a16="http://schemas.microsoft.com/office/drawing/2014/main" id="{AD4C0DFB-09C7-180B-6562-0E64422393D6}"/>
                    </a:ext>
                  </a:extLst>
                </p:cNvPr>
                <p:cNvSpPr txBox="1"/>
                <p:nvPr/>
              </p:nvSpPr>
              <p:spPr>
                <a:xfrm>
                  <a:off x="1369672" y="2190967"/>
                  <a:ext cx="2801635" cy="395948"/>
                </a:xfrm>
                <a:prstGeom prst="rect">
                  <a:avLst/>
                </a:prstGeom>
                <a:noFill/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TW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E33BF"/>
                      </a:solidFill>
                      <a:effectLst/>
                      <a:uLnTx/>
                      <a:uFillTx/>
                      <a:latin typeface="PMingLiU" panose="020B0604030504040204" pitchFamily="34" charset="-120"/>
                      <a:ea typeface="PMingLiU" panose="020B0604030504040204" pitchFamily="34" charset="-120"/>
                      <a:cs typeface="PMingLiU" pitchFamily="34" charset="0"/>
                    </a:rPr>
                    <a:t>接軌國際研究</a:t>
                  </a:r>
                  <a:endParaRPr kumimoji="0" lang="ko-KR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E33BF"/>
                    </a:solidFill>
                    <a:effectLst/>
                    <a:uLnTx/>
                    <a:uFillTx/>
                    <a:latin typeface="PMingLiU" panose="020B0604030504040204" pitchFamily="34" charset="-120"/>
                    <a:ea typeface="맑은 고딕" panose="020B0503020000020004" pitchFamily="34" charset="-127"/>
                    <a:cs typeface="PMingLiU" pitchFamily="34" charset="0"/>
                  </a:endParaRPr>
                </a:p>
              </p:txBody>
            </p:sp>
            <p:sp>
              <p:nvSpPr>
                <p:cNvPr id="51" name="TextBox 72">
                  <a:extLst>
                    <a:ext uri="{FF2B5EF4-FFF2-40B4-BE49-F238E27FC236}">
                      <a16:creationId xmlns:a16="http://schemas.microsoft.com/office/drawing/2014/main" id="{C73A5830-94C7-6292-2257-18C498977817}"/>
                    </a:ext>
                  </a:extLst>
                </p:cNvPr>
                <p:cNvSpPr txBox="1"/>
                <p:nvPr/>
              </p:nvSpPr>
              <p:spPr>
                <a:xfrm>
                  <a:off x="1326062" y="2670974"/>
                  <a:ext cx="2840418" cy="6331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1D4E89">
                          <a:lumMod val="60000"/>
                          <a:lumOff val="40000"/>
                        </a:srgbClr>
                      </a:solidFill>
                      <a:effectLst/>
                      <a:uLnTx/>
                      <a:uFillTx/>
                      <a:latin typeface="新細明體"/>
                      <a:ea typeface="맑은 고딕" panose="020B0503020000020004" pitchFamily="34" charset="-127"/>
                      <a:cs typeface="PMingLiU" panose="02020603050405020304" pitchFamily="18" charset="0"/>
                    </a:rPr>
                    <a:t>Web of Science</a:t>
                  </a:r>
                </a:p>
                <a:p>
                  <a:pPr marL="0" marR="0" lvl="0" indent="0" algn="l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TW" alt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>
                          <a:lumMod val="50000"/>
                        </a:srgbClr>
                      </a:solidFill>
                      <a:effectLst/>
                      <a:uLnTx/>
                      <a:uFillTx/>
                      <a:latin typeface="PMingLiU"/>
                      <a:ea typeface="新細明體" panose="02020500000000000000" pitchFamily="18" charset="-120"/>
                      <a:cs typeface="PMingLiU" panose="02020603050405020304" pitchFamily="18" charset="0"/>
                    </a:rPr>
                    <a:t>作者個人檔案</a:t>
                  </a:r>
                  <a:endParaRPr kumimoji="0" lang="en-US" altLang="zh-TW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>
                        <a:lumMod val="50000"/>
                      </a:srgbClr>
                    </a:solidFill>
                    <a:effectLst/>
                    <a:uLnTx/>
                    <a:uFillTx/>
                    <a:latin typeface="PMingLiU"/>
                    <a:ea typeface="新細明體" panose="02020500000000000000" pitchFamily="18" charset="-120"/>
                    <a:cs typeface="PMingLiU" panose="02020603050405020304" pitchFamily="18" charset="0"/>
                  </a:endParaRPr>
                </a:p>
              </p:txBody>
            </p:sp>
          </p:grpSp>
        </p:grpSp>
        <p:sp>
          <p:nvSpPr>
            <p:cNvPr id="63" name="Block Arc 14">
              <a:extLst>
                <a:ext uri="{FF2B5EF4-FFF2-40B4-BE49-F238E27FC236}">
                  <a16:creationId xmlns:a16="http://schemas.microsoft.com/office/drawing/2014/main" id="{797906AB-3AEC-02DC-076D-0940BE8CEC65}"/>
                </a:ext>
              </a:extLst>
            </p:cNvPr>
            <p:cNvSpPr/>
            <p:nvPr/>
          </p:nvSpPr>
          <p:spPr>
            <a:xfrm rot="16200000">
              <a:off x="1031959" y="5686140"/>
              <a:ext cx="502189" cy="544185"/>
            </a:xfrm>
            <a:custGeom>
              <a:avLst/>
              <a:gdLst/>
              <a:ahLst/>
              <a:cxnLst/>
              <a:rect l="l" t="t" r="r" b="b"/>
              <a:pathLst>
                <a:path w="3185463" h="3187558">
                  <a:moveTo>
                    <a:pt x="764000" y="2343999"/>
                  </a:moveTo>
                  <a:cubicBezTo>
                    <a:pt x="566798" y="2256389"/>
                    <a:pt x="385374" y="2134753"/>
                    <a:pt x="230072" y="1981662"/>
                  </a:cubicBezTo>
                  <a:cubicBezTo>
                    <a:pt x="297001" y="2223876"/>
                    <a:pt x="428049" y="2439341"/>
                    <a:pt x="603989" y="2608945"/>
                  </a:cubicBezTo>
                  <a:cubicBezTo>
                    <a:pt x="667739" y="2525681"/>
                    <a:pt x="720588" y="2436567"/>
                    <a:pt x="764000" y="2343999"/>
                  </a:cubicBezTo>
                  <a:close/>
                  <a:moveTo>
                    <a:pt x="783530" y="862903"/>
                  </a:moveTo>
                  <a:cubicBezTo>
                    <a:pt x="737619" y="760936"/>
                    <a:pt x="681240" y="662513"/>
                    <a:pt x="611676" y="571152"/>
                  </a:cubicBezTo>
                  <a:cubicBezTo>
                    <a:pt x="419218" y="754019"/>
                    <a:pt x="279227" y="991173"/>
                    <a:pt x="215545" y="1258034"/>
                  </a:cubicBezTo>
                  <a:cubicBezTo>
                    <a:pt x="378729" y="1090139"/>
                    <a:pt x="571934" y="956907"/>
                    <a:pt x="783530" y="862903"/>
                  </a:cubicBezTo>
                  <a:close/>
                  <a:moveTo>
                    <a:pt x="935657" y="1673146"/>
                  </a:moveTo>
                  <a:lnTo>
                    <a:pt x="227023" y="1673146"/>
                  </a:lnTo>
                  <a:cubicBezTo>
                    <a:pt x="393068" y="1882941"/>
                    <a:pt x="605618" y="2045968"/>
                    <a:pt x="844267" y="2153109"/>
                  </a:cubicBezTo>
                  <a:cubicBezTo>
                    <a:pt x="897907" y="1997390"/>
                    <a:pt x="928862" y="1835739"/>
                    <a:pt x="935657" y="1673146"/>
                  </a:cubicBezTo>
                  <a:close/>
                  <a:moveTo>
                    <a:pt x="935928" y="1493146"/>
                  </a:moveTo>
                  <a:cubicBezTo>
                    <a:pt x="928922" y="1345638"/>
                    <a:pt x="902278" y="1198995"/>
                    <a:pt x="856775" y="1056956"/>
                  </a:cubicBezTo>
                  <a:cubicBezTo>
                    <a:pt x="636768" y="1156959"/>
                    <a:pt x="439487" y="1304654"/>
                    <a:pt x="281464" y="1493146"/>
                  </a:cubicBezTo>
                  <a:close/>
                  <a:moveTo>
                    <a:pt x="1469785" y="2515107"/>
                  </a:moveTo>
                  <a:cubicBezTo>
                    <a:pt x="1283000" y="2508124"/>
                    <a:pt x="1100523" y="2472287"/>
                    <a:pt x="927628" y="2411229"/>
                  </a:cubicBezTo>
                  <a:cubicBezTo>
                    <a:pt x="876831" y="2520843"/>
                    <a:pt x="814172" y="2626182"/>
                    <a:pt x="738220" y="2724387"/>
                  </a:cubicBezTo>
                  <a:cubicBezTo>
                    <a:pt x="944637" y="2881665"/>
                    <a:pt x="1196120" y="2982471"/>
                    <a:pt x="1469785" y="3005418"/>
                  </a:cubicBezTo>
                  <a:close/>
                  <a:moveTo>
                    <a:pt x="1469785" y="1673146"/>
                  </a:moveTo>
                  <a:lnTo>
                    <a:pt x="1112275" y="1673146"/>
                  </a:lnTo>
                  <a:cubicBezTo>
                    <a:pt x="1105327" y="1858153"/>
                    <a:pt x="1070032" y="2042144"/>
                    <a:pt x="1008001" y="2219039"/>
                  </a:cubicBezTo>
                  <a:cubicBezTo>
                    <a:pt x="1155519" y="2270408"/>
                    <a:pt x="1310845" y="2300826"/>
                    <a:pt x="1469785" y="2307834"/>
                  </a:cubicBezTo>
                  <a:close/>
                  <a:moveTo>
                    <a:pt x="1469785" y="898989"/>
                  </a:moveTo>
                  <a:cubicBezTo>
                    <a:pt x="1315103" y="907762"/>
                    <a:pt x="1164166" y="938783"/>
                    <a:pt x="1020939" y="990066"/>
                  </a:cubicBezTo>
                  <a:cubicBezTo>
                    <a:pt x="1074574" y="1153655"/>
                    <a:pt x="1105461" y="1322925"/>
                    <a:pt x="1112368" y="1493146"/>
                  </a:cubicBezTo>
                  <a:lnTo>
                    <a:pt x="1469785" y="1493146"/>
                  </a:lnTo>
                  <a:close/>
                  <a:moveTo>
                    <a:pt x="1469785" y="182141"/>
                  </a:moveTo>
                  <a:cubicBezTo>
                    <a:pt x="1199839" y="204777"/>
                    <a:pt x="951477" y="303168"/>
                    <a:pt x="746615" y="456764"/>
                  </a:cubicBezTo>
                  <a:cubicBezTo>
                    <a:pt x="828296" y="562801"/>
                    <a:pt x="894225" y="677310"/>
                    <a:pt x="947434" y="796072"/>
                  </a:cubicBezTo>
                  <a:cubicBezTo>
                    <a:pt x="1113886" y="736067"/>
                    <a:pt x="1289644" y="700323"/>
                    <a:pt x="1469785" y="691530"/>
                  </a:cubicBezTo>
                  <a:close/>
                  <a:moveTo>
                    <a:pt x="2150063" y="992171"/>
                  </a:moveTo>
                  <a:cubicBezTo>
                    <a:pt x="1990712" y="935501"/>
                    <a:pt x="1822242" y="902595"/>
                    <a:pt x="1649785" y="897224"/>
                  </a:cubicBezTo>
                  <a:lnTo>
                    <a:pt x="1649785" y="1493146"/>
                  </a:lnTo>
                  <a:lnTo>
                    <a:pt x="2063712" y="1493146"/>
                  </a:lnTo>
                  <a:cubicBezTo>
                    <a:pt x="2069089" y="1323887"/>
                    <a:pt x="2098366" y="1155330"/>
                    <a:pt x="2150063" y="992171"/>
                  </a:cubicBezTo>
                  <a:close/>
                  <a:moveTo>
                    <a:pt x="2168848" y="2199110"/>
                  </a:moveTo>
                  <a:cubicBezTo>
                    <a:pt x="2108555" y="2028681"/>
                    <a:pt x="2073581" y="1851532"/>
                    <a:pt x="2065295" y="1673146"/>
                  </a:cubicBezTo>
                  <a:lnTo>
                    <a:pt x="1649785" y="1673146"/>
                  </a:lnTo>
                  <a:lnTo>
                    <a:pt x="1649785" y="2307299"/>
                  </a:lnTo>
                  <a:cubicBezTo>
                    <a:pt x="1829404" y="2299517"/>
                    <a:pt x="2004315" y="2261965"/>
                    <a:pt x="2168848" y="2199110"/>
                  </a:cubicBezTo>
                  <a:close/>
                  <a:moveTo>
                    <a:pt x="2422394" y="446879"/>
                  </a:moveTo>
                  <a:cubicBezTo>
                    <a:pt x="2204309" y="287209"/>
                    <a:pt x="1938140" y="189883"/>
                    <a:pt x="1649785" y="178919"/>
                  </a:cubicBezTo>
                  <a:lnTo>
                    <a:pt x="1649785" y="689876"/>
                  </a:lnTo>
                  <a:cubicBezTo>
                    <a:pt x="1846998" y="695154"/>
                    <a:pt x="2039668" y="732502"/>
                    <a:pt x="2221721" y="797410"/>
                  </a:cubicBezTo>
                  <a:cubicBezTo>
                    <a:pt x="2275056" y="675360"/>
                    <a:pt x="2341760" y="557662"/>
                    <a:pt x="2422394" y="446879"/>
                  </a:cubicBezTo>
                  <a:close/>
                  <a:moveTo>
                    <a:pt x="2447278" y="2722123"/>
                  </a:moveTo>
                  <a:cubicBezTo>
                    <a:pt x="2366121" y="2618714"/>
                    <a:pt x="2299534" y="2507403"/>
                    <a:pt x="2246145" y="2391362"/>
                  </a:cubicBezTo>
                  <a:cubicBezTo>
                    <a:pt x="2057375" y="2464119"/>
                    <a:pt x="1856285" y="2506958"/>
                    <a:pt x="1649785" y="2514779"/>
                  </a:cubicBezTo>
                  <a:lnTo>
                    <a:pt x="1649785" y="3008639"/>
                  </a:lnTo>
                  <a:cubicBezTo>
                    <a:pt x="1949198" y="2997255"/>
                    <a:pt x="2224691" y="2892757"/>
                    <a:pt x="2447278" y="2722123"/>
                  </a:cubicBezTo>
                  <a:close/>
                  <a:moveTo>
                    <a:pt x="2878934" y="1493146"/>
                  </a:moveTo>
                  <a:cubicBezTo>
                    <a:pt x="2723190" y="1307255"/>
                    <a:pt x="2529440" y="1161128"/>
                    <a:pt x="2313862" y="1060620"/>
                  </a:cubicBezTo>
                  <a:cubicBezTo>
                    <a:pt x="2270535" y="1201714"/>
                    <a:pt x="2245604" y="1347104"/>
                    <a:pt x="2240109" y="1493146"/>
                  </a:cubicBezTo>
                  <a:close/>
                  <a:moveTo>
                    <a:pt x="2890636" y="1673146"/>
                  </a:moveTo>
                  <a:lnTo>
                    <a:pt x="2241814" y="1673146"/>
                  </a:lnTo>
                  <a:cubicBezTo>
                    <a:pt x="2249736" y="1827102"/>
                    <a:pt x="2279520" y="1979973"/>
                    <a:pt x="2329964" y="2127513"/>
                  </a:cubicBezTo>
                  <a:cubicBezTo>
                    <a:pt x="2545677" y="2019923"/>
                    <a:pt x="2738160" y="1866413"/>
                    <a:pt x="2890636" y="1673146"/>
                  </a:cubicBezTo>
                  <a:close/>
                  <a:moveTo>
                    <a:pt x="2973035" y="1284386"/>
                  </a:moveTo>
                  <a:cubicBezTo>
                    <a:pt x="2912066" y="1001840"/>
                    <a:pt x="2765308" y="751379"/>
                    <a:pt x="2561381" y="561108"/>
                  </a:cubicBezTo>
                  <a:cubicBezTo>
                    <a:pt x="2489321" y="656437"/>
                    <a:pt x="2431363" y="759225"/>
                    <a:pt x="2384553" y="865647"/>
                  </a:cubicBezTo>
                  <a:cubicBezTo>
                    <a:pt x="2604520" y="964977"/>
                    <a:pt x="2804622" y="1106677"/>
                    <a:pt x="2973035" y="1284386"/>
                  </a:cubicBezTo>
                  <a:close/>
                  <a:moveTo>
                    <a:pt x="2974277" y="1897328"/>
                  </a:moveTo>
                  <a:cubicBezTo>
                    <a:pt x="2812488" y="2073933"/>
                    <a:pt x="2619878" y="2216690"/>
                    <a:pt x="2407486" y="2319665"/>
                  </a:cubicBezTo>
                  <a:cubicBezTo>
                    <a:pt x="2454169" y="2420503"/>
                    <a:pt x="2511856" y="2517376"/>
                    <a:pt x="2582047" y="2607468"/>
                  </a:cubicBezTo>
                  <a:cubicBezTo>
                    <a:pt x="2776399" y="2417974"/>
                    <a:pt x="2916061" y="2172750"/>
                    <a:pt x="2974277" y="1897328"/>
                  </a:cubicBezTo>
                  <a:close/>
                  <a:moveTo>
                    <a:pt x="3185463" y="1593779"/>
                  </a:moveTo>
                  <a:cubicBezTo>
                    <a:pt x="3185463" y="2473999"/>
                    <a:pt x="2471904" y="3187558"/>
                    <a:pt x="1591684" y="3187558"/>
                  </a:cubicBezTo>
                  <a:cubicBezTo>
                    <a:pt x="738111" y="3187558"/>
                    <a:pt x="41261" y="2516549"/>
                    <a:pt x="1913" y="1673146"/>
                  </a:cubicBezTo>
                  <a:lnTo>
                    <a:pt x="0" y="1673146"/>
                  </a:lnTo>
                  <a:lnTo>
                    <a:pt x="0" y="1493146"/>
                  </a:lnTo>
                  <a:lnTo>
                    <a:pt x="2750" y="1493146"/>
                  </a:lnTo>
                  <a:cubicBezTo>
                    <a:pt x="50490" y="700174"/>
                    <a:pt x="679654" y="64473"/>
                    <a:pt x="1469785" y="6156"/>
                  </a:cubicBezTo>
                  <a:lnTo>
                    <a:pt x="1469785" y="0"/>
                  </a:lnTo>
                  <a:lnTo>
                    <a:pt x="1591684" y="0"/>
                  </a:lnTo>
                  <a:lnTo>
                    <a:pt x="1649785" y="0"/>
                  </a:lnTo>
                  <a:lnTo>
                    <a:pt x="1649785" y="2934"/>
                  </a:lnTo>
                  <a:cubicBezTo>
                    <a:pt x="2503127" y="31654"/>
                    <a:pt x="3185463" y="733032"/>
                    <a:pt x="3185463" y="1593779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PMingLiU"/>
                <a:ea typeface="PMingLiU"/>
                <a:cs typeface="PMingLiU"/>
              </a:endParaRPr>
            </a:p>
          </p:txBody>
        </p:sp>
      </p:grpSp>
      <p:sp>
        <p:nvSpPr>
          <p:cNvPr id="64" name="標題 63">
            <a:extLst>
              <a:ext uri="{FF2B5EF4-FFF2-40B4-BE49-F238E27FC236}">
                <a16:creationId xmlns:a16="http://schemas.microsoft.com/office/drawing/2014/main" id="{CF0CE674-A5CB-0BF1-06ED-8A35ABB1C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9086"/>
            <a:ext cx="7886700" cy="694488"/>
          </a:xfrm>
        </p:spPr>
        <p:txBody>
          <a:bodyPr/>
          <a:lstStyle/>
          <a:p>
            <a:r>
              <a:rPr lang="zh-TW" altLang="en-US" dirty="0">
                <a:latin typeface="PMingLiU"/>
                <a:ea typeface="PMingLiU"/>
                <a:cs typeface="PMingLiU"/>
              </a:rPr>
              <a:t>學術研究流程與資源工具</a:t>
            </a:r>
          </a:p>
        </p:txBody>
      </p:sp>
    </p:spTree>
    <p:extLst>
      <p:ext uri="{BB962C8B-B14F-4D97-AF65-F5344CB8AC3E}">
        <p14:creationId xmlns:p14="http://schemas.microsoft.com/office/powerpoint/2010/main" val="2877902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396;p155"/>
          <p:cNvPicPr preferRelativeResize="0"/>
          <p:nvPr/>
        </p:nvPicPr>
        <p:blipFill rotWithShape="1">
          <a:blip r:embed="rId3">
            <a:alphaModFix/>
          </a:blip>
          <a:srcRect l="16927" t="12534" r="13455"/>
          <a:stretch/>
        </p:blipFill>
        <p:spPr>
          <a:xfrm>
            <a:off x="608669" y="1053539"/>
            <a:ext cx="3505307" cy="3346922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55"/>
          <p:cNvSpPr txBox="1">
            <a:spLocks noGrp="1"/>
          </p:cNvSpPr>
          <p:nvPr>
            <p:ph type="title"/>
          </p:nvPr>
        </p:nvSpPr>
        <p:spPr>
          <a:xfrm>
            <a:off x="406924" y="82757"/>
            <a:ext cx="7886700" cy="69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>
              <a:buClr>
                <a:srgbClr val="005A84"/>
              </a:buClr>
              <a:buSzPts val="3600"/>
            </a:pPr>
            <a:r>
              <a:rPr lang="zh-TW" altLang="en-US" sz="3000" b="1" dirty="0">
                <a:solidFill>
                  <a:schemeClr val="accent2"/>
                </a:solidFill>
                <a:latin typeface="PMingLiU"/>
                <a:ea typeface="PMingLiU"/>
                <a:cs typeface="PMingLiU"/>
                <a:sym typeface="PMingLiU"/>
              </a:rPr>
              <a:t>引文</a:t>
            </a:r>
            <a:r>
              <a:rPr lang="zh-TW" altLang="en-US" sz="1800" b="1" dirty="0">
                <a:latin typeface="PMingLiU"/>
                <a:ea typeface="PMingLiU"/>
                <a:cs typeface="PMingLiU"/>
                <a:sym typeface="PMingLiU"/>
              </a:rPr>
              <a:t>與</a:t>
            </a:r>
            <a:r>
              <a:rPr lang="zh-TW" altLang="en-US" sz="3000" b="1" dirty="0">
                <a:solidFill>
                  <a:srgbClr val="652B8F"/>
                </a:solidFill>
                <a:latin typeface="PMingLiU"/>
                <a:ea typeface="PMingLiU"/>
                <a:cs typeface="PMingLiU"/>
                <a:sym typeface="PMingLiU"/>
              </a:rPr>
              <a:t>參考書目</a:t>
            </a:r>
            <a:endParaRPr dirty="0">
              <a:solidFill>
                <a:srgbClr val="652B8F"/>
              </a:solidFill>
              <a:latin typeface="PMingLiU"/>
              <a:ea typeface="PMingLiU"/>
              <a:cs typeface="PMingLiU"/>
            </a:endParaRPr>
          </a:p>
        </p:txBody>
      </p:sp>
      <p:sp>
        <p:nvSpPr>
          <p:cNvPr id="397" name="Google Shape;397;p155"/>
          <p:cNvSpPr/>
          <p:nvPr/>
        </p:nvSpPr>
        <p:spPr>
          <a:xfrm>
            <a:off x="672914" y="1816396"/>
            <a:ext cx="752474" cy="153599"/>
          </a:xfrm>
          <a:prstGeom prst="rect">
            <a:avLst/>
          </a:prstGeom>
          <a:solidFill>
            <a:schemeClr val="accent2">
              <a:alpha val="30000"/>
            </a:schemeClr>
          </a:solidFill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  <a:sym typeface="PMingLiU"/>
            </a:endParaRPr>
          </a:p>
        </p:txBody>
      </p:sp>
      <p:pic>
        <p:nvPicPr>
          <p:cNvPr id="398" name="Google Shape;398;p155" descr="C:\Documents and Settings\user\桌面\ScreenHunter_03 Dec. 07 11.11.gif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942" t="31145" r="14304"/>
          <a:stretch/>
        </p:blipFill>
        <p:spPr>
          <a:xfrm>
            <a:off x="4697936" y="1143214"/>
            <a:ext cx="3595688" cy="2511028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155"/>
          <p:cNvSpPr/>
          <p:nvPr/>
        </p:nvSpPr>
        <p:spPr>
          <a:xfrm>
            <a:off x="4697938" y="1498016"/>
            <a:ext cx="3396358" cy="160734"/>
          </a:xfrm>
          <a:prstGeom prst="rect">
            <a:avLst/>
          </a:prstGeom>
          <a:solidFill>
            <a:srgbClr val="652B8F">
              <a:alpha val="30000"/>
            </a:srgbClr>
          </a:solidFill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  <a:sym typeface="PMingLiU"/>
            </a:endParaRPr>
          </a:p>
        </p:txBody>
      </p:sp>
      <p:sp>
        <p:nvSpPr>
          <p:cNvPr id="400" name="Google Shape;400;p155"/>
          <p:cNvSpPr/>
          <p:nvPr/>
        </p:nvSpPr>
        <p:spPr>
          <a:xfrm>
            <a:off x="1273759" y="1029113"/>
            <a:ext cx="1518685" cy="306433"/>
          </a:xfrm>
          <a:prstGeom prst="roundRect">
            <a:avLst/>
          </a:prstGeom>
          <a:solidFill>
            <a:schemeClr val="accent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Tx/>
              <a:buNone/>
              <a:tabLst/>
              <a:defRPr/>
            </a:pPr>
            <a:r>
              <a:rPr kumimoji="0" lang="en-US" altLang="zh-TW" sz="13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Citation-</a:t>
            </a:r>
            <a:r>
              <a:rPr kumimoji="0" lang="zh-TW" alt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引文</a:t>
            </a:r>
            <a:r>
              <a:rPr kumimoji="0" lang="en-US" altLang="zh-TW" sz="13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(</a:t>
            </a:r>
            <a:r>
              <a:rPr kumimoji="0" lang="zh-TW" alt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註</a:t>
            </a:r>
            <a:r>
              <a:rPr kumimoji="0" lang="en-US" altLang="zh-TW" sz="13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)</a:t>
            </a:r>
            <a:endParaRPr kumimoji="0" sz="13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  <a:sym typeface="PMingLiU"/>
            </a:endParaRPr>
          </a:p>
        </p:txBody>
      </p:sp>
      <p:sp>
        <p:nvSpPr>
          <p:cNvPr id="401" name="Google Shape;401;p155"/>
          <p:cNvSpPr/>
          <p:nvPr/>
        </p:nvSpPr>
        <p:spPr>
          <a:xfrm>
            <a:off x="5169968" y="900322"/>
            <a:ext cx="2446824" cy="306433"/>
          </a:xfrm>
          <a:prstGeom prst="roundRect">
            <a:avLst/>
          </a:prstGeom>
          <a:solidFill>
            <a:srgbClr val="652B8F"/>
          </a:solidFill>
          <a:ln w="952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Tx/>
              <a:buNone/>
              <a:tabLst/>
              <a:defRPr/>
            </a:pPr>
            <a:r>
              <a:rPr kumimoji="0" lang="en-US" altLang="zh-TW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Bibliography-</a:t>
            </a:r>
            <a:r>
              <a:rPr kumimoji="0" lang="zh-TW" altLang="en-US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參考書目</a:t>
            </a:r>
            <a:r>
              <a:rPr kumimoji="0" lang="en-US" altLang="zh-TW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(</a:t>
            </a:r>
            <a:r>
              <a:rPr kumimoji="0" lang="zh-TW" altLang="en-US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文獻</a:t>
            </a:r>
            <a:r>
              <a:rPr kumimoji="0" lang="en-US" altLang="zh-TW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)</a:t>
            </a:r>
            <a:endParaRPr kumimoji="0" sz="27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  <a:sym typeface="PMingLiU"/>
            </a:endParaRPr>
          </a:p>
        </p:txBody>
      </p:sp>
      <p:cxnSp>
        <p:nvCxnSpPr>
          <p:cNvPr id="402" name="Google Shape;402;p155"/>
          <p:cNvCxnSpPr/>
          <p:nvPr/>
        </p:nvCxnSpPr>
        <p:spPr>
          <a:xfrm rot="10800000" flipH="1">
            <a:off x="1422446" y="1299693"/>
            <a:ext cx="651375" cy="557325"/>
          </a:xfrm>
          <a:prstGeom prst="bentConnector2">
            <a:avLst/>
          </a:prstGeom>
          <a:noFill/>
          <a:ln w="38100" cap="flat" cmpd="sng">
            <a:solidFill>
              <a:schemeClr val="accent2"/>
            </a:solidFill>
            <a:prstDash val="solid"/>
            <a:miter lim="800000"/>
            <a:headEnd type="diamond" w="med" len="med"/>
            <a:tailEnd type="triangle" w="med" len="med"/>
          </a:ln>
        </p:spPr>
      </p:cxnSp>
      <p:cxnSp>
        <p:nvCxnSpPr>
          <p:cNvPr id="403" name="Google Shape;403;p155"/>
          <p:cNvCxnSpPr>
            <a:stCxn id="399" idx="0"/>
          </p:cNvCxnSpPr>
          <p:nvPr/>
        </p:nvCxnSpPr>
        <p:spPr>
          <a:xfrm rot="10800000">
            <a:off x="6396114" y="1176491"/>
            <a:ext cx="0" cy="321525"/>
          </a:xfrm>
          <a:prstGeom prst="straightConnector1">
            <a:avLst/>
          </a:prstGeom>
          <a:noFill/>
          <a:ln w="38100" cap="flat" cmpd="sng">
            <a:solidFill>
              <a:srgbClr val="652B8F"/>
            </a:solidFill>
            <a:prstDash val="solid"/>
            <a:miter lim="800000"/>
            <a:headEnd type="diamond" w="med" len="med"/>
            <a:tailEnd type="triangle" w="med" len="med"/>
          </a:ln>
        </p:spPr>
      </p:cxnSp>
      <p:sp>
        <p:nvSpPr>
          <p:cNvPr id="404" name="Google Shape;404;p155"/>
          <p:cNvSpPr/>
          <p:nvPr/>
        </p:nvSpPr>
        <p:spPr>
          <a:xfrm>
            <a:off x="4758808" y="3763321"/>
            <a:ext cx="3269144" cy="1455684"/>
          </a:xfrm>
          <a:prstGeom prst="roundRect">
            <a:avLst/>
          </a:prstGeom>
          <a:solidFill>
            <a:srgbClr val="7030A0">
              <a:alpha val="89803"/>
            </a:srgbClr>
          </a:solidFill>
          <a:ln w="952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3600"/>
              <a:buFontTx/>
              <a:buNone/>
              <a:tabLst/>
              <a:defRPr/>
            </a:pPr>
            <a:r>
              <a:rPr kumimoji="0" lang="zh-TW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功用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  <a:sym typeface="PMingLiU"/>
            </a:endParaRPr>
          </a:p>
          <a:p>
            <a:pPr marL="432000" marR="0" lvl="0" indent="-25717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加強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/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支持內容信度 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  <a:sym typeface="PMingLiU"/>
            </a:endParaRPr>
          </a:p>
          <a:p>
            <a:pPr marL="432000" marR="0" lvl="0" indent="-25717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避免抄襲疑慮 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  <a:sym typeface="PMingLiU"/>
            </a:endParaRPr>
          </a:p>
          <a:p>
            <a:pPr marL="432000" marR="0" lvl="0" indent="-25717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Wingdings" panose="05000000000000000000" pitchFamily="2" charset="2"/>
              <a:buChar char="n"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作為同主題資料參考依據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  <a:sym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300004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E601154D-AE05-D32B-88B6-2133F91FF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218" y="573529"/>
            <a:ext cx="5649769" cy="3953033"/>
          </a:xfrm>
          <a:prstGeom prst="rect">
            <a:avLst/>
          </a:prstGeom>
        </p:spPr>
      </p:pic>
      <p:sp>
        <p:nvSpPr>
          <p:cNvPr id="8" name="標題 7">
            <a:extLst>
              <a:ext uri="{FF2B5EF4-FFF2-40B4-BE49-F238E27FC236}">
                <a16:creationId xmlns:a16="http://schemas.microsoft.com/office/drawing/2014/main" id="{8DA9BDCF-FDEE-915F-EBCF-80EAE9287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74893" y="84590"/>
            <a:ext cx="4983492" cy="694488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PMingLiU"/>
                <a:ea typeface="PMingLiU"/>
                <a:cs typeface="PMingLiU"/>
              </a:rPr>
              <a:t>更新最新版？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50476C2-73BB-40F1-B1ED-86822AFD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750" b="0" i="0" u="none" strike="noStrike" kern="1200" cap="none" spc="0" normalizeH="0" baseline="0" noProof="0" dirty="0">
              <a:ln>
                <a:noFill/>
              </a:ln>
              <a:solidFill>
                <a:srgbClr val="6B6B6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6" name="Google Shape;788;p164">
            <a:extLst>
              <a:ext uri="{FF2B5EF4-FFF2-40B4-BE49-F238E27FC236}">
                <a16:creationId xmlns:a16="http://schemas.microsoft.com/office/drawing/2014/main" id="{EE4170E1-2559-C534-210E-CF6577E35380}"/>
              </a:ext>
            </a:extLst>
          </p:cNvPr>
          <p:cNvSpPr/>
          <p:nvPr/>
        </p:nvSpPr>
        <p:spPr>
          <a:xfrm>
            <a:off x="5556102" y="3622123"/>
            <a:ext cx="2332069" cy="331972"/>
          </a:xfrm>
          <a:prstGeom prst="roundRect">
            <a:avLst>
              <a:gd name="adj" fmla="val 16667"/>
            </a:avLst>
          </a:prstGeom>
          <a:solidFill>
            <a:srgbClr val="7C13DB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可點此進行最新版本更新</a:t>
            </a:r>
            <a:endParaRPr kumimoji="0" sz="1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7" name="Google Shape;789;p164">
            <a:extLst>
              <a:ext uri="{FF2B5EF4-FFF2-40B4-BE49-F238E27FC236}">
                <a16:creationId xmlns:a16="http://schemas.microsoft.com/office/drawing/2014/main" id="{A0B73F9B-C433-3962-3641-85BC11AC1CA7}"/>
              </a:ext>
            </a:extLst>
          </p:cNvPr>
          <p:cNvSpPr/>
          <p:nvPr/>
        </p:nvSpPr>
        <p:spPr>
          <a:xfrm>
            <a:off x="6945023" y="3954129"/>
            <a:ext cx="228158" cy="360991"/>
          </a:xfrm>
          <a:prstGeom prst="downArrow">
            <a:avLst>
              <a:gd name="adj1" fmla="val 50000"/>
              <a:gd name="adj2" fmla="val 53495"/>
            </a:avLst>
          </a:prstGeom>
          <a:solidFill>
            <a:srgbClr val="7C13DB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Tx/>
              <a:buNone/>
              <a:tabLst/>
              <a:defRPr/>
            </a:pPr>
            <a:endParaRPr kumimoji="0" sz="15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10" name="Google Shape;621;p6">
            <a:extLst>
              <a:ext uri="{FF2B5EF4-FFF2-40B4-BE49-F238E27FC236}">
                <a16:creationId xmlns:a16="http://schemas.microsoft.com/office/drawing/2014/main" id="{4CC6D1BD-5F86-279A-30C7-12652D1C5E1A}"/>
              </a:ext>
            </a:extLst>
          </p:cNvPr>
          <p:cNvSpPr/>
          <p:nvPr/>
        </p:nvSpPr>
        <p:spPr>
          <a:xfrm>
            <a:off x="6317812" y="4172016"/>
            <a:ext cx="1330049" cy="302662"/>
          </a:xfrm>
          <a:prstGeom prst="round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 w="38100" cap="flat" cmpd="sng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  <a:sym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423980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AB5F0615-DD27-AD5F-B339-958CBC68F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835" y="822029"/>
            <a:ext cx="6460331" cy="40476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15" name="Google Shape;815;p15"/>
          <p:cNvSpPr txBox="1">
            <a:spLocks noGrp="1"/>
          </p:cNvSpPr>
          <p:nvPr>
            <p:ph type="title"/>
          </p:nvPr>
        </p:nvSpPr>
        <p:spPr>
          <a:xfrm>
            <a:off x="877008" y="161318"/>
            <a:ext cx="7886700" cy="69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>
              <a:buClr>
                <a:srgbClr val="005A84"/>
              </a:buClr>
              <a:buSzPts val="3600"/>
            </a:pPr>
            <a:r>
              <a:rPr lang="zh-TW" altLang="en-US" dirty="0">
                <a:latin typeface="PMingLiU"/>
                <a:ea typeface="PMingLiU"/>
                <a:cs typeface="PMingLiU"/>
                <a:sym typeface="PMingLiU"/>
              </a:rPr>
              <a:t>建立個人</a:t>
            </a:r>
            <a:r>
              <a:rPr lang="en-US" altLang="zh-TW" dirty="0">
                <a:latin typeface="PMingLiU"/>
                <a:ea typeface="PMingLiU"/>
                <a:cs typeface="PMingLiU"/>
                <a:sym typeface="PMingLiU"/>
              </a:rPr>
              <a:t>EndNote Library</a:t>
            </a:r>
            <a:endParaRPr dirty="0">
              <a:latin typeface="PMingLiU"/>
              <a:ea typeface="PMingLiU"/>
              <a:cs typeface="PMingLiU"/>
              <a:sym typeface="PMingLiU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2C28252-8076-461E-B268-80C5F1C57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750" b="0" i="0" u="none" strike="noStrike" kern="1200" cap="none" spc="0" normalizeH="0" baseline="0" noProof="0" dirty="0">
              <a:ln>
                <a:noFill/>
              </a:ln>
              <a:solidFill>
                <a:srgbClr val="6B6B6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820" name="Google Shape;820;p15"/>
          <p:cNvSpPr/>
          <p:nvPr/>
        </p:nvSpPr>
        <p:spPr>
          <a:xfrm>
            <a:off x="4163840" y="3595444"/>
            <a:ext cx="1313036" cy="434128"/>
          </a:xfrm>
          <a:prstGeom prst="wedgeRoundRectCallout">
            <a:avLst>
              <a:gd name="adj1" fmla="val -59437"/>
              <a:gd name="adj2" fmla="val -23947"/>
              <a:gd name="adj3" fmla="val 16667"/>
            </a:avLst>
          </a:prstGeom>
          <a:solidFill>
            <a:srgbClr val="7C13DB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Tx/>
              <a:buNone/>
              <a:tabLst/>
              <a:defRPr/>
            </a:pPr>
            <a:r>
              <a:rPr kumimoji="0" lang="zh-TW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建立新檔</a:t>
            </a:r>
            <a:endParaRPr kumimoji="0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821" name="Google Shape;821;p15"/>
          <p:cNvSpPr/>
          <p:nvPr/>
        </p:nvSpPr>
        <p:spPr>
          <a:xfrm>
            <a:off x="4163840" y="2755187"/>
            <a:ext cx="1313036" cy="434128"/>
          </a:xfrm>
          <a:prstGeom prst="wedgeRoundRectCallout">
            <a:avLst>
              <a:gd name="adj1" fmla="val -59468"/>
              <a:gd name="adj2" fmla="val -23147"/>
              <a:gd name="adj3" fmla="val 16667"/>
            </a:avLst>
          </a:prstGeom>
          <a:solidFill>
            <a:srgbClr val="7C13DB"/>
          </a:soli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Tx/>
              <a:buNone/>
              <a:tabLst/>
              <a:defRPr/>
            </a:pPr>
            <a:r>
              <a:rPr kumimoji="0" lang="zh-TW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MingLiU"/>
                <a:ea typeface="PMingLiU"/>
                <a:cs typeface="PMingLiU"/>
                <a:sym typeface="PMingLiU"/>
              </a:rPr>
              <a:t>開啟舊檔</a:t>
            </a:r>
            <a:endParaRPr kumimoji="0" sz="2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7" name="Google Shape;621;p6">
            <a:extLst>
              <a:ext uri="{FF2B5EF4-FFF2-40B4-BE49-F238E27FC236}">
                <a16:creationId xmlns:a16="http://schemas.microsoft.com/office/drawing/2014/main" id="{640F60FC-E4F1-8EED-1964-BFB65E2CB559}"/>
              </a:ext>
            </a:extLst>
          </p:cNvPr>
          <p:cNvSpPr/>
          <p:nvPr/>
        </p:nvSpPr>
        <p:spPr>
          <a:xfrm>
            <a:off x="2176467" y="2716764"/>
            <a:ext cx="1766883" cy="397912"/>
          </a:xfrm>
          <a:prstGeom prst="round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 w="38100" cap="flat" cmpd="sng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  <a:sym typeface="PMingLiU"/>
            </a:endParaRPr>
          </a:p>
        </p:txBody>
      </p:sp>
      <p:sp>
        <p:nvSpPr>
          <p:cNvPr id="11" name="Google Shape;621;p6">
            <a:extLst>
              <a:ext uri="{FF2B5EF4-FFF2-40B4-BE49-F238E27FC236}">
                <a16:creationId xmlns:a16="http://schemas.microsoft.com/office/drawing/2014/main" id="{C58E58E7-2019-9253-0A11-7D0DBC114928}"/>
              </a:ext>
            </a:extLst>
          </p:cNvPr>
          <p:cNvSpPr/>
          <p:nvPr/>
        </p:nvSpPr>
        <p:spPr>
          <a:xfrm>
            <a:off x="2176467" y="3594254"/>
            <a:ext cx="1766883" cy="397912"/>
          </a:xfrm>
          <a:prstGeom prst="round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 w="38100" cap="flat" cmpd="sng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Turnitin：論文原創性比對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100" b="1" i="1" u="none" strike="noStrike" kern="1200" cap="none" spc="0" normalizeH="0" baseline="0" noProof="0" dirty="0">
                <a:ln>
                  <a:noFill/>
                </a:ln>
                <a:solidFill>
                  <a:srgbClr val="E8A317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Originalidad académica</a:t>
            </a:r>
            <a:endParaRPr kumimoji="0" lang="zh-TW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502920" cy="50292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1097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</a:t>
            </a:r>
            <a:endParaRPr kumimoji="0" lang="zh-TW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143000" y="109728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填 Google 表單申請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502920" cy="50292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2</a:t>
            </a:r>
            <a:endParaRPr kumimoji="0" lang="zh-TW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143000" y="178308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用 @o365st.pu.edu.tw 或 @pu.edu.tw 帳號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502920" cy="50292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" y="2468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3</a:t>
            </a:r>
            <a:endParaRPr kumimoji="0" lang="zh-TW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143000" y="246888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24 小時內點開通信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57200" y="3154680"/>
            <a:ext cx="502920" cy="50292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7200" y="3154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4</a:t>
            </a:r>
            <a:endParaRPr kumimoji="0" lang="zh-TW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1143000" y="315468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上傳文稿取得比對報告</a:t>
            </a:r>
            <a:endParaRPr kumimoji="0" lang="zh-TW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457200" y="388620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B6B6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學生帳號效期一學年，新學年需重新申請。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457200" y="42062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1D4E89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Turnitin 服務頁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937760" y="1097280"/>
            <a:ext cx="3749040" cy="3291840"/>
          </a:xfrm>
          <a:prstGeom prst="roundRect">
            <a:avLst>
              <a:gd name="adj" fmla="val 2222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120640" y="1280160"/>
            <a:ext cx="502920" cy="5029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1282" y="1390802"/>
            <a:ext cx="281635" cy="281635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5760720" y="13258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碩士生必知</a:t>
            </a:r>
            <a:endParaRPr kumimoji="0" lang="zh-TW" alt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5120640" y="196596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109 學年起，申請學位考試須檢附經指導教授簽名確認的論文原創性比對報告。</a:t>
            </a:r>
            <a:endParaRPr kumimoji="0" lang="zh-TW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 </a:t>
            </a:r>
            <a:endParaRPr kumimoji="0" lang="zh-TW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上傳時「提交文稿至」請選「無儲存庫」，避免文稿被存入系統，之後比對變成 100%。</a:t>
            </a:r>
            <a:endParaRPr kumimoji="0" lang="zh-TW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6B6B6B"/>
                </a:solidFill>
                <a:effectLst/>
                <a:uLnTx/>
                <a:uFillTx/>
                <a:latin typeface="新細明體"/>
                <a:ea typeface="新細明體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6B6B6B"/>
              </a:solidFill>
              <a:effectLst/>
              <a:uLnTx/>
              <a:uFillTx/>
              <a:latin typeface="新細明體"/>
              <a:ea typeface="新細明體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5250" cy="5143500"/>
          </a:xfrm>
          <a:prstGeom prst="rect">
            <a:avLst/>
          </a:prstGeom>
          <a:solidFill>
            <a:srgbClr val="1F3A5F"/>
          </a:solidFill>
          <a:ln/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4" name="Text 2"/>
          <p:cNvSpPr>
            <a:spLocks noGrp="1"/>
          </p:cNvSpPr>
          <p:nvPr>
            <p:ph type="title" idx="4294967295"/>
          </p:nvPr>
        </p:nvSpPr>
        <p:spPr>
          <a:xfrm>
            <a:off x="981075" y="906463"/>
            <a:ext cx="81629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700"/>
              </a:lnSpc>
            </a:pPr>
            <a:r>
              <a:rPr lang="en-US" b="1" dirty="0"/>
              <a:t>Turnitin：體檢報告，不是測謊機</a:t>
            </a:r>
            <a:endParaRPr lang="en-US" dirty="0">
              <a:latin typeface="PMingLiU"/>
              <a:ea typeface="PMingLiU"/>
              <a:cs typeface="PMingLiU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11981" y="1375842"/>
            <a:ext cx="3900488" cy="1267718"/>
          </a:xfrm>
          <a:prstGeom prst="roundRect">
            <a:avLst>
              <a:gd name="adj" fmla="val 5823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6" name="Text 4"/>
          <p:cNvSpPr/>
          <p:nvPr/>
        </p:nvSpPr>
        <p:spPr>
          <a:xfrm>
            <a:off x="747713" y="1511573"/>
            <a:ext cx="373789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1F3A5F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申請帳號</a:t>
            </a:r>
            <a:endParaRPr kumimoji="0" lang="en-US" sz="112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7" name="Text 5"/>
          <p:cNvSpPr/>
          <p:nvPr/>
        </p:nvSpPr>
        <p:spPr>
          <a:xfrm>
            <a:off x="812293" y="1730648"/>
            <a:ext cx="3667601" cy="7962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25921" marR="0" lvl="0" indent="-125921" algn="l" defTabSz="685800" rtl="0" eaLnBrk="1" fontAlgn="auto" latinLnBrk="0" hangingPunct="1">
              <a:lnSpc>
                <a:spcPts val="153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填Google表單，請用Chrome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25921" marR="0" lvl="0" indent="-125921" algn="l" defTabSz="685800" rtl="0" eaLnBrk="1" fontAlgn="auto" latinLnBrk="0" hangingPunct="1">
              <a:lnSpc>
                <a:spcPts val="153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111學年起入學：限用@o365st.pu.edu.tw或@pu.edu.tw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25921" marR="0" lvl="0" indent="-125921" algn="l" defTabSz="685800" rtl="0" eaLnBrk="1" fontAlgn="auto" latinLnBrk="0" hangingPunct="1">
              <a:lnSpc>
                <a:spcPts val="153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開通信連結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24小時內有效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25921" marR="0" lvl="0" indent="-125921" algn="l" defTabSz="685800" rtl="0" eaLnBrk="1" fontAlgn="auto" latinLnBrk="0" hangingPunct="1">
              <a:lnSpc>
                <a:spcPts val="153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學生帳號效期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一學年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，次學年重新申請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631531" y="1375842"/>
            <a:ext cx="3900488" cy="1267718"/>
          </a:xfrm>
          <a:prstGeom prst="roundRect">
            <a:avLst>
              <a:gd name="adj" fmla="val 5823"/>
            </a:avLst>
          </a:prstGeom>
          <a:solidFill>
            <a:srgbClr val="FFFDF8"/>
          </a:solidFill>
          <a:ln w="6350">
            <a:solidFill>
              <a:srgbClr val="DDD5C2"/>
            </a:solidFill>
            <a:prstDash val="solid"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9" name="Text 7"/>
          <p:cNvSpPr/>
          <p:nvPr/>
        </p:nvSpPr>
        <p:spPr>
          <a:xfrm>
            <a:off x="4767263" y="1511573"/>
            <a:ext cx="373789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ts val="1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B23A48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學位考試必備</a:t>
            </a:r>
            <a:endParaRPr kumimoji="0" lang="en-US" sz="1125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831843" y="1730648"/>
            <a:ext cx="3667601" cy="6019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25921" marR="0" lvl="0" indent="-125921" algn="l" defTabSz="685800" rtl="0" eaLnBrk="1" fontAlgn="auto" latinLnBrk="0" hangingPunct="1">
              <a:lnSpc>
                <a:spcPts val="153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109學年度起須附經指導教授簽名的比對報告電子檔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25921" marR="0" lvl="0" indent="-125921" algn="l" defTabSz="685800" rtl="0" eaLnBrk="1" fontAlgn="auto" latinLnBrk="0" hangingPunct="1">
              <a:lnSpc>
                <a:spcPts val="153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自我比對選「無儲存庫」，否則日後比對變100%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  <a:p>
            <a:pPr marL="125921" marR="0" lvl="0" indent="-125921" algn="l" defTabSz="685800" rtl="0" eaLnBrk="1" fontAlgn="auto" latinLnBrk="0" hangingPunct="1">
              <a:lnSpc>
                <a:spcPts val="153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相似度不等於抄襲，要逐段檢視來源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2769766"/>
            <a:ext cx="8162544" cy="179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ts val="1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</a:rPr>
              <a:t>比對資料庫：500億筆網頁、5.7億份學生論文、1.5億筆期刊雜誌內容｜</a:t>
            </a:r>
            <a:r>
              <a:rPr kumimoji="0" lang="en-US" sz="900" b="0" i="0" u="sng" strike="noStrike" kern="1200" cap="none" spc="0" normalizeH="0" baseline="0" noProof="0" dirty="0">
                <a:ln>
                  <a:noFill/>
                </a:ln>
                <a:solidFill>
                  <a:srgbClr val="4A4F57"/>
                </a:solidFill>
                <a:effectLst/>
                <a:uLnTx/>
                <a:uFillTx/>
                <a:latin typeface="PMingLiU" pitchFamily="34" charset="0"/>
                <a:ea typeface="PMingLiU" pitchFamily="34" charset="-122"/>
                <a:cs typeface="PMingLiU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library.pu.edu.tw/p/426-1054-71.php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"/>
            <a:ext cx="7761266" cy="515088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0" y="438150"/>
            <a:ext cx="1752600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PMingLiU" panose="020B0604030504040204" pitchFamily="34" charset="-120"/>
                <a:ea typeface="PMingLiU" panose="020B0604030504040204" pitchFamily="34" charset="-120"/>
                <a:cs typeface="PMingLiU"/>
              </a:rPr>
              <a:t>檢視報告</a:t>
            </a:r>
            <a:r>
              <a:rPr kumimoji="0" lang="zh-TW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PMingLiU" panose="020B0604030504040204" pitchFamily="34" charset="-120"/>
                <a:ea typeface="PMingLiU" panose="020B0604030504040204" pitchFamily="34" charset="-120"/>
                <a:cs typeface="PMingLiU"/>
              </a:rPr>
              <a:t>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 panose="020B0604030504040204" pitchFamily="34" charset="-120"/>
              <a:ea typeface="PMingLiU" panose="020B0604030504040204" pitchFamily="34" charset="-120"/>
              <a:cs typeface="PMingLiU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PMingLiU" panose="020B0604030504040204" pitchFamily="34" charset="-120"/>
                <a:ea typeface="PMingLiU" panose="020B0604030504040204" pitchFamily="34" charset="-120"/>
                <a:cs typeface="PMingLiU"/>
              </a:rPr>
              <a:t>相符處總覽</a:t>
            </a:r>
          </a:p>
        </p:txBody>
      </p:sp>
      <p:sp>
        <p:nvSpPr>
          <p:cNvPr id="8" name="橢圓 7"/>
          <p:cNvSpPr/>
          <p:nvPr/>
        </p:nvSpPr>
        <p:spPr>
          <a:xfrm>
            <a:off x="5900056" y="941615"/>
            <a:ext cx="568779" cy="266700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6781800" y="247650"/>
            <a:ext cx="1295400" cy="45720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cxnSp>
        <p:nvCxnSpPr>
          <p:cNvPr id="11" name="直線單箭頭接點 10"/>
          <p:cNvCxnSpPr>
            <a:stCxn id="8" idx="7"/>
            <a:endCxn id="9" idx="3"/>
          </p:cNvCxnSpPr>
          <p:nvPr/>
        </p:nvCxnSpPr>
        <p:spPr>
          <a:xfrm flipV="1">
            <a:off x="6385540" y="637895"/>
            <a:ext cx="585968" cy="342778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 flipH="1">
            <a:off x="5753099" y="1647437"/>
            <a:ext cx="723900" cy="10287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4048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E370D8A-D778-4773-8DA1-8F7374B584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6" t="11865" r="10826" b="21223"/>
          <a:stretch/>
        </p:blipFill>
        <p:spPr>
          <a:xfrm>
            <a:off x="62917" y="0"/>
            <a:ext cx="8850041" cy="389458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3749727-E2C5-4F4C-BE16-E4EE66AC7531}"/>
              </a:ext>
            </a:extLst>
          </p:cNvPr>
          <p:cNvSpPr/>
          <p:nvPr/>
        </p:nvSpPr>
        <p:spPr>
          <a:xfrm>
            <a:off x="6977543" y="229649"/>
            <a:ext cx="629175" cy="3428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B9A80BE-8F9F-401B-8626-D1A2BDAA6753}"/>
              </a:ext>
            </a:extLst>
          </p:cNvPr>
          <p:cNvSpPr/>
          <p:nvPr/>
        </p:nvSpPr>
        <p:spPr>
          <a:xfrm>
            <a:off x="1031844" y="3026328"/>
            <a:ext cx="1541479" cy="2076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C9E3126-8C5B-48DA-8A8E-6B9F713E69A7}"/>
              </a:ext>
            </a:extLst>
          </p:cNvPr>
          <p:cNvSpPr txBox="1"/>
          <p:nvPr/>
        </p:nvSpPr>
        <p:spPr>
          <a:xfrm>
            <a:off x="1308683" y="4190301"/>
            <a:ext cx="27998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PMingLiU"/>
                <a:ea typeface="PMingLiU"/>
                <a:cs typeface="PMingLiU"/>
              </a:rPr>
              <a:t>歡迎報名 </a:t>
            </a:r>
            <a:r>
              <a:rPr kumimoji="0" lang="zh-TW" alt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4E5F70"/>
                </a:solidFill>
                <a:effectLst/>
                <a:uLnTx/>
                <a:uFillTx/>
                <a:latin typeface="PMingLiU" panose="020B0604030504040204" pitchFamily="34" charset="-120"/>
                <a:ea typeface="PMingLiU" panose="020B0604030504040204" pitchFamily="34" charset="-120"/>
                <a:cs typeface="PMingLiU"/>
                <a:hlinkClick r:id="rId3"/>
              </a:rPr>
              <a:t>資訊素養教育課程</a:t>
            </a:r>
            <a:endParaRPr kumimoji="0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5571800-008E-4D2D-9451-9FCA6E6C42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032" t="17249" r="10138" b="32721"/>
          <a:stretch/>
        </p:blipFill>
        <p:spPr>
          <a:xfrm>
            <a:off x="3701642" y="2570178"/>
            <a:ext cx="5379441" cy="257332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19AB276-AA26-45C0-81BF-F207C1AF3656}"/>
              </a:ext>
            </a:extLst>
          </p:cNvPr>
          <p:cNvSpPr/>
          <p:nvPr/>
        </p:nvSpPr>
        <p:spPr>
          <a:xfrm>
            <a:off x="4216515" y="3681718"/>
            <a:ext cx="4227005" cy="61554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MingLiU"/>
              <a:ea typeface="PMingLiU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271630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動手做：三個小任務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¡Manos a la obra!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2606040" cy="3200400"/>
          </a:xfrm>
          <a:prstGeom prst="roundRect">
            <a:avLst>
              <a:gd name="adj" fmla="val 2807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325880"/>
            <a:ext cx="685800" cy="685800"/>
          </a:xfrm>
          <a:prstGeom prst="ellipse">
            <a:avLst/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" y="1476756"/>
            <a:ext cx="384048" cy="38404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488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800" b="1" dirty="0">
                <a:solidFill>
                  <a:srgbClr val="1D4E89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任務一</a:t>
            </a:r>
            <a:endParaRPr lang="zh-TW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606040"/>
            <a:ext cx="2194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在臺灣博碩士論文系統找一本本系碩士論文，記下它用的研究方法。</a:t>
            </a:r>
            <a:endParaRPr lang="zh-TW" sz="1400" dirty="0"/>
          </a:p>
        </p:txBody>
      </p:sp>
      <p:sp>
        <p:nvSpPr>
          <p:cNvPr id="9" name="Shape 6"/>
          <p:cNvSpPr/>
          <p:nvPr/>
        </p:nvSpPr>
        <p:spPr>
          <a:xfrm>
            <a:off x="3246120" y="1097280"/>
            <a:ext cx="2606040" cy="3200400"/>
          </a:xfrm>
          <a:prstGeom prst="roundRect">
            <a:avLst>
              <a:gd name="adj" fmla="val 2807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74720" y="1325880"/>
            <a:ext cx="685800" cy="68580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5596" y="1476756"/>
            <a:ext cx="384048" cy="38404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74720" y="21488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800" b="1" dirty="0">
                <a:solidFill>
                  <a:srgbClr val="C8102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任務二</a:t>
            </a:r>
            <a:endParaRPr lang="zh-TW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474720" y="2606040"/>
            <a:ext cx="2194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在 TDX 以 Spanish 篩選，找一篇與你題目相關的博士論文並下載。</a:t>
            </a:r>
            <a:endParaRPr lang="zh-TW" sz="1400" dirty="0"/>
          </a:p>
        </p:txBody>
      </p:sp>
      <p:sp>
        <p:nvSpPr>
          <p:cNvPr id="14" name="Shape 10"/>
          <p:cNvSpPr/>
          <p:nvPr/>
        </p:nvSpPr>
        <p:spPr>
          <a:xfrm>
            <a:off x="6035040" y="1097280"/>
            <a:ext cx="2606040" cy="3200400"/>
          </a:xfrm>
          <a:prstGeom prst="roundRect">
            <a:avLst>
              <a:gd name="adj" fmla="val 2807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263640" y="1325880"/>
            <a:ext cx="685800" cy="685800"/>
          </a:xfrm>
          <a:prstGeom prst="ellipse">
            <a:avLst/>
          </a:prstGeom>
          <a:solidFill>
            <a:srgbClr val="7B1E1E"/>
          </a:solidFill>
          <a:ln w="12700">
            <a:solidFill>
              <a:srgbClr val="7B1E1E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516" y="1476756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263640" y="21488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任務三</a:t>
            </a:r>
            <a:endParaRPr lang="zh-TW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263640" y="2606040"/>
            <a:ext cx="2194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在 EBSCOhost 或 ProQuest 找一篇同儕審查文章，匯出到 EndNote。</a:t>
            </a:r>
            <a:endParaRPr lang="zh-TW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1024128" y="256032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7B1E1E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帶走這份檢查表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24128" y="73152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11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Resumen</a:t>
            </a:r>
            <a:endParaRPr lang="zh-TW" sz="11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4023360" cy="914400"/>
          </a:xfrm>
          <a:prstGeom prst="roundRect">
            <a:avLst>
              <a:gd name="adj" fmla="val 8000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7160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43000" y="109728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把題目拆成概念，列出中、英、西文關鍵字</a:t>
            </a:r>
            <a:endParaRPr lang="zh-TW" sz="1400" dirty="0"/>
          </a:p>
        </p:txBody>
      </p:sp>
      <p:sp>
        <p:nvSpPr>
          <p:cNvPr id="7" name="Shape 4"/>
          <p:cNvSpPr/>
          <p:nvPr/>
        </p:nvSpPr>
        <p:spPr>
          <a:xfrm>
            <a:off x="4663440" y="1097280"/>
            <a:ext cx="4023360" cy="914400"/>
          </a:xfrm>
          <a:prstGeom prst="roundRect">
            <a:avLst>
              <a:gd name="adj" fmla="val 8000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1371600"/>
            <a:ext cx="365760" cy="36576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349240" y="109728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先查館藏與 Jumper，再進專業資料庫</a:t>
            </a:r>
            <a:endParaRPr lang="zh-TW" sz="1400" dirty="0"/>
          </a:p>
        </p:txBody>
      </p:sp>
      <p:sp>
        <p:nvSpPr>
          <p:cNvPr id="10" name="Shape 6"/>
          <p:cNvSpPr/>
          <p:nvPr/>
        </p:nvSpPr>
        <p:spPr>
          <a:xfrm>
            <a:off x="457200" y="2194560"/>
            <a:ext cx="4023360" cy="914400"/>
          </a:xfrm>
          <a:prstGeom prst="roundRect">
            <a:avLst>
              <a:gd name="adj" fmla="val 8000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468880"/>
            <a:ext cx="365760" cy="36576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43000" y="219456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外文期刊：EBSCOhost、ProQuest；追引用：Web of Science</a:t>
            </a:r>
            <a:endParaRPr lang="zh-TW" sz="1400" dirty="0"/>
          </a:p>
        </p:txBody>
      </p:sp>
      <p:sp>
        <p:nvSpPr>
          <p:cNvPr id="13" name="Shape 8"/>
          <p:cNvSpPr/>
          <p:nvPr/>
        </p:nvSpPr>
        <p:spPr>
          <a:xfrm>
            <a:off x="4663440" y="2194560"/>
            <a:ext cx="4023360" cy="914400"/>
          </a:xfrm>
          <a:prstGeom prst="roundRect">
            <a:avLst>
              <a:gd name="adj" fmla="val 8000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2468880"/>
            <a:ext cx="365760" cy="36576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349240" y="219456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中文期刊：Journal、期刊論文索引、CNKI、萬方</a:t>
            </a:r>
            <a:endParaRPr lang="zh-TW" sz="1400" dirty="0"/>
          </a:p>
        </p:txBody>
      </p:sp>
      <p:sp>
        <p:nvSpPr>
          <p:cNvPr id="16" name="Shape 10"/>
          <p:cNvSpPr/>
          <p:nvPr/>
        </p:nvSpPr>
        <p:spPr>
          <a:xfrm>
            <a:off x="457200" y="3291840"/>
            <a:ext cx="4023360" cy="914400"/>
          </a:xfrm>
          <a:prstGeom prst="roundRect">
            <a:avLst>
              <a:gd name="adj" fmla="val 8000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566160"/>
            <a:ext cx="365760" cy="36576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143000" y="329184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博碩士論文：臺灣博碩士、TDX（西文）、DDC（英文）</a:t>
            </a:r>
            <a:endParaRPr lang="zh-TW" sz="1400" dirty="0"/>
          </a:p>
        </p:txBody>
      </p:sp>
      <p:sp>
        <p:nvSpPr>
          <p:cNvPr id="19" name="Shape 12"/>
          <p:cNvSpPr/>
          <p:nvPr/>
        </p:nvSpPr>
        <p:spPr>
          <a:xfrm>
            <a:off x="4663440" y="3291840"/>
            <a:ext cx="4023360" cy="914400"/>
          </a:xfrm>
          <a:prstGeom prst="roundRect">
            <a:avLst>
              <a:gd name="adj" fmla="val 8000"/>
            </a:avLst>
          </a:prstGeom>
          <a:solidFill>
            <a:srgbClr val="F3F6FB"/>
          </a:solidFill>
          <a:ln w="12700">
            <a:solidFill>
              <a:srgbClr val="F3F6FB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3566160"/>
            <a:ext cx="365760" cy="36576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349240" y="329184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400" dirty="0">
                <a:solidFill>
                  <a:srgbClr val="2B2B2B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拿不到全文找館際合作；書目交給 EndNote；完稿用 Turnitin</a:t>
            </a:r>
            <a:endParaRPr lang="zh-TW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6B6B"/>
                </a:solidFill>
                <a:latin typeface="新細明體"/>
                <a:ea typeface="新細明體"/>
                <a:cs typeface="新細明體"/>
              </a:defRPr>
            </a:lvl1pPr>
          </a:lstStyle>
          <a:p>
            <a:pPr algn="r"/>
            <a:fld id="{F7021451-1387-4CA6-816F-3879F97B5CBC}" type="slidenum">
              <a:rPr lang="en-US" b="0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7B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0"/>
            <a:ext cx="32918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2920" y="53594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4000" b="1" i="1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¡Muchas gracias!</a:t>
            </a:r>
            <a:endParaRPr lang="zh-TW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33858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zh-TW" altLang="en-US" sz="2000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有問題歡迎隨時來信或來電</a:t>
            </a:r>
            <a:endParaRPr lang="zh-TW" sz="2000" dirty="0"/>
          </a:p>
        </p:txBody>
      </p:sp>
      <p:sp>
        <p:nvSpPr>
          <p:cNvPr id="5" name="Shape 2"/>
          <p:cNvSpPr/>
          <p:nvPr/>
        </p:nvSpPr>
        <p:spPr>
          <a:xfrm>
            <a:off x="320040" y="2352040"/>
            <a:ext cx="4937760" cy="1371600"/>
          </a:xfrm>
          <a:prstGeom prst="roundRect">
            <a:avLst>
              <a:gd name="adj" fmla="val 5333"/>
            </a:avLst>
          </a:prstGeom>
          <a:solidFill>
            <a:srgbClr val="5E1515"/>
          </a:solidFill>
          <a:ln w="12700">
            <a:solidFill>
              <a:srgbClr val="5E151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457200" y="2457062"/>
            <a:ext cx="4663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zh-TW" altLang="en-US" sz="1500" b="1" dirty="0">
                <a:solidFill>
                  <a:srgbClr val="FFFFFF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蓋夏圖書館知識服務組 姜義臺</a:t>
            </a:r>
            <a:endParaRPr lang="zh-TW" sz="1500" dirty="0"/>
          </a:p>
          <a:p>
            <a:pPr marL="0" indent="0">
              <a:spcAft>
                <a:spcPts val="400"/>
              </a:spcAft>
              <a:buNone/>
            </a:pPr>
            <a:r>
              <a:rPr lang="zh-TW" altLang="en-US" sz="1500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E-mail：pu105b0@pu.edu.tw</a:t>
            </a:r>
            <a:endParaRPr lang="zh-TW" sz="1500" dirty="0"/>
          </a:p>
          <a:p>
            <a:pPr marL="0" indent="0">
              <a:spcAft>
                <a:spcPts val="400"/>
              </a:spcAft>
              <a:buNone/>
            </a:pPr>
            <a:r>
              <a:rPr lang="zh-TW" altLang="en-US" sz="1500" dirty="0">
                <a:solidFill>
                  <a:srgbClr val="E8A317"/>
                </a:solidFill>
                <a:latin typeface="新細明體" pitchFamily="34" charset="0"/>
                <a:ea typeface="新細明體" pitchFamily="34" charset="-122"/>
                <a:cs typeface="新細明體" pitchFamily="34" charset="-120"/>
              </a:rPr>
              <a:t>分機 11633</a:t>
            </a:r>
            <a:endParaRPr lang="zh-TW" sz="1500" dirty="0"/>
          </a:p>
        </p:txBody>
      </p:sp>
      <p:pic>
        <p:nvPicPr>
          <p:cNvPr id="7" name="圖片版面配置區 2">
            <a:extLst>
              <a:ext uri="{FF2B5EF4-FFF2-40B4-BE49-F238E27FC236}">
                <a16:creationId xmlns:a16="http://schemas.microsoft.com/office/drawing/2014/main" id="{43A06A55-C48A-417A-A340-18BF5AF9B5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965" b="13965"/>
          <a:stretch/>
        </p:blipFill>
        <p:spPr>
          <a:xfrm>
            <a:off x="3571599" y="2114919"/>
            <a:ext cx="5493661" cy="29702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新細明體"/>
        <a:ea typeface="新細明體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新細明體"/>
        <a:ea typeface="新細明體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zulejo Académico">
  <a:themeElements>
    <a:clrScheme name="Azulejo Académico">
      <a:dk1>
        <a:srgbClr val="2B2B2B"/>
      </a:dk1>
      <a:lt1>
        <a:srgbClr val="FFFFFF"/>
      </a:lt1>
      <a:dk2>
        <a:srgbClr val="5C0F14"/>
      </a:dk2>
      <a:lt2>
        <a:srgbClr val="F4EFEA"/>
      </a:lt2>
      <a:accent1>
        <a:srgbClr val="9E1B22"/>
      </a:accent1>
      <a:accent2>
        <a:srgbClr val="E8B321"/>
      </a:accent2>
      <a:accent3>
        <a:srgbClr val="1D4E89"/>
      </a:accent3>
      <a:accent4>
        <a:srgbClr val="C8553D"/>
      </a:accent4>
      <a:accent5>
        <a:srgbClr val="5E7A2E"/>
      </a:accent5>
      <a:accent6>
        <a:srgbClr val="7A6A58"/>
      </a:accent6>
      <a:hlink>
        <a:srgbClr val="1D4E89"/>
      </a:hlink>
      <a:folHlink>
        <a:srgbClr val="6D2E46"/>
      </a:folHlink>
    </a:clrScheme>
    <a:fontScheme name="Azulejo Académico">
      <a:majorFont>
        <a:latin typeface="新細明體"/>
        <a:ea typeface="新細明體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新細明體"/>
        <a:ea typeface="新細明體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Azulejo Académico">
  <a:themeElements>
    <a:clrScheme name="Azulejo Académico">
      <a:dk1>
        <a:srgbClr val="2B2B2B"/>
      </a:dk1>
      <a:lt1>
        <a:srgbClr val="FFFFFF"/>
      </a:lt1>
      <a:dk2>
        <a:srgbClr val="5C0F14"/>
      </a:dk2>
      <a:lt2>
        <a:srgbClr val="F4EFEA"/>
      </a:lt2>
      <a:accent1>
        <a:srgbClr val="9E1B22"/>
      </a:accent1>
      <a:accent2>
        <a:srgbClr val="E8B321"/>
      </a:accent2>
      <a:accent3>
        <a:srgbClr val="1D4E89"/>
      </a:accent3>
      <a:accent4>
        <a:srgbClr val="C8553D"/>
      </a:accent4>
      <a:accent5>
        <a:srgbClr val="5E7A2E"/>
      </a:accent5>
      <a:accent6>
        <a:srgbClr val="7A6A58"/>
      </a:accent6>
      <a:hlink>
        <a:srgbClr val="1D4E89"/>
      </a:hlink>
      <a:folHlink>
        <a:srgbClr val="6D2E46"/>
      </a:folHlink>
    </a:clrScheme>
    <a:fontScheme name="Azulejo Académico">
      <a:majorFont>
        <a:latin typeface="新細明體"/>
        <a:ea typeface="新細明體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新細明體"/>
        <a:ea typeface="新細明體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3049</Words>
  <Application>Microsoft Office PowerPoint</Application>
  <PresentationFormat>如螢幕大小 (16:9)</PresentationFormat>
  <Paragraphs>484</Paragraphs>
  <Slides>41</Slides>
  <Notes>34</Notes>
  <HiddenSlides>2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41</vt:i4>
      </vt:variant>
    </vt:vector>
  </HeadingPairs>
  <TitlesOfParts>
    <vt:vector size="50" baseType="lpstr">
      <vt:lpstr>Aptos</vt:lpstr>
      <vt:lpstr>PMingLiU</vt:lpstr>
      <vt:lpstr>PMingLiU</vt:lpstr>
      <vt:lpstr>Arial</vt:lpstr>
      <vt:lpstr>Calibri</vt:lpstr>
      <vt:lpstr>Wingdings</vt:lpstr>
      <vt:lpstr>Office Theme</vt:lpstr>
      <vt:lpstr>Azulejo Académico</vt:lpstr>
      <vt:lpstr>1_Azulejo Académico</vt:lpstr>
      <vt:lpstr>PowerPoint 簡報</vt:lpstr>
      <vt:lpstr>今日路線圖</vt:lpstr>
      <vt:lpstr>文獻探討：和前人對話</vt:lpstr>
      <vt:lpstr>檢索策略工具箱</vt:lpstr>
      <vt:lpstr>找資料的完整流程</vt:lpstr>
      <vt:lpstr>找書找資源：館藏查詢與 Jumper</vt:lpstr>
      <vt:lpstr>館藏查詢系統</vt:lpstr>
      <vt:lpstr>靜宜大學蓋夏圖書館https://library.pu.edu.tw  </vt:lpstr>
      <vt:lpstr>PowerPoint 簡報</vt:lpstr>
      <vt:lpstr>PowerPoint 簡報</vt:lpstr>
      <vt:lpstr>https://webpacx.lib.pu.edu.tw </vt:lpstr>
      <vt:lpstr>Jumper 電子資源探索服務</vt:lpstr>
      <vt:lpstr>外文資料庫：EBSCOhost・ProQuest・Web of Science</vt:lpstr>
      <vt:lpstr>EBSCOhost 系列資料庫</vt:lpstr>
      <vt:lpstr>ProQuest 系列資料庫</vt:lpstr>
      <vt:lpstr>Web of Science：順著引用找經典</vt:lpstr>
      <vt:lpstr>中文期刊與博碩士論文：國內・國際・西語</vt:lpstr>
      <vt:lpstr>中文期刊雙寶</vt:lpstr>
      <vt:lpstr>中國大陸學術資源：CNKI 與萬方</vt:lpstr>
      <vt:lpstr>臺灣博碩士論文知識加值系統</vt:lpstr>
      <vt:lpstr>TDX：西班牙加泰隆尼亞的開放論文寶庫</vt:lpstr>
      <vt:lpstr>DDC 國際博碩士論文全文資料庫</vt:lpstr>
      <vt:lpstr>取得全文與寫作工具：NDDS・EndNote・Turnitin</vt:lpstr>
      <vt:lpstr>館際合作：本館沒有也拿得到</vt:lpstr>
      <vt:lpstr>PowerPoint 簡報</vt:lpstr>
      <vt:lpstr>EndNote：書目管理，告別格式地獄</vt:lpstr>
      <vt:lpstr>⑯ EndNote 書目管理：告別手打參考文獻</vt:lpstr>
      <vt:lpstr>EndNote 工作流程：五步驟建立個人文獻庫</vt:lpstr>
      <vt:lpstr>EndNote：下載與安裝</vt:lpstr>
      <vt:lpstr>核心功能＋AI新功能</vt:lpstr>
      <vt:lpstr>學術研究流程與資源工具</vt:lpstr>
      <vt:lpstr>引文與參考書目</vt:lpstr>
      <vt:lpstr>更新最新版？</vt:lpstr>
      <vt:lpstr>建立個人EndNote Library</vt:lpstr>
      <vt:lpstr>Turnitin：論文原創性比對</vt:lpstr>
      <vt:lpstr>Turnitin：體檢報告，不是測謊機</vt:lpstr>
      <vt:lpstr>PowerPoint 簡報</vt:lpstr>
      <vt:lpstr>PowerPoint 簡報</vt:lpstr>
      <vt:lpstr>動手做：三個小任務</vt:lpstr>
      <vt:lpstr>帶走這份檢查表</vt:lpstr>
      <vt:lpstr>PowerPoint 簡報</vt:lpstr>
    </vt:vector>
  </TitlesOfParts>
  <Company>靜宜大學蓋夏圖書館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研究方法論 圖書館資源研習</dc:title>
  <dc:subject>PptxGenJS Presentation</dc:subject>
  <dc:creator>姜義臺</dc:creator>
  <cp:lastModifiedBy>蓋夏圖書館創新學習整合組-姜義臺</cp:lastModifiedBy>
  <cp:revision>2</cp:revision>
  <dcterms:created xsi:type="dcterms:W3CDTF">2026-10-19T08:56:35Z</dcterms:created>
  <dcterms:modified xsi:type="dcterms:W3CDTF">2026-10-19T09:00:36Z</dcterms:modified>
</cp:coreProperties>
</file>