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4" r:id="rId2"/>
  </p:sldMasterIdLst>
  <p:notesMasterIdLst>
    <p:notesMasterId r:id="rId5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1257" r:id="rId17"/>
    <p:sldId id="270" r:id="rId18"/>
    <p:sldId id="1266" r:id="rId19"/>
    <p:sldId id="271" r:id="rId20"/>
    <p:sldId id="272" r:id="rId21"/>
    <p:sldId id="273" r:id="rId22"/>
    <p:sldId id="274" r:id="rId23"/>
    <p:sldId id="1261" r:id="rId24"/>
    <p:sldId id="1262" r:id="rId25"/>
    <p:sldId id="275" r:id="rId26"/>
    <p:sldId id="1250" r:id="rId27"/>
    <p:sldId id="1242" r:id="rId28"/>
    <p:sldId id="367" r:id="rId29"/>
    <p:sldId id="744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1265" r:id="rId42"/>
    <p:sldId id="288" r:id="rId43"/>
    <p:sldId id="289" r:id="rId44"/>
    <p:sldId id="1263" r:id="rId45"/>
    <p:sldId id="423" r:id="rId46"/>
    <p:sldId id="687" r:id="rId47"/>
    <p:sldId id="1264" r:id="rId48"/>
    <p:sldId id="290" r:id="rId49"/>
    <p:sldId id="311" r:id="rId50"/>
    <p:sldId id="1260" r:id="rId51"/>
    <p:sldId id="291" r:id="rId52"/>
    <p:sldId id="293" r:id="rId53"/>
    <p:sldId id="292" r:id="rId5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0E6"/>
    <a:srgbClr val="FBFAE2"/>
    <a:srgbClr val="FAF0E2"/>
    <a:srgbClr val="FAEFD8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5595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開場：「今天的目標很簡單：讓各位的參考文獻清單裡，每一筆都真的存在。」先埋下AI假引用的梗，後面單元二會回收。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說明今天的順序是「策略→AI→工具→取得→管理→誠信」，正好對應論文生命週期。開場5分鐘、總結Q&amp;A 5分鐘另計。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用Slido或舉手投票破冰，依結果微調後面各單元的時間比重。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「AI是很會聊天的學長，圖書館是會幫你把關的指導教授。兩個都要，但最後簽名的是指導教授。」可展示館網頁面：library.pu.edu.tw/p/426-1054-157.php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提醒博士生：文獻探討要「綜合與批判」，不是「書摘大全」。漏斗概念：由主題逐層收斂到研究問題。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「關鍵字不是一個，是一串。同義詞沒列，等於少看一半文獻。」醫護領域可改用PICO拆解。這張概念表可做成講義讓同學課堂填寫。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口訣：「同義用OR、概念用AND、NOT像刀要小心。」另提醒：Web of Science的NOT只能在Advanced Search中使用。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「每個資料庫的方言不一樣，看不懂就點Help，這不丟臉。」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可搭配EBSCO或WoS左側Refine面板截圖示範。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「找到一篇好論文，就像找到一個好學長：他的人脈（參考文獻）跟徒弟（被引用）都值得認識。」EndNote 2025也串接WoS的Citing Articles與Related Records。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邀請1–2位同學分享查詢式，現場幫忙「健檢」。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「以前是你在讀文獻，現在是AI先讀過再跟你報告。問題是，AI有時候會報告一篇不存在的文獻。」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重點示範EBSCO的「Show refined query」：這是「AI幫你學布林」的最佳教材。EBSCO AI Insights另有館員human-in-the-loop抽審機制。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說明這些工具功能更新很快，以官方頁面為準；免費版通常有次數或篇數限制。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補充：即使真實存在的引用，也有43%（GPT-3.5）／24%（GPT-4）含實質錯誤。假引用常帶真實期刊名、格式正確的DOI、真實學者名字。ACL數據出自Sakai等〈HalluCitation Matters〉（arXiv:2601.18724），2024約0.28%→2025年2.59%（v2修正為2.65%）。「口委最愛隨機點一篇參考文獻問你：這篇在講什麼？如果那篇根本不存在……」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現場示範請通用AI「列出5篇臺灣社工倦怠的期刊論文含DOI」，再當場到華藝與NDLTD逐筆查證。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現場示範：把一筆AI給的文獻貼到Jumper查證。不要引用AI的摘要。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「最上位的規定其實是你的指導教授和投稿期刊，動手前請先問。」行政院指引於2023年8月31日院會通過。教育部臺灣學術倫理教育資源中心有相關提醒。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依據：經授智字第11252800520號函（2023/6/16）、智慧局電子郵件1111031、1140522c。「AI幫你畫的圖不一定是你的，也不一定是AI的，但一定要說清楚是怎麼來的。」個案是否侵權最終由法院認定。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揭露不是認罪，是展現研究透明性。泛指工具時可引用 ChatGPT [Large language model]；有分享連結時引用特定對話。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介紹本館「文獻引用與引文格式」頁與 EndNote 服務；提醒中文APA格式以系所規定為準。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示範揭露文字範例。APA 已不再要求標示版本號。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「書被借走了別哭，按預約。」可搭配首頁搜尋框與個人書房登入截圖。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「Jumper是圖書館的總入口，記不住網址就記住它。」凌網科技建置。介面請上課前現場核對。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「在國外開會時突然要查文獻，記得先開VPN，再打給我們。」示意圖：家裡→VPN隧道→學校IP。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訂閱的子資料庫依靜宜當年訂購為準，現場打開Jumper確認並展示「選擇資料庫」畫面。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Insights支援語言說法不一：館網寫支援中文自然語言提問，國外大學指南寫摘要僅英文，以現場實測為準。截圖時用紅框標出免責聲明。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「WoS不是全文庫，它是學術界的族譜，告訴你誰引用了誰。」核心合輯收錄經編輯遴選的期刊（Clarivate 2024年9月新聞稿）。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現場示範：用Research Assistant問「What are the key papers on…?」，再點進原文查證。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很多台灣的指標期刊（TSSCI、THCI）都在這裡。各校介紹的收錄數字不一（2,800餘種、2,879種），簡報寫「逾」。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靜宜是否開通AI助手升級版權限，以現場畫面為準。「零幻覺」是廠商宣稱（華藝2026年9月官方部落格），仍須自行查證。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「看到NCL圖示代表要去台北國圖，或者走NDDS，請它來找你。」期刊數有5,000、5,100、5,500種等不同說法，簡報寫「逾」。現屬國圖「期刊文獻資訊網」，110年3月2日新版上線。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「寫論文前先查有沒有學長姐做過一樣的題目，避免撞題，也能偷學章節架構。」筆數持續增加（書目與摘要逾156萬筆）。輸出格式另有Chicago、CNS-13611、CSE。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「每張申請單只能申請一份書目。被申請館最好填滿三所，第一家沒有時，系統會自動轉下一家。」服務對象：本校教職員工生、已申請校友借書證的校友。付款方式與帳號審核天數請依館內實務補充。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A5E628-F344-48B0-B7E4-F342C59C9059}" type="slidenum">
              <a:rPr lang="zh-TW" altLang="en-US" smtClean="0"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2308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「EndNote圖書館不要放在Dropbox、OneDrive同步資料夾，原廠FAQ有特別提醒。」安裝檔名以KM下載的檔案為準（館網說明為EN22Inst.msi）。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現場示範「WoS匯出→EndNote→Word插入引用→切換APA第7版」，三分鐘內完成。2025.1版新功能見館方2025年10月3日公告。Find a Journal需輸入標題與100字內摘要。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A5E628-F344-48B0-B7E4-F342C59C9059}" type="slidenum">
              <a:rPr lang="zh-TW" altLang="en-US" smtClean="0"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58822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91" name="Google Shape;391;p1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2" name="Google Shape;392;p1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 altLang="zh-TW" sz="110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44</a:t>
            </a:fld>
            <a:endParaRPr sz="1100" dirty="0">
              <a:solidFill>
                <a:srgbClr val="00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943457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2" name="Google Shape;81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56793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「Turnitin不是測謊機，是體檢報告。數字高不一定有病，但一定要看醫生，也就是你的指導教授。」o365信箱可能收不到開通信，可改用@pu.edu.tw並設定webmail自動轉寄。重設密碼連結有效期1小時。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建議同學把這一頁截圖當桌布。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「謝謝大家。祝各位的參考文獻都真實存在，口試一次就過！」可在每個網址旁加QR Code（請自行產生後上傳）。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0715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預備三題：①「Turnitin多少%才算安全？」學校沒有統一門檻，以系所和指導教授規定為準。②「EndNote在Mac能用嗎？」③「AI潤飾要不要揭露？」依指導教授與期刊政策，原則上建議揭露。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56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00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009080"/>
            <a:ext cx="10566400" cy="403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  <p:sp>
        <p:nvSpPr>
          <p:cNvPr id="5" name="Text 15">
            <a:extLst>
              <a:ext uri="{FF2B5EF4-FFF2-40B4-BE49-F238E27FC236}">
                <a16:creationId xmlns:a16="http://schemas.microsoft.com/office/drawing/2014/main" id="{5BE0009D-ED81-07A7-3B2D-43761203C1CD}"/>
              </a:ext>
            </a:extLst>
          </p:cNvPr>
          <p:cNvSpPr/>
          <p:nvPr userDrawn="1"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 err="1">
                <a:solidFill>
                  <a:srgbClr val="6B6F7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蓋夏圖書館知識服務組｜研究生圖書館資源研習</a:t>
            </a:r>
            <a:r>
              <a:rPr lang="en-US" sz="1200" dirty="0">
                <a:solidFill>
                  <a:srgbClr val="6B6F7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　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 err="1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靜宜大學蓋夏圖書館</a:t>
            </a:r>
            <a:r>
              <a:rPr lang="en-US" sz="1000" dirty="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｜</a:t>
            </a:r>
            <a:r>
              <a:rPr lang="zh-TW" altLang="en-US" sz="1000" dirty="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研究生圖書資源研習 </a:t>
            </a:r>
            <a:endParaRPr lang="en-US" sz="1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marL="0" indent="0" algn="l">
              <a:buNone/>
            </a:pP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icrosoft JhengHei"/>
                <a:ea typeface="Microsoft JhengHei"/>
                <a:cs typeface="Microsoft JhengHei"/>
              </a:rPr>
              <a:t>‹#›</a:t>
            </a:fld>
            <a:endParaRPr lang="en-US" dirty="0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9224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2696"/>
            <a:ext cx="10515600" cy="997992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n"/>
              <a:defRPr/>
            </a:lvl1pPr>
            <a:lvl2pPr marL="685800" indent="-22860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p"/>
              <a:defRPr/>
            </a:lvl2pPr>
            <a:lvl3pPr marL="1143000" indent="-2286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u"/>
              <a:defRPr/>
            </a:lvl3pPr>
            <a:lvl4pPr marL="1600200" indent="-2286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lvl4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80BBC-A264-4BC9-8C4F-32AC0407D2D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120"/>
            <a:ext cx="1224136" cy="40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700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4704"/>
            <a:ext cx="10515600" cy="9259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5D844-D493-4007-9899-B56B7AE88A8D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732" y="116632"/>
            <a:ext cx="1224136" cy="40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74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AE84C0F2-517A-8B2B-F12E-687D36D636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50"/>
          <a:stretch/>
        </p:blipFill>
        <p:spPr>
          <a:xfrm>
            <a:off x="0" y="0"/>
            <a:ext cx="12192000" cy="6951642"/>
          </a:xfrm>
          <a:prstGeom prst="rect">
            <a:avLst/>
          </a:prstGeom>
        </p:spPr>
      </p:pic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45DAD7FE-F1CF-096C-0669-BF8594E8EE2B}"/>
              </a:ext>
            </a:extLst>
          </p:cNvPr>
          <p:cNvCxnSpPr>
            <a:cxnSpLocks/>
          </p:cNvCxnSpPr>
          <p:nvPr userDrawn="1"/>
        </p:nvCxnSpPr>
        <p:spPr>
          <a:xfrm>
            <a:off x="0" y="3810000"/>
            <a:ext cx="634365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9748C8"/>
                </a:gs>
                <a:gs pos="100000">
                  <a:srgbClr val="D9A3FB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054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 err="1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靜宜大學蓋夏圖書館</a:t>
            </a:r>
            <a:r>
              <a:rPr lang="en-US" sz="1000" dirty="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｜</a:t>
            </a:r>
            <a:r>
              <a:rPr lang="zh-TW" altLang="en-US" sz="1000" dirty="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研究生圖書資源研習 </a:t>
            </a:r>
            <a:endParaRPr lang="en-US" sz="1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marL="0" indent="0" algn="l">
              <a:buNone/>
            </a:pP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icrosoft JhengHei"/>
                <a:ea typeface="Microsoft JhengHei"/>
                <a:cs typeface="Microsoft JhengHei"/>
              </a:rPr>
              <a:t>‹#›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4128014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 err="1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靜宜大學蓋夏圖書館</a:t>
            </a:r>
            <a:r>
              <a:rPr lang="en-US" sz="1000" dirty="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｜</a:t>
            </a:r>
            <a:r>
              <a:rPr lang="zh-TW" altLang="en-US" sz="1000" dirty="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研究生圖書資源研習 </a:t>
            </a:r>
            <a:endParaRPr lang="en-US" sz="1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marL="0" indent="0" algn="l">
              <a:buNone/>
            </a:pP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icrosoft JhengHei"/>
                <a:ea typeface="Microsoft JhengHei"/>
                <a:cs typeface="Microsoft JhengHei"/>
              </a:rPr>
              <a:t>‹#›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4024927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56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00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009080"/>
            <a:ext cx="10566400" cy="403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  <p:sp>
        <p:nvSpPr>
          <p:cNvPr id="5" name="Text 15">
            <a:extLst>
              <a:ext uri="{FF2B5EF4-FFF2-40B4-BE49-F238E27FC236}">
                <a16:creationId xmlns:a16="http://schemas.microsoft.com/office/drawing/2014/main" id="{5844C947-72DA-C7E4-A272-484B693E4906}"/>
              </a:ext>
            </a:extLst>
          </p:cNvPr>
          <p:cNvSpPr/>
          <p:nvPr userDrawn="1"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 err="1">
                <a:solidFill>
                  <a:srgbClr val="6B6F7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蓋夏圖書館知識服務組｜研究生圖書館資源研習</a:t>
            </a:r>
            <a:r>
              <a:rPr lang="en-US" sz="1200" dirty="0">
                <a:solidFill>
                  <a:srgbClr val="6B6F7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　</a:t>
            </a:r>
            <a:endParaRPr 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7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icrosoft JhengHei"/>
                <a:ea typeface="Microsoft JhengHei"/>
                <a:cs typeface="Microsoft JhengHei"/>
              </a:rPr>
              <a:t>‹#›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4084486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9pPr>
    </p:bodyStyle>
    <p:otherStyle>
      <a:defPPr>
        <a:defRPr lang="en-US">
          <a:latin typeface="Microsoft JhengHei"/>
          <a:ea typeface="Microsoft JhengHei"/>
          <a:cs typeface="Microsoft JhengHei"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157.php?Lang=zh-tw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library.pu.edu.tw/p/426-1054-157.php?Lang=zh-tw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ebpacx.lib.pu.edu.tw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library.pu.edu.tw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ebpacx.lib.pu.edu.tw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jumper.lib.pu.edu.tw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24.php?Lang=zh-tw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https://jumper.lib.pu.edu.tw/resourceDetail?resourceType=databases&amp;id=101100100" TargetMode="External"/><Relationship Id="rId7" Type="http://schemas.openxmlformats.org/officeDocument/2006/relationships/hyperlink" Target="https://jumper.lib.pu.edu.tw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jumper.lib.pu.edu.tw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umper.lib.pu.edu.tw/resourceDetail?resourceType=databases&amp;id=101100100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ebofscience.com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hyperlink" Target="https://jumper.lib.pu.edu.tw/resourceDetail?resourceType=databases&amp;id=LDB0035" TargetMode="External"/><Relationship Id="rId4" Type="http://schemas.openxmlformats.org/officeDocument/2006/relationships/hyperlink" Target="https://jumper.lib.pu.edu.tw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jumper.lib.pu.edu.tw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umper.lib.pu.edu.tw/resourceDetail?resourceType=databases&amp;id=LDB0035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jumper.lib.pu.edu.tw/resourceDetail?resourceType=databases&amp;id=11V202100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hyperlink" Target="https://jumper.lib.pu.edu.tw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jumper.lib.pu.edu.tw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umper.lib.pu.edu.tw/resourceDetail?resourceType=databases&amp;id=11V202100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tpl.ncl.edu.tw/NclService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ndltd.ncl.edu.tw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hyperlink" Target="https://cloud.ncl.edu.tw/pu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hyperlink" Target="https://library.pu.edu.tw/p/426-1054-11.php?Lang=zh-tw" TargetMode="External"/><Relationship Id="rId4" Type="http://schemas.openxmlformats.org/officeDocument/2006/relationships/hyperlink" Target="https://ndds.stpi.narl.org.tw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112.php?Lang=zh-tw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71.php?Lang=zh-tw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27.php?Lang=zh-tw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s://tpl.ncl.edu.tw/NclService/" TargetMode="External"/><Relationship Id="rId3" Type="http://schemas.openxmlformats.org/officeDocument/2006/relationships/hyperlink" Target="https://webpacx.lib.pu.edu.tw/" TargetMode="External"/><Relationship Id="rId7" Type="http://schemas.openxmlformats.org/officeDocument/2006/relationships/hyperlink" Target="https://jumper.lib.pu.edu.tw/resourceDetail?resourceType=databases&amp;id=11V202100" TargetMode="External"/><Relationship Id="rId12" Type="http://schemas.openxmlformats.org/officeDocument/2006/relationships/hyperlink" Target="https://library.pu.edu.tw/p/426-1054-71.php?Lang=zh-tw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ebofscience.com/" TargetMode="External"/><Relationship Id="rId11" Type="http://schemas.openxmlformats.org/officeDocument/2006/relationships/hyperlink" Target="https://library.pu.edu.tw/p/426-1054-112.php?Lang=zh-tw" TargetMode="External"/><Relationship Id="rId5" Type="http://schemas.openxmlformats.org/officeDocument/2006/relationships/hyperlink" Target="https://jumper.lib.pu.edu.tw/resourceDetail?resourceType=databases&amp;id=101100100" TargetMode="External"/><Relationship Id="rId10" Type="http://schemas.openxmlformats.org/officeDocument/2006/relationships/hyperlink" Target="https://library.pu.edu.tw/p/426-1054-11.php?Lang=zh-tw" TargetMode="External"/><Relationship Id="rId4" Type="http://schemas.openxmlformats.org/officeDocument/2006/relationships/hyperlink" Target="https://jumper.lib.pu.edu.tw/" TargetMode="External"/><Relationship Id="rId9" Type="http://schemas.openxmlformats.org/officeDocument/2006/relationships/hyperlink" Target="https://ndltd.ncl.edu.tw/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引用網絡節點線條裝飾"/>
          <p:cNvPicPr>
            <a:picLocks noChangeAspect="1"/>
          </p:cNvPicPr>
          <p:nvPr/>
        </p:nvPicPr>
        <p:blipFill>
          <a:blip r:embed="rId3"/>
          <a:srcRect t="-1" b="-1"/>
          <a:stretch/>
        </p:blipFill>
        <p:spPr>
          <a:xfrm>
            <a:off x="6985000" y="0"/>
            <a:ext cx="5207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1835845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200" dirty="0">
                <a:solidFill>
                  <a:srgbClr val="C9A22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靜宜大學蓋夏圖書館｜研究生圖書館資源研習</a:t>
            </a:r>
            <a:endParaRPr lang="en-US" sz="1400" dirty="0"/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2287885"/>
            <a:ext cx="10883392" cy="726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20"/>
              </a:lnSpc>
              <a:buNone/>
            </a:pPr>
            <a:r>
              <a:rPr lang="en-US" sz="4800" b="1" i="0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從AI搜尋到論文誕生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812800" y="3192066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dirty="0">
                <a:solidFill>
                  <a:srgbClr val="E3C76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研究生的文獻檢索生存指南</a:t>
            </a:r>
            <a:endParaRPr lang="en-US" sz="2400" dirty="0"/>
          </a:p>
        </p:txBody>
      </p:sp>
      <p:pic>
        <p:nvPicPr>
          <p:cNvPr id="6" name="Image 1" descr="lin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3821906"/>
            <a:ext cx="1016000" cy="254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CAE38DEF-74B9-4E0E-23CA-9B1F586DEA6B}"/>
              </a:ext>
            </a:extLst>
          </p:cNvPr>
          <p:cNvSpPr/>
          <p:nvPr/>
        </p:nvSpPr>
        <p:spPr>
          <a:xfrm>
            <a:off x="812800" y="4227793"/>
            <a:ext cx="76112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知識服務組   姜義臺 </a:t>
            </a:r>
            <a:endParaRPr lang="en-US" altLang="zh-TW" sz="24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24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資源查找　資料庫　博碩士論文　論文比對系統　</a:t>
            </a:r>
            <a:r>
              <a:rPr lang="en-US" altLang="zh-TW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EndNote</a:t>
            </a:r>
            <a:r>
              <a:rPr lang="zh-TW" altLang="en-US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館際合作</a:t>
            </a:r>
          </a:p>
          <a:p>
            <a:r>
              <a:rPr lang="en-US" altLang="zh-TW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Phone</a:t>
            </a:r>
            <a:r>
              <a:rPr lang="zh-TW" altLang="en-US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04-26328001-11633</a:t>
            </a:r>
            <a:r>
              <a:rPr lang="zh-TW" altLang="en-US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en-US" altLang="zh-TW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Email</a:t>
            </a:r>
            <a:r>
              <a:rPr lang="zh-TW" altLang="en-US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pu105B0@pu.edu.tw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課程大綱｜論文生命週期六站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724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策略 → AI → 工具 → 取得 → 管理 → 誠信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961455"/>
            <a:ext cx="3397250" cy="1295301"/>
          </a:xfrm>
          <a:prstGeom prst="roundRect">
            <a:avLst>
              <a:gd name="adj" fmla="val 759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022350" y="2167830"/>
            <a:ext cx="3074035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01｜15分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22350" y="2480171"/>
            <a:ext cx="3074035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文獻檢索策略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022350" y="2802731"/>
            <a:ext cx="3074035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關鍵字、布林、滾雪球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97375" y="1961455"/>
            <a:ext cx="3397250" cy="1295301"/>
          </a:xfrm>
          <a:prstGeom prst="roundRect">
            <a:avLst>
              <a:gd name="adj" fmla="val 759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Text 8"/>
          <p:cNvSpPr/>
          <p:nvPr/>
        </p:nvSpPr>
        <p:spPr>
          <a:xfrm>
            <a:off x="4603750" y="2167830"/>
            <a:ext cx="3074035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02｜20分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03750" y="2480171"/>
            <a:ext cx="3074035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生成式IR與AI倫理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603750" y="2802731"/>
            <a:ext cx="3074035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AI工具、學術倫理、著作權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978775" y="1961455"/>
            <a:ext cx="3397250" cy="1295301"/>
          </a:xfrm>
          <a:prstGeom prst="roundRect">
            <a:avLst>
              <a:gd name="adj" fmla="val 759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8185150" y="2167830"/>
            <a:ext cx="3074035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03｜7分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185150" y="2480171"/>
            <a:ext cx="3074035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館藏查詢與Jumper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185150" y="2802731"/>
            <a:ext cx="3074035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探索服務、校外連線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15975" y="3440906"/>
            <a:ext cx="3397250" cy="1295301"/>
          </a:xfrm>
          <a:prstGeom prst="roundRect">
            <a:avLst>
              <a:gd name="adj" fmla="val 759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6"/>
          <p:cNvSpPr/>
          <p:nvPr/>
        </p:nvSpPr>
        <p:spPr>
          <a:xfrm>
            <a:off x="1022350" y="3647281"/>
            <a:ext cx="3074035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04｜17分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022350" y="3959622"/>
            <a:ext cx="3074035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三大資料庫實戰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022350" y="4282182"/>
            <a:ext cx="3074035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EBSCOhost、WoS、Journal學術期刊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397375" y="3440906"/>
            <a:ext cx="3397250" cy="1295301"/>
          </a:xfrm>
          <a:prstGeom prst="roundRect">
            <a:avLst>
              <a:gd name="adj" fmla="val 759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Text 20"/>
          <p:cNvSpPr/>
          <p:nvPr/>
        </p:nvSpPr>
        <p:spPr>
          <a:xfrm>
            <a:off x="4603750" y="3647281"/>
            <a:ext cx="3074035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05｜7分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603750" y="3959622"/>
            <a:ext cx="3074035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國圖兩大系統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4603750" y="4282182"/>
            <a:ext cx="3074035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期刊論文索引、博碩士論文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7978775" y="3440906"/>
            <a:ext cx="3397250" cy="1295301"/>
          </a:xfrm>
          <a:prstGeom prst="roundRect">
            <a:avLst>
              <a:gd name="adj" fmla="val 759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Text 24"/>
          <p:cNvSpPr/>
          <p:nvPr/>
        </p:nvSpPr>
        <p:spPr>
          <a:xfrm>
            <a:off x="8185150" y="3647281"/>
            <a:ext cx="3074035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06｜14分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185150" y="3959622"/>
            <a:ext cx="3074035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取得・管理・誠信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8185150" y="4282182"/>
            <a:ext cx="3074035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NDDS、EndNote、Turnitin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暖身投票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724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你的文獻探討卡在哪一關？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970980"/>
          <a:ext cx="10553700" cy="2635446"/>
        </p:xfrm>
        <a:graphic>
          <a:graphicData uri="http://schemas.openxmlformats.org/drawingml/2006/table">
            <a:tbl>
              <a:tblPr/>
              <a:tblGrid>
                <a:gridCol w="1266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1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65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9241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關卡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症狀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今天的解藥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241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1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找不到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關鍵字與同義詞（單元一）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241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2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找太多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限縮與排序（單元一、四）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241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3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找到了，看不到全文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NDDS館際合作（單元六）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241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4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找到了，管不了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EndNote書目管理（單元六）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241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5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寫完了，怕被說抄襲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Turnitin＋AI揭露（單元二、六）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為什麼研究生更需要圖書館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724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AI講得很像，資料庫給你可查證的出處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961455"/>
            <a:ext cx="5187950" cy="1680071"/>
          </a:xfrm>
          <a:prstGeom prst="roundRect">
            <a:avLst>
              <a:gd name="adj" fmla="val 5858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047750" y="2193230"/>
            <a:ext cx="486613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B23A4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通用AI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3282" y="2556371"/>
            <a:ext cx="4792980" cy="878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8468" indent="-188468" algn="l">
              <a:lnSpc>
                <a:spcPts val="2240"/>
              </a:lnSpc>
              <a:buSzPct val="100000"/>
              <a:buChar char="•"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回答流暢、速度快</a:t>
            </a:r>
            <a:endParaRPr lang="en-US" sz="1400" dirty="0"/>
          </a:p>
          <a:p>
            <a:pPr marL="188468" indent="-188468" algn="l">
              <a:lnSpc>
                <a:spcPts val="2240"/>
              </a:lnSpc>
              <a:buSzPct val="100000"/>
              <a:buChar char="•"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來源可能不存在或張冠李戴</a:t>
            </a:r>
            <a:endParaRPr lang="en-US" sz="1400" dirty="0"/>
          </a:p>
          <a:p>
            <a:pPr marL="188468" indent="-188468" algn="l">
              <a:lnSpc>
                <a:spcPts val="2240"/>
              </a:lnSpc>
              <a:buSzPct val="100000"/>
              <a:buChar char="•"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適合發想與找線索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88075" y="1961455"/>
            <a:ext cx="5187950" cy="1680071"/>
          </a:xfrm>
          <a:prstGeom prst="roundRect">
            <a:avLst>
              <a:gd name="adj" fmla="val 5858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6419850" y="2193230"/>
            <a:ext cx="486613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圖書館資料庫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85382" y="2556371"/>
            <a:ext cx="4792980" cy="878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8468" indent="-188468" algn="l">
              <a:lnSpc>
                <a:spcPts val="2240"/>
              </a:lnSpc>
              <a:buSzPct val="100000"/>
              <a:buChar char="•"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權威、完整、可追溯</a:t>
            </a:r>
            <a:endParaRPr lang="en-US" sz="1400" dirty="0"/>
          </a:p>
          <a:p>
            <a:pPr marL="188468" indent="-188468" algn="l">
              <a:lnSpc>
                <a:spcPts val="2240"/>
              </a:lnSpc>
              <a:buSzPct val="100000"/>
              <a:buChar char="•"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經得起口委追問</a:t>
            </a:r>
            <a:endParaRPr lang="en-US" sz="1400" dirty="0"/>
          </a:p>
          <a:p>
            <a:pPr marL="188468" indent="-188468" algn="l">
              <a:lnSpc>
                <a:spcPts val="2240"/>
              </a:lnSpc>
              <a:buSzPct val="100000"/>
              <a:buChar char="•"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適合查證與正式引用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12800" y="3873302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館網「</a:t>
            </a: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3"/>
              </a:rPr>
              <a:t>生成式AI學術應用工具選介</a:t>
            </a: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」分四類：資料庫內建AI、學術搜尋與文獻分析AI、知識管理與視覺化、通用型AI與智慧代理人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單元一｜論文文獻探討資料檢索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724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文獻探討的四個目的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961455"/>
            <a:ext cx="5187950" cy="1017191"/>
          </a:xfrm>
          <a:prstGeom prst="roundRect">
            <a:avLst>
              <a:gd name="adj" fmla="val 9676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022350" y="2167830"/>
            <a:ext cx="4918456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① 確認研究缺口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22350" y="2505571"/>
            <a:ext cx="491845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別人做過什麼、還沒做什麼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88075" y="1961455"/>
            <a:ext cx="5187950" cy="1017191"/>
          </a:xfrm>
          <a:prstGeom prst="roundRect">
            <a:avLst>
              <a:gd name="adj" fmla="val 9676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6394450" y="2167830"/>
            <a:ext cx="4918456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② 建立理論框架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94450" y="2505571"/>
            <a:ext cx="491845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形成研究問題與研究假設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15975" y="3162796"/>
            <a:ext cx="5187950" cy="1017191"/>
          </a:xfrm>
          <a:prstGeom prst="roundRect">
            <a:avLst>
              <a:gd name="adj" fmla="val 9676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1022350" y="3369171"/>
            <a:ext cx="4918456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③ 選擇研究方法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22350" y="3706912"/>
            <a:ext cx="491845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說明為什麼這樣做最合適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188075" y="3162796"/>
            <a:ext cx="5187950" cy="1017191"/>
          </a:xfrm>
          <a:prstGeom prst="roundRect">
            <a:avLst>
              <a:gd name="adj" fmla="val 9676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6394450" y="3369171"/>
            <a:ext cx="4918456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④ 提供對話對象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394450" y="3706912"/>
            <a:ext cx="491845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討論結果時與前人研究對話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單元一｜Step 1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把研究問題拆成概念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12800" y="1907480"/>
            <a:ext cx="10566400" cy="520700"/>
          </a:xfrm>
          <a:prstGeom prst="rect">
            <a:avLst/>
          </a:prstGeom>
          <a:solidFill>
            <a:srgbClr val="FFFDF8"/>
          </a:solidFill>
          <a:ln/>
        </p:spPr>
        <p:txBody>
          <a:bodyPr wrap="square" lIns="228600" tIns="127000" rIns="0" bIns="10160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範例：「社群媒體使用對大學生睡眠品質的影響」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38200" y="1907480"/>
            <a:ext cx="0" cy="520700"/>
          </a:xfrm>
          <a:prstGeom prst="line">
            <a:avLst/>
          </a:prstGeom>
          <a:noFill/>
          <a:ln w="508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644080"/>
          <a:ext cx="10553700" cy="1543844"/>
        </p:xfrm>
        <a:graphic>
          <a:graphicData uri="http://schemas.openxmlformats.org/drawingml/2006/table">
            <a:tbl>
              <a:tblPr/>
              <a:tblGrid>
                <a:gridCol w="3482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2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8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概念A：社群媒體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概念B：大學生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概念C：睡眠品質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social media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undergraduate*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sleep quality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Instagram、TikTok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"college student*"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insomnia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社群網站、社交軟體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大專生、大學部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失眠、睡眠障礙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812800" y="4391124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每個概念都列：中英文同義詞、上下位詞、縮寫、新舊用語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單元一｜Step 2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布林邏輯三兄弟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910655"/>
            <a:ext cx="3397250" cy="1344910"/>
          </a:xfrm>
          <a:prstGeom prst="roundRect">
            <a:avLst>
              <a:gd name="adj" fmla="val 7318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022350" y="2117030"/>
            <a:ext cx="3074035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AND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22350" y="2515791"/>
            <a:ext cx="3074035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交集，愈加愈少</a:t>
            </a:r>
            <a:endParaRPr lang="en-US" sz="14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用在概念與概念之間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97375" y="1910655"/>
            <a:ext cx="3397250" cy="1344910"/>
          </a:xfrm>
          <a:prstGeom prst="roundRect">
            <a:avLst>
              <a:gd name="adj" fmla="val 7318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4603750" y="2117030"/>
            <a:ext cx="3074035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OR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603750" y="2515791"/>
            <a:ext cx="3074035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聯集，愈加愈多</a:t>
            </a:r>
            <a:endParaRPr lang="en-US" sz="14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用在同義詞之間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978775" y="1910655"/>
            <a:ext cx="3397250" cy="1344910"/>
          </a:xfrm>
          <a:prstGeom prst="roundRect">
            <a:avLst>
              <a:gd name="adj" fmla="val 7318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8185150" y="2117030"/>
            <a:ext cx="3074035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B23A4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NOT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185150" y="2515791"/>
            <a:ext cx="3074035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排除，慎用</a:t>
            </a:r>
            <a:endParaRPr lang="en-US" sz="14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容易誤殺好文獻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12800" y="3461941"/>
            <a:ext cx="10566400" cy="833041"/>
          </a:xfrm>
          <a:prstGeom prst="roundRect">
            <a:avLst>
              <a:gd name="adj" fmla="val 9147"/>
            </a:avLst>
          </a:prstGeom>
          <a:solidFill>
            <a:srgbClr val="1F3A5F"/>
          </a:solidFill>
          <a:ln/>
        </p:spPr>
        <p:txBody>
          <a:bodyPr wrap="square" lIns="180882" tIns="130082" rIns="0" bIns="104682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300" dirty="0">
                <a:solidFill>
                  <a:srgbClr val="F5F1E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("social media" OR Instagram OR TikTok) AND (undergraduate* OR "college student*") AND ("sleep quality" OR insomnia)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單元一｜Step 3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截字、萬用字元、片語、鄰近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920180"/>
          <a:ext cx="10553700" cy="2315766"/>
        </p:xfrm>
        <a:graphic>
          <a:graphicData uri="http://schemas.openxmlformats.org/drawingml/2006/table">
            <a:tbl>
              <a:tblPr/>
              <a:tblGrid>
                <a:gridCol w="2110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54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技巧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符號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範例與說明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截字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*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educat* → education、educational、educator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萬用字元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?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wom?n → woman、women（依資料庫規則）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片語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" "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"climate change"，避免被拆成兩個字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鄰近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NEAR/n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Web of Science：兩詞相距n字以內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鄰近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Nn／Wn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EBSCO：Nn不限順序、Wn依序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12800" y="4439146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中文資料庫：注意斷詞，以及「精確／模糊」查詢模式的差別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單元一｜Step 4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724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限縮與排序：先求全，再求準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961455"/>
            <a:ext cx="5187950" cy="2035572"/>
          </a:xfrm>
          <a:prstGeom prst="roundRect">
            <a:avLst>
              <a:gd name="adj" fmla="val 4835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047750" y="2193230"/>
            <a:ext cx="486613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限縮條件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3282" y="2556371"/>
            <a:ext cx="4792980" cy="1234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出版年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文獻類型：期刊論文、回顧文章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語言、學科類別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同儕審查、有無全文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88075" y="1961455"/>
            <a:ext cx="5187950" cy="2035572"/>
          </a:xfrm>
          <a:prstGeom prst="roundRect">
            <a:avLst>
              <a:gd name="adj" fmla="val 4835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6419850" y="2193230"/>
            <a:ext cx="486613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排序方式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85382" y="2556371"/>
            <a:ext cx="4792980" cy="9320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依「被引次數」→ 找經典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依「日期」→ 找最新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依「相關度」→ 先看最貼題的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12800" y="4228802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把限縮條件記下來：寫研究方法或系統性回顧時會用到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單元一｜Step 5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724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引用追蹤與滾雪球法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961455"/>
            <a:ext cx="3397250" cy="1713210"/>
          </a:xfrm>
          <a:prstGeom prst="roundRect">
            <a:avLst>
              <a:gd name="adj" fmla="val 5745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6" name="Image 0" descr="Boo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22350" y="2167830"/>
            <a:ext cx="355600" cy="3556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22350" y="2599630"/>
            <a:ext cx="3074035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向後追 Backward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022350" y="2934891"/>
            <a:ext cx="3074035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讀核心論文的參考文獻，往過去找源頭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97375" y="1961455"/>
            <a:ext cx="3397250" cy="1713210"/>
          </a:xfrm>
          <a:prstGeom prst="roundRect">
            <a:avLst>
              <a:gd name="adj" fmla="val 5745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10" name="Image 1" descr="Lin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03750" y="2167830"/>
            <a:ext cx="355600" cy="3556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603750" y="2599630"/>
            <a:ext cx="3074035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向前追 Forward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4603750" y="2934891"/>
            <a:ext cx="3074035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誰引用了這篇？WoS的Citing Articles、Related Records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7978775" y="1961455"/>
            <a:ext cx="3397250" cy="1713210"/>
          </a:xfrm>
          <a:prstGeom prst="roundRect">
            <a:avLst>
              <a:gd name="adj" fmla="val 5745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14" name="Image 2" descr="Glob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85150" y="2167830"/>
            <a:ext cx="355600" cy="3556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185150" y="2599630"/>
            <a:ext cx="3074035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視覺化</a:t>
            </a:r>
            <a:endParaRPr lang="en-US" sz="1700" dirty="0"/>
          </a:p>
        </p:txBody>
      </p:sp>
      <p:sp>
        <p:nvSpPr>
          <p:cNvPr id="16" name="Text 11"/>
          <p:cNvSpPr/>
          <p:nvPr/>
        </p:nvSpPr>
        <p:spPr>
          <a:xfrm>
            <a:off x="8185150" y="2934891"/>
            <a:ext cx="3074035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WoS Research Assistant共被引網絡、ResearchRabbit關係圖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單元一｜Step 6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文獻評估＋5分鐘小練習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12800" y="1907480"/>
            <a:ext cx="889000" cy="401241"/>
          </a:xfrm>
          <a:prstGeom prst="roundRect">
            <a:avLst>
              <a:gd name="adj" fmla="val 50000"/>
            </a:avLst>
          </a:prstGeom>
          <a:solidFill>
            <a:srgbClr val="E7DDC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權威性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803400" y="1907480"/>
            <a:ext cx="889000" cy="401241"/>
          </a:xfrm>
          <a:prstGeom prst="roundRect">
            <a:avLst>
              <a:gd name="adj" fmla="val 50000"/>
            </a:avLst>
          </a:prstGeom>
          <a:solidFill>
            <a:srgbClr val="E7DDC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時效性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794000" y="1907480"/>
            <a:ext cx="1244600" cy="401241"/>
          </a:xfrm>
          <a:prstGeom prst="roundRect">
            <a:avLst>
              <a:gd name="adj" fmla="val 50000"/>
            </a:avLst>
          </a:prstGeom>
          <a:solidFill>
            <a:srgbClr val="E7DDC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方法嚴謹度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40200" y="1907480"/>
            <a:ext cx="889000" cy="401241"/>
          </a:xfrm>
          <a:prstGeom prst="roundRect">
            <a:avLst>
              <a:gd name="adj" fmla="val 50000"/>
            </a:avLst>
          </a:prstGeom>
          <a:solidFill>
            <a:srgbClr val="E7DDC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相關性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130800" y="1907480"/>
            <a:ext cx="1066800" cy="401241"/>
          </a:xfrm>
          <a:prstGeom prst="roundRect">
            <a:avLst>
              <a:gd name="adj" fmla="val 50000"/>
            </a:avLst>
          </a:prstGeom>
          <a:solidFill>
            <a:srgbClr val="E7DDC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引用影響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2800" y="2511921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小心掠奪性期刊：圖書館「期刊投稿停看聽」有查證方式與選刊工具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12800" y="2963962"/>
            <a:ext cx="10566400" cy="1417241"/>
          </a:xfrm>
          <a:prstGeom prst="roundRect">
            <a:avLst>
              <a:gd name="adj" fmla="val 7169"/>
            </a:avLst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1041400" y="3192562"/>
            <a:ext cx="10412476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E3C76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🔧 實作練習（5分鐘）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41400" y="3543002"/>
            <a:ext cx="10412476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① 用自己的論文題目填寫「概念表」</a:t>
            </a:r>
            <a:endParaRPr lang="en-US" sz="15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② 寫出一條布林查詢式，等一下現場健檢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單元二｜生成式AI＋資訊檢索（IR）＝生成式IR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搜尋的樣貌正在改變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910655"/>
            <a:ext cx="4826000" cy="1601391"/>
          </a:xfrm>
          <a:prstGeom prst="roundRect">
            <a:avLst>
              <a:gd name="adj" fmla="val 6146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022350" y="2117030"/>
            <a:ext cx="4545648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傳統IR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22350" y="2452291"/>
            <a:ext cx="4545648" cy="878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輸入關鍵字</a:t>
            </a:r>
            <a:endParaRPr lang="en-US" sz="1400" dirty="0"/>
          </a:p>
          <a:p>
            <a:pPr marL="0" indent="0" algn="l">
              <a:lnSpc>
                <a:spcPts val="224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 拿到一串連結</a:t>
            </a:r>
            <a:endParaRPr lang="en-US" sz="1400" dirty="0"/>
          </a:p>
          <a:p>
            <a:pPr marL="0" indent="0" algn="l">
              <a:lnSpc>
                <a:spcPts val="224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 自己讀、自己整合</a:t>
            </a:r>
            <a:endParaRPr lang="en-US" sz="1400" dirty="0"/>
          </a:p>
        </p:txBody>
      </p:sp>
      <p:pic>
        <p:nvPicPr>
          <p:cNvPr id="8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97550" y="2558951"/>
            <a:ext cx="609600" cy="3048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559550" y="1913830"/>
            <a:ext cx="4819650" cy="1595041"/>
          </a:xfrm>
          <a:prstGeom prst="roundRect">
            <a:avLst>
              <a:gd name="adj" fmla="val 6370"/>
            </a:avLst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0" name="Text 7"/>
          <p:cNvSpPr/>
          <p:nvPr/>
        </p:nvSpPr>
        <p:spPr>
          <a:xfrm>
            <a:off x="6762750" y="2117030"/>
            <a:ext cx="4545648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E3C76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生成式IR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6762750" y="2452291"/>
            <a:ext cx="4545648" cy="878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400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輸入自然語言問題</a:t>
            </a:r>
            <a:endParaRPr lang="en-US" sz="1400" dirty="0"/>
          </a:p>
          <a:p>
            <a:pPr marL="0" indent="0" algn="l">
              <a:lnSpc>
                <a:spcPts val="2240"/>
              </a:lnSpc>
              <a:buNone/>
            </a:pPr>
            <a:r>
              <a:rPr lang="en-US" sz="1400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 AI先檢索再生成</a:t>
            </a:r>
            <a:endParaRPr lang="en-US" sz="1400" dirty="0"/>
          </a:p>
          <a:p>
            <a:pPr marL="0" indent="0" algn="l">
              <a:lnSpc>
                <a:spcPts val="2240"/>
              </a:lnSpc>
              <a:buNone/>
            </a:pPr>
            <a:r>
              <a:rPr lang="en-US" sz="1400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 拿到「附來源的答案」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12800" y="3718421"/>
            <a:ext cx="10883392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400" b="1" dirty="0" err="1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核心技術</a:t>
            </a:r>
            <a:r>
              <a:rPr lang="zh-TW" altLang="en-US" sz="1400" b="1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檢索增強生成（</a:t>
            </a:r>
            <a:r>
              <a:rPr lang="en-US" sz="1400" b="1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Retrieval-Augmented Generation，</a:t>
            </a:r>
            <a:r>
              <a:rPr lang="zh-TW" altLang="en-US" sz="1400" b="1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簡稱 </a:t>
            </a:r>
            <a:r>
              <a:rPr lang="en-US" sz="1400" b="1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RAG）</a:t>
            </a: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：先檢索可信文件，再根據文件生成回答，以降低幻覺</a:t>
            </a:r>
            <a:endParaRPr lang="en-US" sz="1400" dirty="0"/>
          </a:p>
          <a:p>
            <a:pPr marL="0" indent="0" algn="l">
              <a:lnSpc>
                <a:spcPts val="224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代表工具：Perplexity、Consensus、Semantic Scholar、Elicit、Scite、資料庫內建AI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單元二｜資料庫內建AI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216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最安全的起點：資料庫內建AI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869380"/>
          <a:ext cx="10553700" cy="2514897"/>
        </p:xfrm>
        <a:graphic>
          <a:graphicData uri="http://schemas.openxmlformats.org/drawingml/2006/table">
            <a:tbl>
              <a:tblPr/>
              <a:tblGrid>
                <a:gridCol w="337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76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工具</a:t>
                      </a:r>
                      <a:endParaRPr lang="en-US" sz="13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特色</a:t>
                      </a:r>
                      <a:endParaRPr lang="en-US" sz="13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EBSCO AI Insights</a:t>
                      </a:r>
                      <a:endParaRPr lang="en-US" sz="13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從全文生成2–5個重點，以RAG錨定全文；2025年3月正式推出</a:t>
                      </a:r>
                      <a:endParaRPr lang="en-US" sz="13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EBSCO AI-Assisted Search</a:t>
                      </a:r>
                      <a:endParaRPr lang="en-US" sz="13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口語問題轉布林查詢，可點Show refined query看查詢式</a:t>
                      </a:r>
                      <a:endParaRPr lang="en-US" sz="13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WoS Research Assistant</a:t>
                      </a:r>
                      <a:endParaRPr lang="en-US" sz="13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2024年9月推出；多語言自然語言檢索、引導任務、共被引網絡</a:t>
                      </a:r>
                      <a:endParaRPr lang="en-US" sz="13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Scopus AI</a:t>
                      </a:r>
                      <a:endParaRPr lang="en-US" sz="13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附引用來源的摘要與主題視覺化（靜宜已訂閱）</a:t>
                      </a:r>
                      <a:endParaRPr lang="en-US" sz="13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ScienceDirect AI</a:t>
                      </a:r>
                      <a:endParaRPr lang="en-US" sz="13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Reading Assistant只根據當前文章回答</a:t>
                      </a:r>
                      <a:endParaRPr lang="en-US" sz="13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JSTOR／IG Library</a:t>
                      </a:r>
                      <a:endParaRPr lang="en-US" sz="13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Interactive Research Tool（Beta）、AI Search</a:t>
                      </a:r>
                      <a:endParaRPr lang="en-US" sz="13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單元二｜AI工具利用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學術AI工具地圖：依用途選工具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910655"/>
            <a:ext cx="5200650" cy="1151830"/>
          </a:xfrm>
          <a:prstGeom prst="roundRect">
            <a:avLst>
              <a:gd name="adj" fmla="val 8545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996950" y="2091630"/>
            <a:ext cx="498386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找文獻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96950" y="2386211"/>
            <a:ext cx="4983861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Semantic Scholar（Allen AI，免費，索引逾2億篇）、Consensus、Elicit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75375" y="1910655"/>
            <a:ext cx="5200650" cy="1151830"/>
          </a:xfrm>
          <a:prstGeom prst="roundRect">
            <a:avLst>
              <a:gd name="adj" fmla="val 8545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6356350" y="2091630"/>
            <a:ext cx="498386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看引用脈絡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56350" y="2386211"/>
            <a:ext cx="4983861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Scite（引用是支持還是反駁）、ResearchRabbit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15975" y="3221236"/>
            <a:ext cx="5200650" cy="1151830"/>
          </a:xfrm>
          <a:prstGeom prst="roundRect">
            <a:avLst>
              <a:gd name="adj" fmla="val 8545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996950" y="3402211"/>
            <a:ext cx="498386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讀與整理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96950" y="3696791"/>
            <a:ext cx="4983861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Gemini Notebook（原NotebookLM）、SciSpace；視覺化用Napkin AI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75375" y="3221236"/>
            <a:ext cx="5200650" cy="1151830"/>
          </a:xfrm>
          <a:prstGeom prst="roundRect">
            <a:avLst>
              <a:gd name="adj" fmla="val 8545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6356350" y="3402211"/>
            <a:ext cx="498386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寫作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56350" y="3696791"/>
            <a:ext cx="4983861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Writefull（靜宜已提供）：Writefull Revise、Writefull Cite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12800" y="4579441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功能與免費額度更新很快，以各工具官方頁面為準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A57F87-6FAC-4861-8946-B3E83AAA4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404702"/>
            <a:ext cx="10566400" cy="467320"/>
          </a:xfrm>
        </p:spPr>
        <p:txBody>
          <a:bodyPr/>
          <a:lstStyle/>
          <a:p>
            <a:r>
              <a:rPr lang="zh-TW" altLang="en-US" dirty="0"/>
              <a:t>生成式</a:t>
            </a:r>
            <a:r>
              <a:rPr lang="en-US" altLang="zh-TW" dirty="0"/>
              <a:t>AI</a:t>
            </a:r>
            <a:r>
              <a:rPr lang="zh-TW" altLang="en-US" dirty="0"/>
              <a:t>學術應用參考指引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42F02FF-2AD9-465B-96C3-EF2990600E07}"/>
              </a:ext>
            </a:extLst>
          </p:cNvPr>
          <p:cNvSpPr txBox="1"/>
          <p:nvPr/>
        </p:nvSpPr>
        <p:spPr>
          <a:xfrm>
            <a:off x="3028426" y="1050066"/>
            <a:ext cx="77933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蓋</a:t>
            </a:r>
            <a:r>
              <a:rPr kumimoji="1" lang="zh-TW" altLang="en-US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夏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圖書館首頁 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/ 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學習研究 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/ 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支援教學與研究  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/ 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生成式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AI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學術應用參考指引</a:t>
            </a:r>
            <a:endParaRPr kumimoji="1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  <a:hlinkClick r:id="rId2"/>
              </a:rPr>
              <a:t>https://library.pu.edu.tw/p/426-1054-157.php?Lang=zh-tw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EF8417F-BDA1-4DC4-AE8A-8146B51D83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65" t="11852" r="8762" b="7156"/>
          <a:stretch/>
        </p:blipFill>
        <p:spPr>
          <a:xfrm>
            <a:off x="1184246" y="1782162"/>
            <a:ext cx="9823508" cy="555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15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A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B23A4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F08A9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單元二｜AI幻覺與假引用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AI會編造參考文獻，而且看起來很真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12800" y="1907480"/>
            <a:ext cx="2645668" cy="1041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8000"/>
              </a:lnSpc>
              <a:buNone/>
            </a:pPr>
            <a:r>
              <a:rPr lang="en-US" sz="8000" b="1" dirty="0">
                <a:solidFill>
                  <a:srgbClr val="F08A9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55%</a:t>
            </a:r>
            <a:endParaRPr lang="en-US" sz="8000" dirty="0"/>
          </a:p>
        </p:txBody>
      </p:sp>
      <p:sp>
        <p:nvSpPr>
          <p:cNvPr id="6" name="Text 4"/>
          <p:cNvSpPr/>
          <p:nvPr/>
        </p:nvSpPr>
        <p:spPr>
          <a:xfrm>
            <a:off x="812800" y="2948880"/>
            <a:ext cx="230644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6D9D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GPT-3.5 的引用是捏造的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458468" y="1907480"/>
            <a:ext cx="2687122" cy="1041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8000"/>
              </a:lnSpc>
              <a:buNone/>
            </a:pPr>
            <a:r>
              <a:rPr lang="en-US" sz="8000" b="1" dirty="0">
                <a:solidFill>
                  <a:srgbClr val="E3C76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18%</a:t>
            </a:r>
            <a:endParaRPr lang="en-US" sz="8000" dirty="0"/>
          </a:p>
        </p:txBody>
      </p:sp>
      <p:sp>
        <p:nvSpPr>
          <p:cNvPr id="8" name="Text 6"/>
          <p:cNvSpPr/>
          <p:nvPr/>
        </p:nvSpPr>
        <p:spPr>
          <a:xfrm>
            <a:off x="3458468" y="2948880"/>
            <a:ext cx="230644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6D9D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GPT-4 的引用是捏造的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12800" y="3418780"/>
            <a:ext cx="10883392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300" dirty="0">
                <a:solidFill>
                  <a:srgbClr val="D8CCC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Walters &amp; Wilder（2023, Scientific Reports）：42個主題、636筆引用</a:t>
            </a:r>
            <a:endParaRPr lang="en-US" sz="1300" dirty="0"/>
          </a:p>
          <a:p>
            <a:pPr marL="0" indent="0" algn="l">
              <a:lnSpc>
                <a:spcPts val="2080"/>
              </a:lnSpc>
              <a:buNone/>
            </a:pPr>
            <a:r>
              <a:rPr lang="en-US" sz="1300" dirty="0">
                <a:solidFill>
                  <a:srgbClr val="D8CCC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已污染正式出版：ACL系列會議2025年含假引用論文約2.6%；GPTZero掃描NeurIPS 2025，查出逾100筆假引用分布於51篇論文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rPr>
              <a:t>幻覺與假引用：AI搜尋的引用問題</a:t>
            </a: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548640" y="1280160"/>
            <a:ext cx="1106424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Tow Center〈AI Search Has a Citation Problem〉（2025年3月）：8個AI搜尋工具、1,600次查詢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548640" y="16459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60%+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548640" y="251460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整體答錯來源比例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3383280" y="16459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37%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3383280" y="251460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Perplexity 錯誤率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6217920" y="16459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67%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6217920" y="251460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ChatGPT Search 錯誤率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9052560" y="164592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94%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9052560" y="251460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Grok 3 錯誤率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548640" y="3429000"/>
            <a:ext cx="110642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常見錯誤：捏造DOI與網址、張冠李戴作者、引用轉載版而非原文、語氣過度自信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48640" y="4023360"/>
            <a:ext cx="5440680" cy="1828800"/>
          </a:xfrm>
          <a:prstGeom prst="roundRect">
            <a:avLst>
              <a:gd name="adj" fmla="val 4000"/>
            </a:avLst>
          </a:prstGeom>
          <a:solidFill>
            <a:srgbClr val="FCE6D9"/>
          </a:solidFill>
          <a:ln w="12700">
            <a:solidFill>
              <a:srgbClr val="FCE6D9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31520" y="4187952"/>
            <a:ext cx="512064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臺灣案例｜2026年3月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8" name="Text 15"/>
          <p:cNvSpPr txBox="1"/>
          <p:nvPr/>
        </p:nvSpPr>
        <p:spPr>
          <a:xfrm>
            <a:off x="731520" y="4709160"/>
            <a:ext cx="507492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政大國發所一篇博士論文書目出現AI生成的錯漏（含不存在的論文），論文先行下網並進入學術倫理調查</a:t>
            </a:r>
          </a:p>
        </p:txBody>
      </p:sp>
      <p:sp>
        <p:nvSpPr>
          <p:cNvPr id="19" name="Shape 16"/>
          <p:cNvSpPr/>
          <p:nvPr/>
        </p:nvSpPr>
        <p:spPr>
          <a:xfrm>
            <a:off x="6172200" y="4023360"/>
            <a:ext cx="5440680" cy="1828800"/>
          </a:xfrm>
          <a:prstGeom prst="roundRect">
            <a:avLst>
              <a:gd name="adj" fmla="val 4000"/>
            </a:avLst>
          </a:prstGeom>
          <a:solidFill>
            <a:srgbClr val="FCE6D9"/>
          </a:solidFill>
          <a:ln w="12700">
            <a:solidFill>
              <a:srgbClr val="FCE6D9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355080" y="4187952"/>
            <a:ext cx="512064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臺灣案例｜2025年6月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6355080" y="4709160"/>
            <a:ext cx="507492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屏東大學、南華大學碩士論文被檢舉引用AI虛構文獻，兩校皆要求重寫論文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單元二｜查核流程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724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三步驟查核AI給的文獻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961455"/>
            <a:ext cx="3075484" cy="1669951"/>
          </a:xfrm>
          <a:prstGeom prst="roundRect">
            <a:avLst>
              <a:gd name="adj" fmla="val 5894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022350" y="2167830"/>
            <a:ext cx="2742616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C9A22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22350" y="2622451"/>
            <a:ext cx="274261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查存在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22350" y="2929731"/>
            <a:ext cx="2742616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用篇名到Jumper、WoS、Google Scholar查</a:t>
            </a:r>
            <a:endParaRPr lang="en-US" sz="1300" dirty="0"/>
          </a:p>
        </p:txBody>
      </p:sp>
      <p:pic>
        <p:nvPicPr>
          <p:cNvPr id="9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21634" y="2694781"/>
            <a:ext cx="406400" cy="2032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4558209" y="2085280"/>
            <a:ext cx="3075583" cy="1422301"/>
          </a:xfrm>
          <a:prstGeom prst="roundRect">
            <a:avLst>
              <a:gd name="adj" fmla="val 6920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8"/>
          <p:cNvSpPr/>
          <p:nvPr/>
        </p:nvSpPr>
        <p:spPr>
          <a:xfrm>
            <a:off x="4764584" y="2291655"/>
            <a:ext cx="2742718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C9A22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4764584" y="2746276"/>
            <a:ext cx="2742718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核書目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764584" y="3053556"/>
            <a:ext cx="2866033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DOI、作者、年份、卷期頁完全一致</a:t>
            </a:r>
            <a:endParaRPr lang="en-US" sz="1300" dirty="0"/>
          </a:p>
        </p:txBody>
      </p:sp>
      <p:pic>
        <p:nvPicPr>
          <p:cNvPr id="14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63966" y="2694781"/>
            <a:ext cx="406400" cy="20320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8300541" y="2085280"/>
            <a:ext cx="3075484" cy="1422301"/>
          </a:xfrm>
          <a:prstGeom prst="roundRect">
            <a:avLst>
              <a:gd name="adj" fmla="val 6920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2"/>
          <p:cNvSpPr/>
          <p:nvPr/>
        </p:nvSpPr>
        <p:spPr>
          <a:xfrm>
            <a:off x="8506916" y="2291655"/>
            <a:ext cx="2742616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C9A22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3"/>
          <p:cNvSpPr/>
          <p:nvPr/>
        </p:nvSpPr>
        <p:spPr>
          <a:xfrm>
            <a:off x="8506916" y="2746276"/>
            <a:ext cx="274261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讀原文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8506916" y="3053556"/>
            <a:ext cx="274261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確認原文真的支持你的論點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812800" y="3863181"/>
            <a:ext cx="10566400" cy="520700"/>
          </a:xfrm>
          <a:prstGeom prst="roundRect">
            <a:avLst>
              <a:gd name="adj" fmla="val 14634"/>
            </a:avLst>
          </a:prstGeom>
          <a:solidFill>
            <a:srgbClr val="E7DDC4"/>
          </a:solidFill>
          <a:ln/>
        </p:spPr>
        <p:txBody>
          <a:bodyPr wrap="square" lIns="155482" tIns="104682" rIns="0" bIns="79282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原則：AI只能當「線索」，正式引用一律引原始文獻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單元二｜學術倫理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台灣與靜宜的AI學術倫理指引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910655"/>
            <a:ext cx="5200650" cy="1136650"/>
          </a:xfrm>
          <a:prstGeom prst="roundRect">
            <a:avLst>
              <a:gd name="adj" fmla="val 865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996950" y="2091630"/>
            <a:ext cx="498386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靜宜教發中心 GEN-AI 指引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96950" y="2371030"/>
            <a:ext cx="4983861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正確引用所有來源，包括AI自身；AI定位為輔助工具，批判接受輸出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75375" y="1910655"/>
            <a:ext cx="5200650" cy="1136650"/>
          </a:xfrm>
          <a:prstGeom prst="roundRect">
            <a:avLst>
              <a:gd name="adj" fmla="val 865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6356350" y="2091630"/>
            <a:ext cx="498386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行政院參考指引（2023）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356350" y="2371030"/>
            <a:ext cx="4983861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國科會研擬、共十點：不可完全信任、不提供機密或個資、應適當揭露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15975" y="3206055"/>
            <a:ext cx="5200650" cy="1136650"/>
          </a:xfrm>
          <a:prstGeom prst="roundRect">
            <a:avLst>
              <a:gd name="adj" fmla="val 865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996950" y="3387030"/>
            <a:ext cx="498386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中央研究院參考指引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96950" y="3666430"/>
            <a:ext cx="4983861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確保內容正確、維護隱私與資安、實踐研究透明與課責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75375" y="3206055"/>
            <a:ext cx="5200650" cy="1136650"/>
          </a:xfrm>
          <a:prstGeom prst="roundRect">
            <a:avLst>
              <a:gd name="adj" fmla="val 865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6356350" y="3387030"/>
            <a:ext cx="498386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B23A4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學位授予法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356350" y="3666430"/>
            <a:ext cx="4983861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學位論文抄襲應撤銷學位；另見《靜宜大學碩、博士班學位論文舞弊處理原則》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單元二｜著作權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AI生成內容與著作權：看有無「人類精神創作」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910655"/>
            <a:ext cx="3414117" cy="1136650"/>
          </a:xfrm>
          <a:prstGeom prst="roundRect">
            <a:avLst>
              <a:gd name="adj" fmla="val 865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996950" y="2091630"/>
            <a:ext cx="3143732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訓練AI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96950" y="2371030"/>
            <a:ext cx="3143732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涉及「重製」；除合理使用外須取得授權（智慧局2023年6月函釋）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88842" y="1910655"/>
            <a:ext cx="3414216" cy="1136650"/>
          </a:xfrm>
          <a:prstGeom prst="roundRect">
            <a:avLst>
              <a:gd name="adj" fmla="val 865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4569817" y="2091630"/>
            <a:ext cx="3143834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B23A4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完全由AI生成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69817" y="2371030"/>
            <a:ext cx="3143834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沒有人類創意投入，原則上無法享有著作權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961809" y="1910655"/>
            <a:ext cx="3414216" cy="1136650"/>
          </a:xfrm>
          <a:prstGeom prst="roundRect">
            <a:avLst>
              <a:gd name="adj" fmla="val 865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8142784" y="2091630"/>
            <a:ext cx="3143834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AI當輔助工具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42784" y="2371030"/>
            <a:ext cx="3143834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有人類實際創意投入可受保護；與原著實質近似可能侵權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12800" y="3253680"/>
            <a:ext cx="10883392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國際案例：美國著作權局對《Zarya of the Dawn》只保護文字與編排，Midjourney生成圖像不受保護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單元二｜揭露與引用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216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論文中如何揭露AI使用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12800" y="185668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在研究方法章節（或致謝、附錄）說明：工具與模型、用途、日期、主要提示詞、人工查核方式；AI不得列為作者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15975" y="2304355"/>
            <a:ext cx="10560050" cy="854670"/>
          </a:xfrm>
          <a:prstGeom prst="roundRect">
            <a:avLst>
              <a:gd name="adj" fmla="val 11516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996950" y="2485330"/>
            <a:ext cx="1050404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APA Style（2025年9月更新）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96950" y="2749451"/>
            <a:ext cx="1050404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E2E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AI公司. (年, 月 日). </a:t>
            </a:r>
            <a:r>
              <a:rPr lang="en-US" sz="1200" i="1" dirty="0">
                <a:solidFill>
                  <a:srgbClr val="2E2E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對話標題</a:t>
            </a:r>
            <a:r>
              <a:rPr lang="en-US" sz="1200" dirty="0">
                <a:solidFill>
                  <a:srgbClr val="2E2E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 [Generative AI chat]. 工具名. URL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12800" y="3340001"/>
            <a:ext cx="10566400" cy="1147961"/>
          </a:xfrm>
          <a:prstGeom prst="roundRect">
            <a:avLst>
              <a:gd name="adj" fmla="val 8850"/>
            </a:avLst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0" name="Text 8"/>
          <p:cNvSpPr/>
          <p:nvPr/>
        </p:nvSpPr>
        <p:spPr>
          <a:xfrm>
            <a:off x="990600" y="3517801"/>
            <a:ext cx="105171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E3C76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AI使用聲明範例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90600" y="3781921"/>
            <a:ext cx="10517124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300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本研究於文獻初探階段使用ChatGPT（OpenAI，2026）協助產生英文同義詞清單，所有文獻均經作者於Web of Science及Jumper逐筆查證並閱讀原文。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rPr>
              <a:t>APA第7版：</a:t>
            </a: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548640" y="1325880"/>
            <a:ext cx="36576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文中引用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11064240" cy="594360"/>
          </a:xfrm>
          <a:prstGeom prst="roundRect">
            <a:avLst>
              <a:gd name="adj" fmla="val 9231"/>
            </a:avLst>
          </a:prstGeom>
          <a:solidFill>
            <a:srgbClr val="F2F4F5"/>
          </a:solidFill>
          <a:ln w="9525">
            <a:solidFill>
              <a:srgbClr val="D5DBD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685800" y="1783080"/>
            <a:ext cx="1078992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(陳美玲, 2024)　(Smith &amp; Lee, 2023)　三位以上：(Wang et al., 2022)</a:t>
            </a:r>
          </a:p>
        </p:txBody>
      </p:sp>
      <p:sp>
        <p:nvSpPr>
          <p:cNvPr id="9" name="Text 6"/>
          <p:cNvSpPr txBox="1"/>
          <p:nvPr/>
        </p:nvSpPr>
        <p:spPr>
          <a:xfrm>
            <a:off x="548640" y="2560320"/>
            <a:ext cx="36576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參考文獻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48640" y="301752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2F4F5"/>
          </a:solidFill>
          <a:ln w="9525">
            <a:solidFill>
              <a:srgbClr val="D5DBD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685800" y="3017520"/>
            <a:ext cx="10789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英文期刊　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Author, A. A., &amp; Author, B. B. (Year). Title of article. Journal Name, Volume(Issue), pages. https://doi.org/xxxx</a:t>
            </a:r>
          </a:p>
        </p:txBody>
      </p:sp>
      <p:sp>
        <p:nvSpPr>
          <p:cNvPr id="12" name="Shape 9"/>
          <p:cNvSpPr/>
          <p:nvPr/>
        </p:nvSpPr>
        <p:spPr>
          <a:xfrm>
            <a:off x="548640" y="3794760"/>
            <a:ext cx="11064240" cy="594360"/>
          </a:xfrm>
          <a:prstGeom prst="roundRect">
            <a:avLst>
              <a:gd name="adj" fmla="val 9231"/>
            </a:avLst>
          </a:prstGeom>
          <a:solidFill>
            <a:srgbClr val="F2F4F5"/>
          </a:solidFill>
          <a:ln w="9525">
            <a:solidFill>
              <a:srgbClr val="D5DBD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685800" y="3794760"/>
            <a:ext cx="1078992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中文期刊　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作者（年）。篇名。刊名，卷（期），頁碼。https://doi.org/xxxx</a:t>
            </a:r>
          </a:p>
        </p:txBody>
      </p:sp>
      <p:sp>
        <p:nvSpPr>
          <p:cNvPr id="14" name="Shape 11"/>
          <p:cNvSpPr/>
          <p:nvPr/>
        </p:nvSpPr>
        <p:spPr>
          <a:xfrm>
            <a:off x="548640" y="4480560"/>
            <a:ext cx="11064240" cy="594360"/>
          </a:xfrm>
          <a:prstGeom prst="roundRect">
            <a:avLst>
              <a:gd name="adj" fmla="val 9231"/>
            </a:avLst>
          </a:prstGeom>
          <a:solidFill>
            <a:srgbClr val="F2F4F5"/>
          </a:solidFill>
          <a:ln w="9525">
            <a:solidFill>
              <a:srgbClr val="D5DBD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685800" y="4480560"/>
            <a:ext cx="1078992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學位論文　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作者（年）。論文名稱〔碩士論文，校名〕。臺灣博碩士論文知識加值系統。網址</a:t>
            </a:r>
          </a:p>
        </p:txBody>
      </p:sp>
      <p:sp>
        <p:nvSpPr>
          <p:cNvPr id="16" name="Shape 13"/>
          <p:cNvSpPr/>
          <p:nvPr/>
        </p:nvSpPr>
        <p:spPr>
          <a:xfrm>
            <a:off x="548640" y="5166360"/>
            <a:ext cx="11064240" cy="594360"/>
          </a:xfrm>
          <a:prstGeom prst="roundRect">
            <a:avLst>
              <a:gd name="adj" fmla="val 9231"/>
            </a:avLst>
          </a:prstGeom>
          <a:solidFill>
            <a:srgbClr val="F2F4F5"/>
          </a:solidFill>
          <a:ln w="9525">
            <a:solidFill>
              <a:srgbClr val="D5DBD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685800" y="5166360"/>
            <a:ext cx="1078992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二手引用　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(Smith, 2010, as cited in Lee, 2023)　參考文獻只列 Lee (2023)</a:t>
            </a:r>
          </a:p>
        </p:txBody>
      </p:sp>
      <p:sp>
        <p:nvSpPr>
          <p:cNvPr id="18" name="Text 15"/>
          <p:cNvSpPr txBox="1"/>
          <p:nvPr/>
        </p:nvSpPr>
        <p:spPr>
          <a:xfrm>
            <a:off x="548640" y="5852160"/>
            <a:ext cx="110642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刊名、卷號與書名需斜體；中文APA格式以系所規定為準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6DEAE40D-8D5E-25D1-105D-655E9939C052}"/>
              </a:ext>
            </a:extLst>
          </p:cNvPr>
          <p:cNvSpPr/>
          <p:nvPr/>
        </p:nvSpPr>
        <p:spPr>
          <a:xfrm>
            <a:off x="249382" y="135313"/>
            <a:ext cx="11182650" cy="184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32500" lnSpcReduction="200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單元二｜揭露與引用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rPr>
              <a:t>AI 使用的揭露與引用（APA 2025年9月新格式）</a:t>
            </a: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548640" y="1325880"/>
            <a:ext cx="54864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引用特定對話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11064240" cy="594360"/>
          </a:xfrm>
          <a:prstGeom prst="roundRect">
            <a:avLst>
              <a:gd name="adj" fmla="val 9231"/>
            </a:avLst>
          </a:prstGeom>
          <a:solidFill>
            <a:srgbClr val="F2F4F5"/>
          </a:solidFill>
          <a:ln w="9525">
            <a:solidFill>
              <a:srgbClr val="D5DBD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685800" y="1783080"/>
            <a:ext cx="1078992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格式　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AI公司. (年, 月 日). 對話標題 [Generative AI chat]. 工具名稱. 分享網址</a:t>
            </a:r>
          </a:p>
        </p:txBody>
      </p:sp>
      <p:sp>
        <p:nvSpPr>
          <p:cNvPr id="9" name="Shape 6"/>
          <p:cNvSpPr/>
          <p:nvPr/>
        </p:nvSpPr>
        <p:spPr>
          <a:xfrm>
            <a:off x="548640" y="246888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2F4F5"/>
          </a:solidFill>
          <a:ln w="9525">
            <a:solidFill>
              <a:srgbClr val="D5DBD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685800" y="2468880"/>
            <a:ext cx="10789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範例　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OpenAI. (2026, October 6). Social worker burnout keywords [Generative AI chat]. ChatGPT. https://chatgpt.com/share/…</a:t>
            </a:r>
          </a:p>
        </p:txBody>
      </p:sp>
      <p:sp>
        <p:nvSpPr>
          <p:cNvPr id="11" name="Text 8"/>
          <p:cNvSpPr txBox="1"/>
          <p:nvPr/>
        </p:nvSpPr>
        <p:spPr>
          <a:xfrm>
            <a:off x="548640" y="3291840"/>
            <a:ext cx="54864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泛指工具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548640" y="3749040"/>
            <a:ext cx="11064240" cy="594360"/>
          </a:xfrm>
          <a:prstGeom prst="roundRect">
            <a:avLst>
              <a:gd name="adj" fmla="val 9231"/>
            </a:avLst>
          </a:prstGeom>
          <a:solidFill>
            <a:srgbClr val="F2F4F5"/>
          </a:solidFill>
          <a:ln w="9525">
            <a:solidFill>
              <a:srgbClr val="D5DBD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685800" y="3749040"/>
            <a:ext cx="1078992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範例　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OpenAI. (2026). ChatGPT [Large language model]. https://chatgpt.com/</a:t>
            </a:r>
          </a:p>
        </p:txBody>
      </p:sp>
      <p:sp>
        <p:nvSpPr>
          <p:cNvPr id="14" name="Text 11"/>
          <p:cNvSpPr txBox="1"/>
          <p:nvPr/>
        </p:nvSpPr>
        <p:spPr>
          <a:xfrm>
            <a:off x="548640" y="4526280"/>
            <a:ext cx="5760720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揭露位置：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研究方法、致謝或附錄；說明工具、用途、使用環節與人工查核方式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AI不得列為作者；AI指向的文獻要讀原文、引用原文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583680" y="4526280"/>
            <a:ext cx="5029200" cy="1463040"/>
          </a:xfrm>
          <a:prstGeom prst="roundRect">
            <a:avLst>
              <a:gd name="adj" fmla="val 5000"/>
            </a:avLst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6766560" y="4526280"/>
            <a:ext cx="466344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揭露範例：本研究於擬定英文檢索詞階段使用ChatGPT提供同義詞建議，所有文獻均由研究者於資料庫檢索並親自閱讀查證。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53D67F33-377E-D0B3-CE44-F22B24E2DDA5}"/>
              </a:ext>
            </a:extLst>
          </p:cNvPr>
          <p:cNvSpPr/>
          <p:nvPr/>
        </p:nvSpPr>
        <p:spPr>
          <a:xfrm>
            <a:off x="277090" y="10036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單元二｜揭露與引用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單元三｜館藏查詢系統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館藏查詢：書在哪、能不能借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12800" y="190748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u="sng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https://webpacx.lib.pu.edu.tw/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15975" y="2362696"/>
            <a:ext cx="3414117" cy="1609030"/>
          </a:xfrm>
          <a:prstGeom prst="roundRect">
            <a:avLst>
              <a:gd name="adj" fmla="val 6117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7" name="Image 0" descr="Search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22350" y="2569071"/>
            <a:ext cx="330200" cy="330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22350" y="2962771"/>
            <a:ext cx="3091408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查實體館藏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022350" y="3270052"/>
            <a:ext cx="3091408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可勾選「僅查詢目前可利用館藏」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388842" y="2362696"/>
            <a:ext cx="3414216" cy="1609030"/>
          </a:xfrm>
          <a:prstGeom prst="roundRect">
            <a:avLst>
              <a:gd name="adj" fmla="val 6117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11" name="Image 1" descr="Key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595217" y="2569071"/>
            <a:ext cx="330200" cy="330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95217" y="2962771"/>
            <a:ext cx="309151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個人書房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595217" y="3270052"/>
            <a:ext cx="309151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帳密同E校園服務網；借閱紀錄、續借、預約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7961809" y="2362696"/>
            <a:ext cx="3414216" cy="1609030"/>
          </a:xfrm>
          <a:prstGeom prst="roundRect">
            <a:avLst>
              <a:gd name="adj" fmla="val 6117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15" name="Image 2" descr="Clock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168184" y="2569071"/>
            <a:ext cx="330200" cy="3302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168184" y="2962771"/>
            <a:ext cx="309151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新書狀態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8168184" y="3270052"/>
            <a:ext cx="309151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登錄中可預約，約4–8個工作天；編目點收中約1–5個工作天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15E63F50-939B-BC0A-BC72-53965CE2BC50}"/>
              </a:ext>
            </a:extLst>
          </p:cNvPr>
          <p:cNvSpPr>
            <a:spLocks noGrp="1"/>
          </p:cNvSpPr>
          <p:nvPr>
            <p:ph type="title" idx="101"/>
          </p:nvPr>
        </p:nvSpPr>
        <p:spPr>
          <a:xfrm>
            <a:off x="456276" y="708660"/>
            <a:ext cx="9509760" cy="777240"/>
          </a:xfrm>
        </p:spPr>
        <p:txBody>
          <a:bodyPr>
            <a:normAutofit/>
          </a:bodyPr>
          <a:lstStyle/>
          <a:p>
            <a:r>
              <a:rPr lang="zh-TW" altLang="en-US" dirty="0"/>
              <a:t>靜宜大學蓋夏圖書館</a:t>
            </a:r>
            <a:r>
              <a:rPr lang="en-US" altLang="zh-TW" dirty="0">
                <a:hlinkClick r:id="rId2"/>
              </a:rPr>
              <a:t>https://library.pu.edu.tw</a:t>
            </a:r>
            <a:r>
              <a:rPr lang="zh-TW" altLang="en-US" dirty="0"/>
              <a:t> </a:t>
            </a:r>
            <a:r>
              <a:rPr lang="en-US" altLang="zh-TW" dirty="0"/>
              <a:t> </a:t>
            </a:r>
            <a:endParaRPr lang="zh-TW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350ED1F-DF12-C8FE-4117-339AEB872DF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1000" kern="120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F985628-C85B-EC50-4990-70212B6CE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32" y="1428206"/>
            <a:ext cx="5918415" cy="556913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AE0B8F8A-1FDD-92DF-2502-655A7E9BF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855" y="1384663"/>
            <a:ext cx="5945268" cy="5656217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FBFDA780-6468-5B3A-3F2F-E8F2386C54A1}"/>
              </a:ext>
            </a:extLst>
          </p:cNvPr>
          <p:cNvSpPr/>
          <p:nvPr/>
        </p:nvSpPr>
        <p:spPr>
          <a:xfrm>
            <a:off x="272288" y="18288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單元三｜館藏查詢系統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005159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1BB30A-6B3B-4302-B52A-3D1A4A150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11B0DEEE-4966-4AB5-B05E-26B259A8E7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327" y="339635"/>
            <a:ext cx="11449272" cy="63212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88DA848-3AD9-4C22-93E9-6D3CBD372DCC}"/>
              </a:ext>
            </a:extLst>
          </p:cNvPr>
          <p:cNvSpPr/>
          <p:nvPr/>
        </p:nvSpPr>
        <p:spPr>
          <a:xfrm>
            <a:off x="1840484" y="5560147"/>
            <a:ext cx="7862957" cy="351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1F0967D-52E5-5D10-FDD1-B8B2D1538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FDE55CF-7BAA-4E7F-9979-1104DA01622A}"/>
              </a:ext>
            </a:extLst>
          </p:cNvPr>
          <p:cNvSpPr/>
          <p:nvPr/>
        </p:nvSpPr>
        <p:spPr>
          <a:xfrm>
            <a:off x="1812961" y="4902650"/>
            <a:ext cx="7862957" cy="351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D257ABA9-1DFB-48CF-9428-9FD9B614F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159" y="67115"/>
            <a:ext cx="4992555" cy="686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9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1" lang="e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1" lang="e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77" y="976589"/>
            <a:ext cx="10496500" cy="447282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7469599" y="1314899"/>
            <a:ext cx="864096" cy="4320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19975" y="2127351"/>
            <a:ext cx="864096" cy="3191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Google Shape;977;p38">
            <a:extLst>
              <a:ext uri="{FF2B5EF4-FFF2-40B4-BE49-F238E27FC236}">
                <a16:creationId xmlns:a16="http://schemas.microsoft.com/office/drawing/2014/main" id="{5D829F9D-3133-4797-8F90-52BFD2EA854B}"/>
              </a:ext>
            </a:extLst>
          </p:cNvPr>
          <p:cNvSpPr/>
          <p:nvPr/>
        </p:nvSpPr>
        <p:spPr>
          <a:xfrm>
            <a:off x="10366760" y="3429000"/>
            <a:ext cx="1555229" cy="1961239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400" b="0" i="0" u="none" strike="noStrike" kern="1200" cap="none" spc="0" normalizeH="0" baseline="0" noProof="0">
              <a:ln>
                <a:noFill/>
              </a:ln>
              <a:solidFill>
                <a:srgbClr val="273F6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Google Shape;978;p38">
            <a:extLst>
              <a:ext uri="{FF2B5EF4-FFF2-40B4-BE49-F238E27FC236}">
                <a16:creationId xmlns:a16="http://schemas.microsoft.com/office/drawing/2014/main" id="{B37F846C-9F89-4494-B6CE-10DD98A54D16}"/>
              </a:ext>
            </a:extLst>
          </p:cNvPr>
          <p:cNvSpPr/>
          <p:nvPr/>
        </p:nvSpPr>
        <p:spPr>
          <a:xfrm>
            <a:off x="10643729" y="3532152"/>
            <a:ext cx="1001289" cy="1346463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400" b="0" i="0" u="none" strike="noStrike" kern="1200" cap="none" spc="0" normalizeH="0" baseline="0" noProof="0">
              <a:ln>
                <a:noFill/>
              </a:ln>
              <a:solidFill>
                <a:srgbClr val="273F6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10637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D77A4D8-E0A8-46DE-90EA-F5A08BC0F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019" y="632332"/>
            <a:ext cx="8910293" cy="5722149"/>
          </a:xfrm>
          <a:prstGeom prst="rect">
            <a:avLst/>
          </a:prstGeom>
        </p:spPr>
      </p:pic>
      <p:sp>
        <p:nvSpPr>
          <p:cNvPr id="5" name="標題 4">
            <a:extLst>
              <a:ext uri="{FF2B5EF4-FFF2-40B4-BE49-F238E27FC236}">
                <a16:creationId xmlns:a16="http://schemas.microsoft.com/office/drawing/2014/main" id="{89F24A96-3894-47E4-A75E-ED5270963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792" y="18923"/>
            <a:ext cx="6420925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600" dirty="0">
                <a:solidFill>
                  <a:schemeClr val="bg1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https://webpacx.lib.pu.edu.tw</a:t>
            </a:r>
            <a:r>
              <a:rPr lang="zh-TW" altLang="en-US" sz="3600" dirty="0">
                <a:solidFill>
                  <a:schemeClr val="bg1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69FD08D-4860-4AC4-B6B7-58E021FAD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06" y="2687735"/>
            <a:ext cx="1389367" cy="266132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4763B151-C322-40FF-BBFD-0B5C1C6A2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873" y="2708845"/>
            <a:ext cx="1125075" cy="1455043"/>
          </a:xfrm>
          <a:prstGeom prst="rect">
            <a:avLst/>
          </a:prstGeom>
          <a:ln>
            <a:solidFill>
              <a:srgbClr val="FFCC66"/>
            </a:solidFill>
          </a:ln>
        </p:spPr>
      </p:pic>
      <p:sp>
        <p:nvSpPr>
          <p:cNvPr id="8" name="矩形圖說文字 5">
            <a:extLst>
              <a:ext uri="{FF2B5EF4-FFF2-40B4-BE49-F238E27FC236}">
                <a16:creationId xmlns:a16="http://schemas.microsoft.com/office/drawing/2014/main" id="{80A4BAAD-960B-48FB-B127-4C387086FF07}"/>
              </a:ext>
            </a:extLst>
          </p:cNvPr>
          <p:cNvSpPr/>
          <p:nvPr/>
        </p:nvSpPr>
        <p:spPr>
          <a:xfrm>
            <a:off x="8547407" y="1178307"/>
            <a:ext cx="1186929" cy="432048"/>
          </a:xfrm>
          <a:prstGeom prst="wedgeRectCallout">
            <a:avLst>
              <a:gd name="adj1" fmla="val 18919"/>
              <a:gd name="adj2" fmla="val -112335"/>
            </a:avLst>
          </a:prstGeom>
          <a:solidFill>
            <a:srgbClr val="CC99FF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rPr>
              <a:t>個人書房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910974F-5857-4FD7-9784-FDD34EDCB26E}"/>
              </a:ext>
            </a:extLst>
          </p:cNvPr>
          <p:cNvSpPr/>
          <p:nvPr/>
        </p:nvSpPr>
        <p:spPr>
          <a:xfrm>
            <a:off x="2261705" y="2456070"/>
            <a:ext cx="411568" cy="23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C716050-C2C8-4074-8E31-2AEA136A0369}"/>
              </a:ext>
            </a:extLst>
          </p:cNvPr>
          <p:cNvSpPr/>
          <p:nvPr/>
        </p:nvSpPr>
        <p:spPr>
          <a:xfrm>
            <a:off x="2774873" y="2462448"/>
            <a:ext cx="608849" cy="23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913B209D-87FE-4C70-A63C-266F7771DC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8166" y="1846470"/>
            <a:ext cx="6648145" cy="4050019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9D1EDE2-F906-C958-CA87-2713E288B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5D844-D493-4007-9899-B56B7AE88A8D}" type="slidenum">
              <a:rPr lang="en-US" altLang="zh-TW" smtClean="0"/>
              <a:pPr>
                <a:defRPr/>
              </a:pPr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0773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單元三｜資源查詢 › 查詢系統 › Jumper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216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Jumper電子資源探索服務：圖書館總入口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12800" y="185668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u="sng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https://jumper.lib.pu.edu.tw/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78332" y="2283321"/>
            <a:ext cx="10810240" cy="1234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四個頁籤：電子資源、整合查詢、館藏查詢、電子書查詢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整合查詢：EBSCO EDS集中式預索引＋異質資源即時檢索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依查詢詞提供中英文關聯詞建議，並有OpenURL延伸查詢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可直接搜資料庫名稱，例如「EBSCOHost 系列資料庫」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12800" y="3670002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B23A4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注意：ScienceDirect自2026年起調整訂購內容，全文需填表申請</a:t>
            </a:r>
            <a:endParaRPr lang="en-US" sz="1300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B10B425C-C8B5-466D-A031-9A836ED9D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4266" y="3670002"/>
            <a:ext cx="6417734" cy="311524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單元三｜校外連線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724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校外連線，一張表搞懂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882912"/>
              </p:ext>
            </p:extLst>
          </p:nvPr>
        </p:nvGraphicFramePr>
        <p:xfrm>
          <a:off x="825500" y="1970980"/>
          <a:ext cx="10553700" cy="1651000"/>
        </p:xfrm>
        <a:graphic>
          <a:graphicData uri="http://schemas.openxmlformats.org/drawingml/2006/table">
            <a:tbl>
              <a:tblPr/>
              <a:tblGrid>
                <a:gridCol w="4010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43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75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情境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作法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在校外用資料庫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透過Jumper登入「E校園帳密」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校外用ERMG、Lawsnote、朝日新聞等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先安裝並連線「</a:t>
                      </a:r>
                      <a:r>
                        <a:rPr lang="en-US" sz="15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  <a:hlinkClick r:id="rId3"/>
                        </a:rPr>
                        <a:t>靜宜大學SSL-VPN</a:t>
                      </a:r>
                      <a:r>
                        <a:rPr lang="en-US" sz="15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」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人在國外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館網、館藏查詢、Jumper、ERMG都可能需要VPN，請洽知識服務組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圖片 6">
            <a:extLst>
              <a:ext uri="{FF2B5EF4-FFF2-40B4-BE49-F238E27FC236}">
                <a16:creationId xmlns:a16="http://schemas.microsoft.com/office/drawing/2014/main" id="{1598B500-8F19-41E8-B17B-1BD005D44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1" y="3621980"/>
            <a:ext cx="5467370" cy="357285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單元四｜EBSCOhost系列資料庫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EBSCOhost：多學科全文與索引平台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12800" y="19074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u="sng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jumper.lib.pu.edu.tw/resourceDetail?resourceType=databases&amp;id=101100100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15975" y="2327176"/>
            <a:ext cx="3414117" cy="1361380"/>
          </a:xfrm>
          <a:prstGeom prst="roundRect">
            <a:avLst>
              <a:gd name="adj" fmla="val 7230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7" name="Image 0" descr="Databa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22350" y="2533551"/>
            <a:ext cx="330200" cy="330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22350" y="2927251"/>
            <a:ext cx="3091408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一次檢索多庫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022350" y="3234531"/>
            <a:ext cx="3091408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可同時勾選多個子資料庫一起查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388842" y="2327176"/>
            <a:ext cx="3414216" cy="1361380"/>
          </a:xfrm>
          <a:prstGeom prst="roundRect">
            <a:avLst>
              <a:gd name="adj" fmla="val 7230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11" name="Image 1" descr="Key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595217" y="2533551"/>
            <a:ext cx="330200" cy="330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95217" y="2927251"/>
            <a:ext cx="309151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主題詞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595217" y="3234531"/>
            <a:ext cx="309151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Subject Terms讓檢索更精準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7961809" y="2327176"/>
            <a:ext cx="3414216" cy="1361380"/>
          </a:xfrm>
          <a:prstGeom prst="roundRect">
            <a:avLst>
              <a:gd name="adj" fmla="val 7230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15" name="Image 2" descr="PaperPlane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168184" y="2533551"/>
            <a:ext cx="330200" cy="3302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168184" y="2927251"/>
            <a:ext cx="309151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引用與匯出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8168184" y="3234531"/>
            <a:ext cx="309151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Cite產生格式、Export匯入EndNote</a:t>
            </a:r>
            <a:endParaRPr lang="en-US" sz="1300" dirty="0"/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00CAC0E5-D0F0-7B02-3080-F752CD50A39B}"/>
              </a:ext>
            </a:extLst>
          </p:cNvPr>
          <p:cNvSpPr/>
          <p:nvPr/>
        </p:nvSpPr>
        <p:spPr>
          <a:xfrm>
            <a:off x="3876450" y="706471"/>
            <a:ext cx="7383244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 err="1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圖書館首頁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›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資源查詢＞查詢系統＞</a:t>
            </a:r>
            <a:r>
              <a:rPr lang="en-US" altLang="zh-TW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電子資源探索服務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› 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/>
              </a:rPr>
              <a:t>EBSCOhost 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/>
              </a:rPr>
              <a:t>系列資料庫</a:t>
            </a:r>
            <a:endParaRPr lang="en-US" sz="1400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4FC5B808-23CB-4D2B-AA22-1A573B257D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32821" y="3688556"/>
            <a:ext cx="5862664" cy="339417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單元四｜EBSCOhost實戰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EBSCOhost：檢索與AI功能示範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910655"/>
            <a:ext cx="5200650" cy="889000"/>
          </a:xfrm>
          <a:prstGeom prst="roundRect">
            <a:avLst>
              <a:gd name="adj" fmla="val 11071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996950" y="2091630"/>
            <a:ext cx="498386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檢索模式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96950" y="2371030"/>
            <a:ext cx="4983861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Boolean/Phrase；AI-Assisted Search可看Show refined query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75375" y="1910655"/>
            <a:ext cx="5200650" cy="889000"/>
          </a:xfrm>
          <a:prstGeom prst="roundRect">
            <a:avLst>
              <a:gd name="adj" fmla="val 11071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6356350" y="2091630"/>
            <a:ext cx="498386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進階檢索與限縮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356350" y="2371030"/>
            <a:ext cx="4983861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TI、AB、SU欄位＋布林＋N5／W5；全文、同儕審查、日期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15975" y="2958405"/>
            <a:ext cx="5200650" cy="889000"/>
          </a:xfrm>
          <a:prstGeom prst="roundRect">
            <a:avLst>
              <a:gd name="adj" fmla="val 11071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996950" y="3139380"/>
            <a:ext cx="498386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 Insights＋Ask This Document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96950" y="3418780"/>
            <a:ext cx="4983861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生成2–5個重點，附「應驗證正確性」聲明；可對單篇提問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75375" y="2958405"/>
            <a:ext cx="5200650" cy="889000"/>
          </a:xfrm>
          <a:prstGeom prst="roundRect">
            <a:avLst>
              <a:gd name="adj" fmla="val 11071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6356350" y="3139380"/>
            <a:ext cx="498386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匯出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356350" y="3418780"/>
            <a:ext cx="4983861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Cite（APA、MLA等）、Export（RIS，直接匯入EndNote）</a:t>
            </a:r>
            <a:endParaRPr lang="en-US" sz="1300" dirty="0"/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26452227-F30C-259D-A5DD-9D29FD595190}"/>
              </a:ext>
            </a:extLst>
          </p:cNvPr>
          <p:cNvSpPr/>
          <p:nvPr/>
        </p:nvSpPr>
        <p:spPr>
          <a:xfrm>
            <a:off x="812800" y="4643041"/>
            <a:ext cx="7383244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 err="1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圖書館首頁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›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資源查詢＞查詢系統＞</a:t>
            </a:r>
            <a:r>
              <a:rPr lang="en-US" altLang="zh-TW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電子資源探索服務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› 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EBSCOhost 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系列資料庫</a:t>
            </a:r>
            <a:endParaRPr lang="en-US" sz="1400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單元四｜Web of Science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343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Web of Science：學術界的「族譜」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12800" y="188208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u="sng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https://webofscience.com</a:t>
            </a:r>
            <a:r>
              <a:rPr lang="en-US" sz="14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　</a:t>
            </a:r>
            <a:r>
              <a:rPr lang="en-US" sz="1400" b="1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核心合輯逾120年出版與引文資料</a:t>
            </a:r>
            <a:endParaRPr lang="en-US" sz="1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334121"/>
          <a:ext cx="10553700" cy="1543844"/>
        </p:xfrm>
        <a:graphic>
          <a:graphicData uri="http://schemas.openxmlformats.org/drawingml/2006/table">
            <a:tbl>
              <a:tblPr/>
              <a:tblGrid>
                <a:gridCol w="2955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98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功能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說明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基本檢索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Topic（篇名、摘要、關鍵字）、作者、刊名、DOI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進階檢索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欄位標籤 TS= TI= AB= AU= WC=，可用NEAR/n；NOT限進階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Cited Reference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查某篇或某作者被誰引用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 12">
            <a:extLst>
              <a:ext uri="{FF2B5EF4-FFF2-40B4-BE49-F238E27FC236}">
                <a16:creationId xmlns:a16="http://schemas.microsoft.com/office/drawing/2014/main" id="{252A2D68-1532-E946-FCA1-1D587F45E05C}"/>
              </a:ext>
            </a:extLst>
          </p:cNvPr>
          <p:cNvSpPr/>
          <p:nvPr/>
        </p:nvSpPr>
        <p:spPr>
          <a:xfrm>
            <a:off x="2480732" y="297259"/>
            <a:ext cx="9587346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 err="1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圖書館首頁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›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資源查詢＞查詢系統＞</a:t>
            </a:r>
            <a:r>
              <a:rPr lang="en-US" altLang="zh-TW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電子資源探索服務</a:t>
            </a:r>
            <a:r>
              <a:rPr lang="en-US" altLang="zh-TW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&gt;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</a:t>
            </a:r>
            <a:r>
              <a:rPr lang="en-US" altLang="zh-TW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/>
              </a:rPr>
              <a:t>Web of Science (WOS)+Research Assistant (AI)</a:t>
            </a:r>
            <a:endParaRPr lang="en-US" sz="1400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B7B2916B-3454-4D22-9242-C612173CEE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7941" y="3877965"/>
            <a:ext cx="6069759" cy="290108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單元四｜Web of Science實戰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引用分析＋Research Assistant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910655"/>
            <a:ext cx="5200650" cy="889000"/>
          </a:xfrm>
          <a:prstGeom prst="roundRect">
            <a:avLst>
              <a:gd name="adj" fmla="val 11071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996950" y="2091630"/>
            <a:ext cx="498386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Citation Report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96950" y="2371030"/>
            <a:ext cx="4983861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結果少於10,000筆可產生：被引次數、h-index、年度趨勢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75375" y="1910655"/>
            <a:ext cx="5200650" cy="889000"/>
          </a:xfrm>
          <a:prstGeom prst="roundRect">
            <a:avLst>
              <a:gd name="adj" fmla="val 11071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6356350" y="2091630"/>
            <a:ext cx="498386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Citing／Related Records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356350" y="2371030"/>
            <a:ext cx="4983861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向前追與相關文獻探索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15975" y="2958405"/>
            <a:ext cx="5200650" cy="1123950"/>
          </a:xfrm>
          <a:prstGeom prst="roundRect">
            <a:avLst>
              <a:gd name="adj" fmla="val 8757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996950" y="3139380"/>
            <a:ext cx="498386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匯出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96950" y="3418780"/>
            <a:ext cx="4983861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EndNote Desktop／Online、Excel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72200" y="2955230"/>
            <a:ext cx="5207000" cy="1130300"/>
          </a:xfrm>
          <a:prstGeom prst="roundRect">
            <a:avLst>
              <a:gd name="adj" fmla="val 8989"/>
            </a:avLst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6350000" y="3133030"/>
            <a:ext cx="4996942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E3C76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Research Assistant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350000" y="3412430"/>
            <a:ext cx="4996942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自然語言提問、Literature review引導任務，回答附可點擊參考文獻</a:t>
            </a:r>
            <a:endParaRPr lang="en-US" sz="1300" dirty="0"/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51E3F499-A2F2-6137-3687-DB7A3A56F260}"/>
              </a:ext>
            </a:extLst>
          </p:cNvPr>
          <p:cNvSpPr/>
          <p:nvPr/>
        </p:nvSpPr>
        <p:spPr>
          <a:xfrm>
            <a:off x="812799" y="4643041"/>
            <a:ext cx="9587346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 err="1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圖書館首頁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›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資源查詢＞查詢系統＞</a:t>
            </a:r>
            <a:r>
              <a:rPr lang="en-US" altLang="zh-TW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電子資源探索服務</a:t>
            </a:r>
            <a:r>
              <a:rPr lang="en-US" altLang="zh-TW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&gt;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</a:t>
            </a:r>
            <a:r>
              <a:rPr lang="en-US" altLang="zh-TW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Web of Science (WOS)+Research Assistant (AI)</a:t>
            </a:r>
            <a:endParaRPr lang="en-US" sz="1400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單元四｜Journal學術期刊資料庫（原華藝CEPS）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216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中文期刊的第一站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12800" y="18566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u="sng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jumper.lib.pu.edu.tw/resourceDetail?resourceType=databases&amp;id=11V202100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78332" y="2247801"/>
            <a:ext cx="10810240" cy="1234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2024年1月1日起由CEPS改名；平台airiti Library於2023年10月改版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收錄臺灣、港澳、中國大陸等地學術期刊（逾2,800種），涵蓋六大領域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進階查詢：AND、OR、NOT與「指令」功能，可做全文檢索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整合ACI學術引用文獻資料庫：參考文獻與被引用文獻一次呈現</a:t>
            </a:r>
            <a:endParaRPr lang="en-US" sz="1400" dirty="0"/>
          </a:p>
        </p:txBody>
      </p:sp>
      <p:sp>
        <p:nvSpPr>
          <p:cNvPr id="8" name="Text 12">
            <a:extLst>
              <a:ext uri="{FF2B5EF4-FFF2-40B4-BE49-F238E27FC236}">
                <a16:creationId xmlns:a16="http://schemas.microsoft.com/office/drawing/2014/main" id="{9CCAF106-D391-1C67-ED6C-A9D4EC0172F0}"/>
              </a:ext>
            </a:extLst>
          </p:cNvPr>
          <p:cNvSpPr/>
          <p:nvPr/>
        </p:nvSpPr>
        <p:spPr>
          <a:xfrm>
            <a:off x="4305328" y="1140518"/>
            <a:ext cx="7383244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 err="1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圖書館首頁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›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資源查詢＞查詢系統＞</a:t>
            </a:r>
            <a:r>
              <a:rPr lang="en-US" altLang="zh-TW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電子資源探索服務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› 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/>
              </a:rPr>
              <a:t>Journal 學術期刊資料庫</a:t>
            </a:r>
            <a:endParaRPr lang="en-US" sz="1400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9B96676A-DBD0-4620-A353-B5C690F8F1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9533" y="3559308"/>
            <a:ext cx="6477000" cy="339815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單元四｜Journal學術期刊資料庫實戰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匯出、分析與AI助手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910655"/>
            <a:ext cx="3414117" cy="1136650"/>
          </a:xfrm>
          <a:prstGeom prst="roundRect">
            <a:avLst>
              <a:gd name="adj" fmla="val 865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996950" y="2091630"/>
            <a:ext cx="3143732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書目匯出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96950" y="2371030"/>
            <a:ext cx="3143732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EndNote、RefWorks格式；直接產生APA、MLA、Chicago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88842" y="1910655"/>
            <a:ext cx="3414216" cy="1136650"/>
          </a:xfrm>
          <a:prstGeom prst="roundRect">
            <a:avLst>
              <a:gd name="adj" fmla="val 865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4569817" y="2091630"/>
            <a:ext cx="3143834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結果分析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69817" y="2371030"/>
            <a:ext cx="3143834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高被引文獻、關鍵字文字雲，可介接VOSviewer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961809" y="1910655"/>
            <a:ext cx="3414216" cy="1136650"/>
          </a:xfrm>
          <a:prstGeom prst="roundRect">
            <a:avLst>
              <a:gd name="adj" fmla="val 8659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8142784" y="2091630"/>
            <a:ext cx="3143834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AI助手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42784" y="2371030"/>
            <a:ext cx="3143834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主題歸納、整理文獻回顧（需升級版權限）；2026年推出「AI助理托特」AI模式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12800" y="3253680"/>
            <a:ext cx="10566400" cy="520700"/>
          </a:xfrm>
          <a:prstGeom prst="roundRect">
            <a:avLst>
              <a:gd name="adj" fmla="val 14634"/>
            </a:avLst>
          </a:prstGeom>
          <a:solidFill>
            <a:srgbClr val="E7DDC4"/>
          </a:solidFill>
          <a:ln/>
        </p:spPr>
        <p:txBody>
          <a:bodyPr wrap="square" lIns="155482" tIns="104682" rIns="0" bIns="79282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廠商說「零幻覺」，館員說：查證零成本，不查成本無限大</a:t>
            </a:r>
            <a:endParaRPr lang="en-US" sz="150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2E9B6A81-E576-F88B-514D-780F2A0D0150}"/>
              </a:ext>
            </a:extLst>
          </p:cNvPr>
          <p:cNvSpPr/>
          <p:nvPr/>
        </p:nvSpPr>
        <p:spPr>
          <a:xfrm>
            <a:off x="812800" y="4643041"/>
            <a:ext cx="7383244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 err="1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圖書館首頁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›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資源查詢＞查詢系統＞</a:t>
            </a:r>
            <a:r>
              <a:rPr lang="en-US" altLang="zh-TW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電子資源探索服務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› 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Journal 學術期刊資料庫</a:t>
            </a:r>
            <a:endParaRPr lang="en-US" sz="1400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單元五｜國家圖書館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216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臺灣期刊論文索引系統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12800" y="185668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u="sng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https://tpl.ncl.edu.tw/NclService/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78332" y="2283321"/>
            <a:ext cx="10810240" cy="1234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前身為民國59年創刊的「中華民國期刊論文索引」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收錄期刊逾5,000種、篇目逾270萬筆，其中約42萬篇已授權公開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欄位檢索可二次查詢；依刊名、類目、出版年、資料類型限縮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詳目頁可產生APA、Chicago、MLA格式，並可查被引用次數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12800" y="3670002"/>
            <a:ext cx="5219700" cy="434280"/>
          </a:xfrm>
          <a:prstGeom prst="roundRect">
            <a:avLst>
              <a:gd name="adj" fmla="val 17546"/>
            </a:avLst>
          </a:prstGeom>
          <a:solidFill>
            <a:srgbClr val="E7DDC4"/>
          </a:solidFill>
          <a:ln/>
        </p:spPr>
        <p:txBody>
          <a:bodyPr wrap="square" lIns="130082" tIns="79282" rIns="0" bIns="53882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PDF圖示</a:t>
            </a:r>
            <a:r>
              <a:rPr lang="en-US" sz="130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：網路上直接看全文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12800" y="4207818"/>
            <a:ext cx="5219700" cy="434280"/>
          </a:xfrm>
          <a:prstGeom prst="roundRect">
            <a:avLst>
              <a:gd name="adj" fmla="val 17546"/>
            </a:avLst>
          </a:prstGeom>
          <a:solidFill>
            <a:srgbClr val="B23A48"/>
          </a:solidFill>
          <a:ln/>
        </p:spPr>
        <p:txBody>
          <a:bodyPr wrap="square" lIns="130082" tIns="79282" rIns="0" bIns="53882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NCL圖示</a:t>
            </a:r>
            <a:r>
              <a:rPr lang="en-US" sz="1300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：只能在國圖館內看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7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蓋夏圖書館知識服務組｜研究生圖書館資源研習　29</a:t>
            </a:r>
            <a:endParaRPr lang="en-US" sz="1200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3BA15393-5D69-45A2-A46A-B62BBEAEF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9502" y="3161390"/>
            <a:ext cx="5909553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單元五｜國家圖書館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216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臺灣博碩士論文知識加值系統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12800" y="185668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u="sng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https://ndltd.ncl.edu.tw/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78332" y="2283321"/>
            <a:ext cx="10810240" cy="15365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摘要自45學年度起、全文自88學年度起；已授權全文逾86萬筆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簡易（精準、模糊、同音）、進階、指令查詢（ti、kw、au、ab）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依關鍵詞、校院、系所、指導教授、學年度分類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輸出APA、MLA、RIS等格式，一次上限30筆；下載全文須先註冊會員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建議引用handle永久網址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12800" y="3972223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靜宜自己的論文：</a:t>
            </a:r>
            <a:r>
              <a:rPr lang="en-US" sz="1300" u="sng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cloud.ncl.edu.tw/pu/</a:t>
            </a:r>
            <a:endParaRPr lang="en-US" sz="1300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256C6C77-FAD4-43EC-9B2B-83B6093B16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9332" y="3706394"/>
            <a:ext cx="6815668" cy="315160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單元六｜館際合作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216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全國文獻傳遞服務NDDS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12800" y="185668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整合期刊聯合目錄與館際互借，可向國內400餘所圖書館申請複印與借書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15975" y="2286496"/>
            <a:ext cx="3075484" cy="1016000"/>
          </a:xfrm>
          <a:prstGeom prst="roundRect">
            <a:avLst>
              <a:gd name="adj" fmla="val 9688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996950" y="2467471"/>
            <a:ext cx="279494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C9A22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96950" y="2873871"/>
            <a:ext cx="279494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 err="1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查館藏或</a:t>
            </a:r>
            <a:r>
              <a:rPr lang="en-US" altLang="zh-TW" sz="1300" dirty="0" err="1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Jumper</a:t>
            </a:r>
            <a:r>
              <a:rPr lang="en-US" sz="1300" dirty="0" err="1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，確認本館沒有</a:t>
            </a:r>
            <a:endParaRPr lang="en-US" sz="1300" dirty="0"/>
          </a:p>
        </p:txBody>
      </p:sp>
      <p:pic>
        <p:nvPicPr>
          <p:cNvPr id="9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21634" y="2692896"/>
            <a:ext cx="406400" cy="2032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4558209" y="2286496"/>
            <a:ext cx="3075583" cy="1016000"/>
          </a:xfrm>
          <a:prstGeom prst="roundRect">
            <a:avLst>
              <a:gd name="adj" fmla="val 9688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8"/>
          <p:cNvSpPr/>
          <p:nvPr/>
        </p:nvSpPr>
        <p:spPr>
          <a:xfrm>
            <a:off x="4739184" y="2467471"/>
            <a:ext cx="279504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C9A22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4739184" y="2873871"/>
            <a:ext cx="2795042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申請NDDS帳號，審核後E-mail通知</a:t>
            </a:r>
            <a:endParaRPr lang="en-US" sz="1300" dirty="0"/>
          </a:p>
        </p:txBody>
      </p:sp>
      <p:pic>
        <p:nvPicPr>
          <p:cNvPr id="13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63966" y="2692896"/>
            <a:ext cx="406400" cy="20320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300541" y="2286496"/>
            <a:ext cx="3075484" cy="1016000"/>
          </a:xfrm>
          <a:prstGeom prst="roundRect">
            <a:avLst>
              <a:gd name="adj" fmla="val 9688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1"/>
          <p:cNvSpPr/>
          <p:nvPr/>
        </p:nvSpPr>
        <p:spPr>
          <a:xfrm>
            <a:off x="8481516" y="2467471"/>
            <a:ext cx="279494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C9A22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8481516" y="2873871"/>
            <a:ext cx="279494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登入NDDS線上申請借書或複印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812800" y="3483471"/>
            <a:ext cx="10883392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系統：</a:t>
            </a:r>
            <a:r>
              <a:rPr lang="en-US" sz="1300" u="sng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ndds.stpi.narl.org.tw</a:t>
            </a: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｜館網說明：</a:t>
            </a:r>
            <a:r>
              <a:rPr lang="en-US" sz="1300" u="sng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library.pu.edu.tw/p/426-1054-11.php</a:t>
            </a:r>
            <a:endParaRPr lang="en-US" sz="13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一樓參考諮詢台領件與還書；知識服務組 分機11633</a:t>
            </a:r>
            <a:endParaRPr lang="en-US" sz="1300" dirty="0"/>
          </a:p>
        </p:txBody>
      </p:sp>
      <p:sp>
        <p:nvSpPr>
          <p:cNvPr id="19" name="Text 20">
            <a:extLst>
              <a:ext uri="{FF2B5EF4-FFF2-40B4-BE49-F238E27FC236}">
                <a16:creationId xmlns:a16="http://schemas.microsoft.com/office/drawing/2014/main" id="{1AD4936B-8A8C-9865-343D-0747142419BA}"/>
              </a:ext>
            </a:extLst>
          </p:cNvPr>
          <p:cNvSpPr txBox="1"/>
          <p:nvPr/>
        </p:nvSpPr>
        <p:spPr>
          <a:xfrm>
            <a:off x="548640" y="4185146"/>
            <a:ext cx="11064240" cy="180417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找他館館藏：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全國圖書書目資訊網（NBINet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）、METACAT、REAL館藏整合查詢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費用與時間：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依被申請館規定；國外文獻較貴、較久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其他管道：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優久大學聯盟、中台灣大學系統、中部大學院校圖書館聯盟</a:t>
            </a: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C8DB0DDE-BC7E-45A1-94C7-87E37B5899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6954" y="3410446"/>
            <a:ext cx="4827566" cy="360608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B0997420-7024-9DDA-49A2-1FA6E21CD4C7}"/>
              </a:ext>
            </a:extLst>
          </p:cNvPr>
          <p:cNvSpPr txBox="1"/>
          <p:nvPr/>
        </p:nvSpPr>
        <p:spPr>
          <a:xfrm>
            <a:off x="57150" y="2447835"/>
            <a:ext cx="6915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EndNote</a:t>
            </a:r>
            <a:r>
              <a:rPr lang="zh-TW" altLang="en-US" sz="7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7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zh-TW" altLang="en-US" sz="7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: 圓角 111">
            <a:extLst>
              <a:ext uri="{FF2B5EF4-FFF2-40B4-BE49-F238E27FC236}">
                <a16:creationId xmlns:a16="http://schemas.microsoft.com/office/drawing/2014/main" id="{C03E22A9-4883-D674-DFCC-6CB56251BEBA}"/>
              </a:ext>
            </a:extLst>
          </p:cNvPr>
          <p:cNvSpPr/>
          <p:nvPr/>
        </p:nvSpPr>
        <p:spPr>
          <a:xfrm>
            <a:off x="605482" y="1859836"/>
            <a:ext cx="2473928" cy="541833"/>
          </a:xfrm>
          <a:prstGeom prst="wedgeRoundRectCallout">
            <a:avLst>
              <a:gd name="adj1" fmla="val -23878"/>
              <a:gd name="adj2" fmla="val 85325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書目管理軟體</a:t>
            </a:r>
          </a:p>
        </p:txBody>
      </p:sp>
    </p:spTree>
    <p:extLst>
      <p:ext uri="{BB962C8B-B14F-4D97-AF65-F5344CB8AC3E}">
        <p14:creationId xmlns:p14="http://schemas.microsoft.com/office/powerpoint/2010/main" val="34365472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單元六｜EndNote書目管理系統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216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EndNote：下載與安裝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12800" y="18566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u="sng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library.pu.edu.tw/p/426-1054-112.php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78332" y="2247801"/>
            <a:ext cx="10810240" cy="15365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限靜宜教職員工生；須在</a:t>
            </a:r>
            <a:r>
              <a:rPr lang="en-US" sz="1400" b="1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校園網域內</a:t>
            </a: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登入知識管理系統（KM）下載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安裝前先關閉Word；壓縮檔先解壓縮，License.dat不可刪除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安裝類型：Typical（500多種常用格式，建議）或Custom（7,000多種）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Chrome擋下載：右鍵另存連結，出現「無法安全下載」選「保留」</a:t>
            </a:r>
            <a:endParaRPr lang="en-US" sz="1400" dirty="0"/>
          </a:p>
          <a:p>
            <a:pPr marL="188468" indent="-188468" algn="l">
              <a:lnSpc>
                <a:spcPts val="2380"/>
              </a:lnSpc>
              <a:buSzPct val="100000"/>
              <a:buChar char="•"/>
            </a:pP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館網有教育訓練講義與碩睿資訊影音教學</a:t>
            </a:r>
            <a:endParaRPr lang="en-US" sz="1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單元六｜EndNote 2025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核心功能＋AI新功能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910655"/>
            <a:ext cx="5207000" cy="1855093"/>
          </a:xfrm>
          <a:prstGeom prst="roundRect">
            <a:avLst>
              <a:gd name="adj" fmla="val 5306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022350" y="2117030"/>
            <a:ext cx="4938078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核心功能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94994" y="2437011"/>
            <a:ext cx="4857814" cy="1147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1356" indent="-181356" algn="l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從WoS、EBSCO、華藝、國圖匯入；可拖入PDF</a:t>
            </a:r>
            <a:endParaRPr lang="en-US" sz="1300" dirty="0"/>
          </a:p>
          <a:p>
            <a:pPr marL="181356" indent="-181356" algn="l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Cite While You Write：Word中插入引用</a:t>
            </a:r>
            <a:endParaRPr lang="en-US" sz="1300" dirty="0"/>
          </a:p>
          <a:p>
            <a:pPr marL="181356" indent="-181356" algn="l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串接WoS Related Records、Citing Articles</a:t>
            </a:r>
            <a:endParaRPr lang="en-US" sz="1300" dirty="0"/>
          </a:p>
          <a:p>
            <a:pPr marL="181356" indent="-181356" algn="l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Find a Journal：建議投稿期刊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78550" y="1907480"/>
            <a:ext cx="5200650" cy="1861443"/>
          </a:xfrm>
          <a:prstGeom prst="roundRect">
            <a:avLst>
              <a:gd name="adj" fmla="val 5458"/>
            </a:avLst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6381750" y="2110680"/>
            <a:ext cx="4938078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3C76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2025.1 Research Assistant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54394" y="2430661"/>
            <a:ext cx="4857814" cy="1147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1356" indent="-181356" algn="l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回顧關鍵提要（Key Takeaway）</a:t>
            </a:r>
            <a:endParaRPr lang="en-US" sz="1300" dirty="0"/>
          </a:p>
          <a:p>
            <a:pPr marL="181356" indent="-181356" algn="l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與文件對談（Chat with a document）</a:t>
            </a:r>
            <a:endParaRPr lang="en-US" sz="1300" dirty="0"/>
          </a:p>
          <a:p>
            <a:pPr marL="181356" indent="-181356" algn="l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翻譯PDF全文或選取段落</a:t>
            </a:r>
            <a:endParaRPr lang="en-US" sz="1300" dirty="0"/>
          </a:p>
          <a:p>
            <a:pPr marL="181356" indent="-181356" algn="l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總結選取的段落</a:t>
            </a:r>
            <a:endParaRPr lang="en-US" sz="13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B0253072-4577-BDB0-264A-51339109C4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8407" y="3367238"/>
            <a:ext cx="2879828" cy="8396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A47C8B-5C66-8E48-7CBE-9FB3B35134F3}"/>
              </a:ext>
            </a:extLst>
          </p:cNvPr>
          <p:cNvSpPr/>
          <p:nvPr/>
        </p:nvSpPr>
        <p:spPr>
          <a:xfrm>
            <a:off x="3839130" y="2673744"/>
            <a:ext cx="4369106" cy="110512"/>
          </a:xfrm>
          <a:prstGeom prst="rect">
            <a:avLst/>
          </a:prstGeom>
          <a:solidFill>
            <a:srgbClr val="CEC0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sp>
        <p:nvSpPr>
          <p:cNvPr id="5" name="Block Arc 2">
            <a:extLst>
              <a:ext uri="{FF2B5EF4-FFF2-40B4-BE49-F238E27FC236}">
                <a16:creationId xmlns:a16="http://schemas.microsoft.com/office/drawing/2014/main" id="{0545AE6A-90D9-E9A8-AB42-A71A71D99ED0}"/>
              </a:ext>
            </a:extLst>
          </p:cNvPr>
          <p:cNvSpPr/>
          <p:nvPr/>
        </p:nvSpPr>
        <p:spPr>
          <a:xfrm>
            <a:off x="6132766" y="2676295"/>
            <a:ext cx="4041747" cy="2215745"/>
          </a:xfrm>
          <a:prstGeom prst="blockArc">
            <a:avLst>
              <a:gd name="adj1" fmla="val 16132277"/>
              <a:gd name="adj2" fmla="val 5439825"/>
              <a:gd name="adj3" fmla="val 4370"/>
            </a:avLst>
          </a:prstGeom>
          <a:solidFill>
            <a:srgbClr val="CEC0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54DF603-CE7E-9DDA-4207-C18E2D540A8F}"/>
              </a:ext>
            </a:extLst>
          </p:cNvPr>
          <p:cNvSpPr/>
          <p:nvPr/>
        </p:nvSpPr>
        <p:spPr>
          <a:xfrm>
            <a:off x="3731856" y="4786030"/>
            <a:ext cx="4515644" cy="105254"/>
          </a:xfrm>
          <a:prstGeom prst="rect">
            <a:avLst/>
          </a:prstGeom>
          <a:solidFill>
            <a:srgbClr val="CEC0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sp>
        <p:nvSpPr>
          <p:cNvPr id="8" name="Block Arc 6">
            <a:extLst>
              <a:ext uri="{FF2B5EF4-FFF2-40B4-BE49-F238E27FC236}">
                <a16:creationId xmlns:a16="http://schemas.microsoft.com/office/drawing/2014/main" id="{77E17D1B-DADA-4082-A9F4-09A3F468BEE2}"/>
              </a:ext>
            </a:extLst>
          </p:cNvPr>
          <p:cNvSpPr/>
          <p:nvPr/>
        </p:nvSpPr>
        <p:spPr>
          <a:xfrm flipH="1">
            <a:off x="1916198" y="2696967"/>
            <a:ext cx="3407146" cy="2170353"/>
          </a:xfrm>
          <a:prstGeom prst="blockArc">
            <a:avLst>
              <a:gd name="adj1" fmla="val 16226904"/>
              <a:gd name="adj2" fmla="val 5439486"/>
              <a:gd name="adj3" fmla="val 3979"/>
            </a:avLst>
          </a:prstGeom>
          <a:solidFill>
            <a:srgbClr val="CEC0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</a:endParaRPr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id="{04729DDE-347C-A90B-2CB3-D9DF64E4131A}"/>
              </a:ext>
            </a:extLst>
          </p:cNvPr>
          <p:cNvSpPr/>
          <p:nvPr/>
        </p:nvSpPr>
        <p:spPr>
          <a:xfrm>
            <a:off x="3412544" y="2468314"/>
            <a:ext cx="534029" cy="511703"/>
          </a:xfrm>
          <a:prstGeom prst="diamond">
            <a:avLst/>
          </a:prstGeom>
          <a:solidFill>
            <a:srgbClr val="AC9E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grpSp>
        <p:nvGrpSpPr>
          <p:cNvPr id="10" name="Group 11">
            <a:extLst>
              <a:ext uri="{FF2B5EF4-FFF2-40B4-BE49-F238E27FC236}">
                <a16:creationId xmlns:a16="http://schemas.microsoft.com/office/drawing/2014/main" id="{5FCC02BB-372E-2503-0686-1E6957F32794}"/>
              </a:ext>
            </a:extLst>
          </p:cNvPr>
          <p:cNvGrpSpPr/>
          <p:nvPr/>
        </p:nvGrpSpPr>
        <p:grpSpPr>
          <a:xfrm>
            <a:off x="4232726" y="2997573"/>
            <a:ext cx="1553140" cy="1437577"/>
            <a:chOff x="219453" y="2580615"/>
            <a:chExt cx="2625263" cy="2731687"/>
          </a:xfrm>
          <a:solidFill>
            <a:srgbClr val="5E33BF"/>
          </a:solidFill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A11EB337-7060-7A18-25A0-E5FAF60137C2}"/>
                </a:ext>
              </a:extLst>
            </p:cNvPr>
            <p:cNvGrpSpPr/>
            <p:nvPr/>
          </p:nvGrpSpPr>
          <p:grpSpPr>
            <a:xfrm>
              <a:off x="885165" y="3186394"/>
              <a:ext cx="1319766" cy="2125908"/>
              <a:chOff x="7271291" y="1882249"/>
              <a:chExt cx="1537011" cy="2475850"/>
            </a:xfrm>
            <a:grpFill/>
          </p:grpSpPr>
          <p:sp>
            <p:nvSpPr>
              <p:cNvPr id="20" name="Freeform: Shape 21">
                <a:extLst>
                  <a:ext uri="{FF2B5EF4-FFF2-40B4-BE49-F238E27FC236}">
                    <a16:creationId xmlns:a16="http://schemas.microsoft.com/office/drawing/2014/main" id="{77A54E89-4D45-A65F-18C2-2D86C9E37A5B}"/>
                  </a:ext>
                </a:extLst>
              </p:cNvPr>
              <p:cNvSpPr/>
              <p:nvPr/>
            </p:nvSpPr>
            <p:spPr>
              <a:xfrm>
                <a:off x="7271291" y="1882249"/>
                <a:ext cx="1537011" cy="2475850"/>
              </a:xfrm>
              <a:custGeom>
                <a:avLst/>
                <a:gdLst>
                  <a:gd name="connsiteX0" fmla="*/ 503138 w 1537011"/>
                  <a:gd name="connsiteY0" fmla="*/ 2319191 h 2480745"/>
                  <a:gd name="connsiteX1" fmla="*/ 443744 w 1537011"/>
                  <a:gd name="connsiteY1" fmla="*/ 2360024 h 2480745"/>
                  <a:gd name="connsiteX2" fmla="*/ 501653 w 1537011"/>
                  <a:gd name="connsiteY2" fmla="*/ 2403827 h 2480745"/>
                  <a:gd name="connsiteX3" fmla="*/ 1051782 w 1537011"/>
                  <a:gd name="connsiteY3" fmla="*/ 2420160 h 2480745"/>
                  <a:gd name="connsiteX4" fmla="*/ 1097070 w 1537011"/>
                  <a:gd name="connsiteY4" fmla="*/ 2383040 h 2480745"/>
                  <a:gd name="connsiteX5" fmla="*/ 1058465 w 1537011"/>
                  <a:gd name="connsiteY5" fmla="*/ 2339237 h 2480745"/>
                  <a:gd name="connsiteX6" fmla="*/ 503138 w 1537011"/>
                  <a:gd name="connsiteY6" fmla="*/ 2319191 h 2480745"/>
                  <a:gd name="connsiteX7" fmla="*/ 470472 w 1537011"/>
                  <a:gd name="connsiteY7" fmla="*/ 2270192 h 2480745"/>
                  <a:gd name="connsiteX8" fmla="*/ 525411 w 1537011"/>
                  <a:gd name="connsiteY8" fmla="*/ 2270192 h 2480745"/>
                  <a:gd name="connsiteX9" fmla="*/ 1067374 w 1537011"/>
                  <a:gd name="connsiteY9" fmla="*/ 2287268 h 2480745"/>
                  <a:gd name="connsiteX10" fmla="*/ 1152751 w 1537011"/>
                  <a:gd name="connsiteY10" fmla="*/ 2388236 h 2480745"/>
                  <a:gd name="connsiteX11" fmla="*/ 1054010 w 1537011"/>
                  <a:gd name="connsiteY11" fmla="*/ 2475841 h 2480745"/>
                  <a:gd name="connsiteX12" fmla="*/ 643455 w 1537011"/>
                  <a:gd name="connsiteY12" fmla="*/ 2463963 h 2480745"/>
                  <a:gd name="connsiteX13" fmla="*/ 608445 w 1537011"/>
                  <a:gd name="connsiteY13" fmla="*/ 2467907 h 2480745"/>
                  <a:gd name="connsiteX14" fmla="*/ 588812 w 1537011"/>
                  <a:gd name="connsiteY14" fmla="*/ 2480745 h 2480745"/>
                  <a:gd name="connsiteX15" fmla="*/ 565995 w 1537011"/>
                  <a:gd name="connsiteY15" fmla="*/ 2480745 h 2480745"/>
                  <a:gd name="connsiteX16" fmla="*/ 569955 w 1537011"/>
                  <a:gd name="connsiteY16" fmla="*/ 2463220 h 2480745"/>
                  <a:gd name="connsiteX17" fmla="*/ 500911 w 1537011"/>
                  <a:gd name="connsiteY17" fmla="*/ 2459508 h 2480745"/>
                  <a:gd name="connsiteX18" fmla="*/ 447457 w 1537011"/>
                  <a:gd name="connsiteY18" fmla="*/ 2446887 h 2480745"/>
                  <a:gd name="connsiteX19" fmla="*/ 391775 w 1537011"/>
                  <a:gd name="connsiteY19" fmla="*/ 2352600 h 2480745"/>
                  <a:gd name="connsiteX20" fmla="*/ 470472 w 1537011"/>
                  <a:gd name="connsiteY20" fmla="*/ 2270192 h 2480745"/>
                  <a:gd name="connsiteX21" fmla="*/ 460819 w 1537011"/>
                  <a:gd name="connsiteY21" fmla="*/ 2117997 h 2480745"/>
                  <a:gd name="connsiteX22" fmla="*/ 417759 w 1537011"/>
                  <a:gd name="connsiteY22" fmla="*/ 2125420 h 2480745"/>
                  <a:gd name="connsiteX23" fmla="*/ 390290 w 1537011"/>
                  <a:gd name="connsiteY23" fmla="*/ 2156602 h 2480745"/>
                  <a:gd name="connsiteX24" fmla="*/ 414047 w 1537011"/>
                  <a:gd name="connsiteY24" fmla="*/ 2190753 h 2480745"/>
                  <a:gd name="connsiteX25" fmla="*/ 458592 w 1537011"/>
                  <a:gd name="connsiteY25" fmla="*/ 2201147 h 2480745"/>
                  <a:gd name="connsiteX26" fmla="*/ 763724 w 1537011"/>
                  <a:gd name="connsiteY26" fmla="*/ 2210798 h 2480745"/>
                  <a:gd name="connsiteX27" fmla="*/ 1054751 w 1537011"/>
                  <a:gd name="connsiteY27" fmla="*/ 2220450 h 2480745"/>
                  <a:gd name="connsiteX28" fmla="*/ 1106721 w 1537011"/>
                  <a:gd name="connsiteY28" fmla="*/ 2215253 h 2480745"/>
                  <a:gd name="connsiteX29" fmla="*/ 1136417 w 1537011"/>
                  <a:gd name="connsiteY29" fmla="*/ 2182586 h 2480745"/>
                  <a:gd name="connsiteX30" fmla="*/ 1110433 w 1537011"/>
                  <a:gd name="connsiteY30" fmla="*/ 2146950 h 2480745"/>
                  <a:gd name="connsiteX31" fmla="*/ 1045100 w 1537011"/>
                  <a:gd name="connsiteY31" fmla="*/ 2136557 h 2480745"/>
                  <a:gd name="connsiteX32" fmla="*/ 460819 w 1537011"/>
                  <a:gd name="connsiteY32" fmla="*/ 2117997 h 2480745"/>
                  <a:gd name="connsiteX33" fmla="*/ 425926 w 1537011"/>
                  <a:gd name="connsiteY33" fmla="*/ 2063800 h 2480745"/>
                  <a:gd name="connsiteX34" fmla="*/ 465274 w 1537011"/>
                  <a:gd name="connsiteY34" fmla="*/ 2065285 h 2480745"/>
                  <a:gd name="connsiteX35" fmla="*/ 506849 w 1537011"/>
                  <a:gd name="connsiteY35" fmla="*/ 2066770 h 2480745"/>
                  <a:gd name="connsiteX36" fmla="*/ 526151 w 1537011"/>
                  <a:gd name="connsiteY36" fmla="*/ 2066770 h 2480745"/>
                  <a:gd name="connsiteX37" fmla="*/ 1096326 w 1537011"/>
                  <a:gd name="connsiteY37" fmla="*/ 2083845 h 2480745"/>
                  <a:gd name="connsiteX38" fmla="*/ 1137159 w 1537011"/>
                  <a:gd name="connsiteY38" fmla="*/ 2097209 h 2480745"/>
                  <a:gd name="connsiteX39" fmla="*/ 1192840 w 1537011"/>
                  <a:gd name="connsiteY39" fmla="*/ 2187041 h 2480745"/>
                  <a:gd name="connsiteX40" fmla="*/ 1128251 w 1537011"/>
                  <a:gd name="connsiteY40" fmla="*/ 2267964 h 2480745"/>
                  <a:gd name="connsiteX41" fmla="*/ 1097811 w 1537011"/>
                  <a:gd name="connsiteY41" fmla="*/ 2276131 h 2480745"/>
                  <a:gd name="connsiteX42" fmla="*/ 443001 w 1537011"/>
                  <a:gd name="connsiteY42" fmla="*/ 2256828 h 2480745"/>
                  <a:gd name="connsiteX43" fmla="*/ 338320 w 1537011"/>
                  <a:gd name="connsiteY43" fmla="*/ 2126163 h 2480745"/>
                  <a:gd name="connsiteX44" fmla="*/ 425926 w 1537011"/>
                  <a:gd name="connsiteY44" fmla="*/ 2063800 h 2480745"/>
                  <a:gd name="connsiteX45" fmla="*/ 446713 w 1537011"/>
                  <a:gd name="connsiteY45" fmla="*/ 1916802 h 2480745"/>
                  <a:gd name="connsiteX46" fmla="*/ 390289 w 1537011"/>
                  <a:gd name="connsiteY46" fmla="*/ 1927939 h 2480745"/>
                  <a:gd name="connsiteX47" fmla="*/ 388062 w 1537011"/>
                  <a:gd name="connsiteY47" fmla="*/ 1982877 h 2480745"/>
                  <a:gd name="connsiteX48" fmla="*/ 440773 w 1537011"/>
                  <a:gd name="connsiteY48" fmla="*/ 1996983 h 2480745"/>
                  <a:gd name="connsiteX49" fmla="*/ 1098555 w 1537011"/>
                  <a:gd name="connsiteY49" fmla="*/ 2018513 h 2480745"/>
                  <a:gd name="connsiteX50" fmla="*/ 1149038 w 1537011"/>
                  <a:gd name="connsiteY50" fmla="*/ 2008119 h 2480745"/>
                  <a:gd name="connsiteX51" fmla="*/ 1151266 w 1537011"/>
                  <a:gd name="connsiteY51" fmla="*/ 1952438 h 2480745"/>
                  <a:gd name="connsiteX52" fmla="*/ 1098555 w 1537011"/>
                  <a:gd name="connsiteY52" fmla="*/ 1937590 h 2480745"/>
                  <a:gd name="connsiteX53" fmla="*/ 523923 w 1537011"/>
                  <a:gd name="connsiteY53" fmla="*/ 192914 h 2480745"/>
                  <a:gd name="connsiteX54" fmla="*/ 408107 w 1537011"/>
                  <a:gd name="connsiteY54" fmla="*/ 273095 h 2480745"/>
                  <a:gd name="connsiteX55" fmla="*/ 183898 w 1537011"/>
                  <a:gd name="connsiteY55" fmla="*/ 552985 h 2480745"/>
                  <a:gd name="connsiteX56" fmla="*/ 150488 w 1537011"/>
                  <a:gd name="connsiteY56" fmla="*/ 820997 h 2480745"/>
                  <a:gd name="connsiteX57" fmla="*/ 244033 w 1537011"/>
                  <a:gd name="connsiteY57" fmla="*/ 1149145 h 2480745"/>
                  <a:gd name="connsiteX58" fmla="*/ 242548 w 1537011"/>
                  <a:gd name="connsiteY58" fmla="*/ 1156569 h 2480745"/>
                  <a:gd name="connsiteX59" fmla="*/ 154200 w 1537011"/>
                  <a:gd name="connsiteY59" fmla="*/ 950920 h 2480745"/>
                  <a:gd name="connsiteX60" fmla="*/ 131186 w 1537011"/>
                  <a:gd name="connsiteY60" fmla="*/ 648757 h 2480745"/>
                  <a:gd name="connsiteX61" fmla="*/ 215821 w 1537011"/>
                  <a:gd name="connsiteY61" fmla="*/ 443851 h 2480745"/>
                  <a:gd name="connsiteX62" fmla="*/ 500165 w 1537011"/>
                  <a:gd name="connsiteY62" fmla="*/ 201081 h 2480745"/>
                  <a:gd name="connsiteX63" fmla="*/ 523923 w 1537011"/>
                  <a:gd name="connsiteY63" fmla="*/ 192914 h 2480745"/>
                  <a:gd name="connsiteX64" fmla="*/ 800630 w 1537011"/>
                  <a:gd name="connsiteY64" fmla="*/ 46764 h 2480745"/>
                  <a:gd name="connsiteX65" fmla="*/ 713588 w 1537011"/>
                  <a:gd name="connsiteY65" fmla="*/ 47343 h 2480745"/>
                  <a:gd name="connsiteX66" fmla="*/ 595938 w 1537011"/>
                  <a:gd name="connsiteY66" fmla="*/ 67446 h 2480745"/>
                  <a:gd name="connsiteX67" fmla="*/ 175732 w 1537011"/>
                  <a:gd name="connsiteY67" fmla="*/ 344366 h 2480745"/>
                  <a:gd name="connsiteX68" fmla="*/ 49521 w 1537011"/>
                  <a:gd name="connsiteY68" fmla="*/ 655438 h 2480745"/>
                  <a:gd name="connsiteX69" fmla="*/ 137126 w 1537011"/>
                  <a:gd name="connsiteY69" fmla="*/ 1109796 h 2480745"/>
                  <a:gd name="connsiteX70" fmla="*/ 310109 w 1537011"/>
                  <a:gd name="connsiteY70" fmla="*/ 1387460 h 2480745"/>
                  <a:gd name="connsiteX71" fmla="*/ 440773 w 1537011"/>
                  <a:gd name="connsiteY71" fmla="*/ 1695562 h 2480745"/>
                  <a:gd name="connsiteX72" fmla="*/ 460819 w 1537011"/>
                  <a:gd name="connsiteY72" fmla="*/ 1792076 h 2480745"/>
                  <a:gd name="connsiteX73" fmla="*/ 492743 w 1537011"/>
                  <a:gd name="connsiteY73" fmla="*/ 1817318 h 2480745"/>
                  <a:gd name="connsiteX74" fmla="*/ 1065146 w 1537011"/>
                  <a:gd name="connsiteY74" fmla="*/ 1836621 h 2480745"/>
                  <a:gd name="connsiteX75" fmla="*/ 1089645 w 1537011"/>
                  <a:gd name="connsiteY75" fmla="*/ 1818803 h 2480745"/>
                  <a:gd name="connsiteX76" fmla="*/ 1116372 w 1537011"/>
                  <a:gd name="connsiteY76" fmla="*/ 1688138 h 2480745"/>
                  <a:gd name="connsiteX77" fmla="*/ 1268567 w 1537011"/>
                  <a:gd name="connsiteY77" fmla="*/ 1319900 h 2480745"/>
                  <a:gd name="connsiteX78" fmla="*/ 1376960 w 1537011"/>
                  <a:gd name="connsiteY78" fmla="*/ 1166220 h 2480745"/>
                  <a:gd name="connsiteX79" fmla="*/ 1468276 w 1537011"/>
                  <a:gd name="connsiteY79" fmla="*/ 916026 h 2480745"/>
                  <a:gd name="connsiteX80" fmla="*/ 1468276 w 1537011"/>
                  <a:gd name="connsiteY80" fmla="*/ 599015 h 2480745"/>
                  <a:gd name="connsiteX81" fmla="*/ 1056236 w 1537011"/>
                  <a:gd name="connsiteY81" fmla="*/ 110506 h 2480745"/>
                  <a:gd name="connsiteX82" fmla="*/ 800630 w 1537011"/>
                  <a:gd name="connsiteY82" fmla="*/ 46764 h 2480745"/>
                  <a:gd name="connsiteX83" fmla="*/ 794163 w 1537011"/>
                  <a:gd name="connsiteY83" fmla="*/ 814 h 2480745"/>
                  <a:gd name="connsiteX84" fmla="*/ 1036191 w 1537011"/>
                  <a:gd name="connsiteY84" fmla="*/ 52598 h 2480745"/>
                  <a:gd name="connsiteX85" fmla="*/ 1503912 w 1537011"/>
                  <a:gd name="connsiteY85" fmla="*/ 551500 h 2480745"/>
                  <a:gd name="connsiteX86" fmla="*/ 1518761 w 1537011"/>
                  <a:gd name="connsiteY86" fmla="*/ 910830 h 2480745"/>
                  <a:gd name="connsiteX87" fmla="*/ 1377702 w 1537011"/>
                  <a:gd name="connsiteY87" fmla="*/ 1250855 h 2480745"/>
                  <a:gd name="connsiteX88" fmla="*/ 1264855 w 1537011"/>
                  <a:gd name="connsiteY88" fmla="*/ 1406020 h 2480745"/>
                  <a:gd name="connsiteX89" fmla="*/ 1163144 w 1537011"/>
                  <a:gd name="connsiteY89" fmla="*/ 1694078 h 2480745"/>
                  <a:gd name="connsiteX90" fmla="*/ 1115630 w 1537011"/>
                  <a:gd name="connsiteY90" fmla="*/ 1876711 h 2480745"/>
                  <a:gd name="connsiteX91" fmla="*/ 1149781 w 1537011"/>
                  <a:gd name="connsiteY91" fmla="*/ 1887848 h 2480745"/>
                  <a:gd name="connsiteX92" fmla="*/ 1229961 w 1537011"/>
                  <a:gd name="connsiteY92" fmla="*/ 1991044 h 2480745"/>
                  <a:gd name="connsiteX93" fmla="*/ 1126023 w 1537011"/>
                  <a:gd name="connsiteY93" fmla="*/ 2077164 h 2480745"/>
                  <a:gd name="connsiteX94" fmla="*/ 1100038 w 1537011"/>
                  <a:gd name="connsiteY94" fmla="*/ 2077906 h 2480745"/>
                  <a:gd name="connsiteX95" fmla="*/ 423698 w 1537011"/>
                  <a:gd name="connsiteY95" fmla="*/ 2054891 h 2480745"/>
                  <a:gd name="connsiteX96" fmla="*/ 368017 w 1537011"/>
                  <a:gd name="connsiteY96" fmla="*/ 2039300 h 2480745"/>
                  <a:gd name="connsiteX97" fmla="*/ 311594 w 1537011"/>
                  <a:gd name="connsiteY97" fmla="*/ 1951695 h 2480745"/>
                  <a:gd name="connsiteX98" fmla="*/ 382123 w 1537011"/>
                  <a:gd name="connsiteY98" fmla="*/ 1867803 h 2480745"/>
                  <a:gd name="connsiteX99" fmla="*/ 434092 w 1537011"/>
                  <a:gd name="connsiteY99" fmla="*/ 1854439 h 2480745"/>
                  <a:gd name="connsiteX100" fmla="*/ 387320 w 1537011"/>
                  <a:gd name="connsiteY100" fmla="*/ 1655472 h 2480745"/>
                  <a:gd name="connsiteX101" fmla="*/ 301199 w 1537011"/>
                  <a:gd name="connsiteY101" fmla="*/ 1459474 h 2480745"/>
                  <a:gd name="connsiteX102" fmla="*/ 137869 w 1537011"/>
                  <a:gd name="connsiteY102" fmla="*/ 1212992 h 2480745"/>
                  <a:gd name="connsiteX103" fmla="*/ 2748 w 1537011"/>
                  <a:gd name="connsiteY103" fmla="*/ 664348 h 2480745"/>
                  <a:gd name="connsiteX104" fmla="*/ 145292 w 1537011"/>
                  <a:gd name="connsiteY104" fmla="*/ 308730 h 2480745"/>
                  <a:gd name="connsiteX105" fmla="*/ 549909 w 1537011"/>
                  <a:gd name="connsiteY105" fmla="*/ 32552 h 2480745"/>
                  <a:gd name="connsiteX106" fmla="*/ 794163 w 1537011"/>
                  <a:gd name="connsiteY106" fmla="*/ 814 h 2480745"/>
                  <a:gd name="connsiteX0" fmla="*/ 503138 w 1537011"/>
                  <a:gd name="connsiteY0" fmla="*/ 2319191 h 2480745"/>
                  <a:gd name="connsiteX1" fmla="*/ 443744 w 1537011"/>
                  <a:gd name="connsiteY1" fmla="*/ 2360024 h 2480745"/>
                  <a:gd name="connsiteX2" fmla="*/ 501653 w 1537011"/>
                  <a:gd name="connsiteY2" fmla="*/ 2403827 h 2480745"/>
                  <a:gd name="connsiteX3" fmla="*/ 1051782 w 1537011"/>
                  <a:gd name="connsiteY3" fmla="*/ 2420160 h 2480745"/>
                  <a:gd name="connsiteX4" fmla="*/ 1097070 w 1537011"/>
                  <a:gd name="connsiteY4" fmla="*/ 2383040 h 2480745"/>
                  <a:gd name="connsiteX5" fmla="*/ 1058465 w 1537011"/>
                  <a:gd name="connsiteY5" fmla="*/ 2339237 h 2480745"/>
                  <a:gd name="connsiteX6" fmla="*/ 503138 w 1537011"/>
                  <a:gd name="connsiteY6" fmla="*/ 2319191 h 2480745"/>
                  <a:gd name="connsiteX7" fmla="*/ 470472 w 1537011"/>
                  <a:gd name="connsiteY7" fmla="*/ 2270192 h 2480745"/>
                  <a:gd name="connsiteX8" fmla="*/ 525411 w 1537011"/>
                  <a:gd name="connsiteY8" fmla="*/ 2270192 h 2480745"/>
                  <a:gd name="connsiteX9" fmla="*/ 1067374 w 1537011"/>
                  <a:gd name="connsiteY9" fmla="*/ 2287268 h 2480745"/>
                  <a:gd name="connsiteX10" fmla="*/ 1152751 w 1537011"/>
                  <a:gd name="connsiteY10" fmla="*/ 2388236 h 2480745"/>
                  <a:gd name="connsiteX11" fmla="*/ 1054010 w 1537011"/>
                  <a:gd name="connsiteY11" fmla="*/ 2475841 h 2480745"/>
                  <a:gd name="connsiteX12" fmla="*/ 643455 w 1537011"/>
                  <a:gd name="connsiteY12" fmla="*/ 2463963 h 2480745"/>
                  <a:gd name="connsiteX13" fmla="*/ 608445 w 1537011"/>
                  <a:gd name="connsiteY13" fmla="*/ 2467907 h 2480745"/>
                  <a:gd name="connsiteX14" fmla="*/ 588812 w 1537011"/>
                  <a:gd name="connsiteY14" fmla="*/ 2480745 h 2480745"/>
                  <a:gd name="connsiteX15" fmla="*/ 565995 w 1537011"/>
                  <a:gd name="connsiteY15" fmla="*/ 2480745 h 2480745"/>
                  <a:gd name="connsiteX16" fmla="*/ 500911 w 1537011"/>
                  <a:gd name="connsiteY16" fmla="*/ 2459508 h 2480745"/>
                  <a:gd name="connsiteX17" fmla="*/ 447457 w 1537011"/>
                  <a:gd name="connsiteY17" fmla="*/ 2446887 h 2480745"/>
                  <a:gd name="connsiteX18" fmla="*/ 391775 w 1537011"/>
                  <a:gd name="connsiteY18" fmla="*/ 2352600 h 2480745"/>
                  <a:gd name="connsiteX19" fmla="*/ 470472 w 1537011"/>
                  <a:gd name="connsiteY19" fmla="*/ 2270192 h 2480745"/>
                  <a:gd name="connsiteX20" fmla="*/ 460819 w 1537011"/>
                  <a:gd name="connsiteY20" fmla="*/ 2117997 h 2480745"/>
                  <a:gd name="connsiteX21" fmla="*/ 417759 w 1537011"/>
                  <a:gd name="connsiteY21" fmla="*/ 2125420 h 2480745"/>
                  <a:gd name="connsiteX22" fmla="*/ 390290 w 1537011"/>
                  <a:gd name="connsiteY22" fmla="*/ 2156602 h 2480745"/>
                  <a:gd name="connsiteX23" fmla="*/ 414047 w 1537011"/>
                  <a:gd name="connsiteY23" fmla="*/ 2190753 h 2480745"/>
                  <a:gd name="connsiteX24" fmla="*/ 458592 w 1537011"/>
                  <a:gd name="connsiteY24" fmla="*/ 2201147 h 2480745"/>
                  <a:gd name="connsiteX25" fmla="*/ 763724 w 1537011"/>
                  <a:gd name="connsiteY25" fmla="*/ 2210798 h 2480745"/>
                  <a:gd name="connsiteX26" fmla="*/ 1054751 w 1537011"/>
                  <a:gd name="connsiteY26" fmla="*/ 2220450 h 2480745"/>
                  <a:gd name="connsiteX27" fmla="*/ 1106721 w 1537011"/>
                  <a:gd name="connsiteY27" fmla="*/ 2215253 h 2480745"/>
                  <a:gd name="connsiteX28" fmla="*/ 1136417 w 1537011"/>
                  <a:gd name="connsiteY28" fmla="*/ 2182586 h 2480745"/>
                  <a:gd name="connsiteX29" fmla="*/ 1110433 w 1537011"/>
                  <a:gd name="connsiteY29" fmla="*/ 2146950 h 2480745"/>
                  <a:gd name="connsiteX30" fmla="*/ 1045100 w 1537011"/>
                  <a:gd name="connsiteY30" fmla="*/ 2136557 h 2480745"/>
                  <a:gd name="connsiteX31" fmla="*/ 460819 w 1537011"/>
                  <a:gd name="connsiteY31" fmla="*/ 2117997 h 2480745"/>
                  <a:gd name="connsiteX32" fmla="*/ 425926 w 1537011"/>
                  <a:gd name="connsiteY32" fmla="*/ 2063800 h 2480745"/>
                  <a:gd name="connsiteX33" fmla="*/ 465274 w 1537011"/>
                  <a:gd name="connsiteY33" fmla="*/ 2065285 h 2480745"/>
                  <a:gd name="connsiteX34" fmla="*/ 506849 w 1537011"/>
                  <a:gd name="connsiteY34" fmla="*/ 2066770 h 2480745"/>
                  <a:gd name="connsiteX35" fmla="*/ 526151 w 1537011"/>
                  <a:gd name="connsiteY35" fmla="*/ 2066770 h 2480745"/>
                  <a:gd name="connsiteX36" fmla="*/ 1096326 w 1537011"/>
                  <a:gd name="connsiteY36" fmla="*/ 2083845 h 2480745"/>
                  <a:gd name="connsiteX37" fmla="*/ 1137159 w 1537011"/>
                  <a:gd name="connsiteY37" fmla="*/ 2097209 h 2480745"/>
                  <a:gd name="connsiteX38" fmla="*/ 1192840 w 1537011"/>
                  <a:gd name="connsiteY38" fmla="*/ 2187041 h 2480745"/>
                  <a:gd name="connsiteX39" fmla="*/ 1128251 w 1537011"/>
                  <a:gd name="connsiteY39" fmla="*/ 2267964 h 2480745"/>
                  <a:gd name="connsiteX40" fmla="*/ 1097811 w 1537011"/>
                  <a:gd name="connsiteY40" fmla="*/ 2276131 h 2480745"/>
                  <a:gd name="connsiteX41" fmla="*/ 443001 w 1537011"/>
                  <a:gd name="connsiteY41" fmla="*/ 2256828 h 2480745"/>
                  <a:gd name="connsiteX42" fmla="*/ 338320 w 1537011"/>
                  <a:gd name="connsiteY42" fmla="*/ 2126163 h 2480745"/>
                  <a:gd name="connsiteX43" fmla="*/ 425926 w 1537011"/>
                  <a:gd name="connsiteY43" fmla="*/ 2063800 h 2480745"/>
                  <a:gd name="connsiteX44" fmla="*/ 446713 w 1537011"/>
                  <a:gd name="connsiteY44" fmla="*/ 1916802 h 2480745"/>
                  <a:gd name="connsiteX45" fmla="*/ 390289 w 1537011"/>
                  <a:gd name="connsiteY45" fmla="*/ 1927939 h 2480745"/>
                  <a:gd name="connsiteX46" fmla="*/ 388062 w 1537011"/>
                  <a:gd name="connsiteY46" fmla="*/ 1982877 h 2480745"/>
                  <a:gd name="connsiteX47" fmla="*/ 440773 w 1537011"/>
                  <a:gd name="connsiteY47" fmla="*/ 1996983 h 2480745"/>
                  <a:gd name="connsiteX48" fmla="*/ 1098555 w 1537011"/>
                  <a:gd name="connsiteY48" fmla="*/ 2018513 h 2480745"/>
                  <a:gd name="connsiteX49" fmla="*/ 1149038 w 1537011"/>
                  <a:gd name="connsiteY49" fmla="*/ 2008119 h 2480745"/>
                  <a:gd name="connsiteX50" fmla="*/ 1151266 w 1537011"/>
                  <a:gd name="connsiteY50" fmla="*/ 1952438 h 2480745"/>
                  <a:gd name="connsiteX51" fmla="*/ 1098555 w 1537011"/>
                  <a:gd name="connsiteY51" fmla="*/ 1937590 h 2480745"/>
                  <a:gd name="connsiteX52" fmla="*/ 446713 w 1537011"/>
                  <a:gd name="connsiteY52" fmla="*/ 1916802 h 2480745"/>
                  <a:gd name="connsiteX53" fmla="*/ 523923 w 1537011"/>
                  <a:gd name="connsiteY53" fmla="*/ 192914 h 2480745"/>
                  <a:gd name="connsiteX54" fmla="*/ 408107 w 1537011"/>
                  <a:gd name="connsiteY54" fmla="*/ 273095 h 2480745"/>
                  <a:gd name="connsiteX55" fmla="*/ 183898 w 1537011"/>
                  <a:gd name="connsiteY55" fmla="*/ 552985 h 2480745"/>
                  <a:gd name="connsiteX56" fmla="*/ 150488 w 1537011"/>
                  <a:gd name="connsiteY56" fmla="*/ 820997 h 2480745"/>
                  <a:gd name="connsiteX57" fmla="*/ 244033 w 1537011"/>
                  <a:gd name="connsiteY57" fmla="*/ 1149145 h 2480745"/>
                  <a:gd name="connsiteX58" fmla="*/ 242548 w 1537011"/>
                  <a:gd name="connsiteY58" fmla="*/ 1156569 h 2480745"/>
                  <a:gd name="connsiteX59" fmla="*/ 154200 w 1537011"/>
                  <a:gd name="connsiteY59" fmla="*/ 950920 h 2480745"/>
                  <a:gd name="connsiteX60" fmla="*/ 131186 w 1537011"/>
                  <a:gd name="connsiteY60" fmla="*/ 648757 h 2480745"/>
                  <a:gd name="connsiteX61" fmla="*/ 215821 w 1537011"/>
                  <a:gd name="connsiteY61" fmla="*/ 443851 h 2480745"/>
                  <a:gd name="connsiteX62" fmla="*/ 500165 w 1537011"/>
                  <a:gd name="connsiteY62" fmla="*/ 201081 h 2480745"/>
                  <a:gd name="connsiteX63" fmla="*/ 523923 w 1537011"/>
                  <a:gd name="connsiteY63" fmla="*/ 192914 h 2480745"/>
                  <a:gd name="connsiteX64" fmla="*/ 800630 w 1537011"/>
                  <a:gd name="connsiteY64" fmla="*/ 46764 h 2480745"/>
                  <a:gd name="connsiteX65" fmla="*/ 713588 w 1537011"/>
                  <a:gd name="connsiteY65" fmla="*/ 47343 h 2480745"/>
                  <a:gd name="connsiteX66" fmla="*/ 595938 w 1537011"/>
                  <a:gd name="connsiteY66" fmla="*/ 67446 h 2480745"/>
                  <a:gd name="connsiteX67" fmla="*/ 175732 w 1537011"/>
                  <a:gd name="connsiteY67" fmla="*/ 344366 h 2480745"/>
                  <a:gd name="connsiteX68" fmla="*/ 49521 w 1537011"/>
                  <a:gd name="connsiteY68" fmla="*/ 655438 h 2480745"/>
                  <a:gd name="connsiteX69" fmla="*/ 137126 w 1537011"/>
                  <a:gd name="connsiteY69" fmla="*/ 1109796 h 2480745"/>
                  <a:gd name="connsiteX70" fmla="*/ 310109 w 1537011"/>
                  <a:gd name="connsiteY70" fmla="*/ 1387460 h 2480745"/>
                  <a:gd name="connsiteX71" fmla="*/ 440773 w 1537011"/>
                  <a:gd name="connsiteY71" fmla="*/ 1695562 h 2480745"/>
                  <a:gd name="connsiteX72" fmla="*/ 460819 w 1537011"/>
                  <a:gd name="connsiteY72" fmla="*/ 1792076 h 2480745"/>
                  <a:gd name="connsiteX73" fmla="*/ 492743 w 1537011"/>
                  <a:gd name="connsiteY73" fmla="*/ 1817318 h 2480745"/>
                  <a:gd name="connsiteX74" fmla="*/ 1065146 w 1537011"/>
                  <a:gd name="connsiteY74" fmla="*/ 1836621 h 2480745"/>
                  <a:gd name="connsiteX75" fmla="*/ 1089645 w 1537011"/>
                  <a:gd name="connsiteY75" fmla="*/ 1818803 h 2480745"/>
                  <a:gd name="connsiteX76" fmla="*/ 1116372 w 1537011"/>
                  <a:gd name="connsiteY76" fmla="*/ 1688138 h 2480745"/>
                  <a:gd name="connsiteX77" fmla="*/ 1268567 w 1537011"/>
                  <a:gd name="connsiteY77" fmla="*/ 1319900 h 2480745"/>
                  <a:gd name="connsiteX78" fmla="*/ 1376960 w 1537011"/>
                  <a:gd name="connsiteY78" fmla="*/ 1166220 h 2480745"/>
                  <a:gd name="connsiteX79" fmla="*/ 1468276 w 1537011"/>
                  <a:gd name="connsiteY79" fmla="*/ 916026 h 2480745"/>
                  <a:gd name="connsiteX80" fmla="*/ 1468276 w 1537011"/>
                  <a:gd name="connsiteY80" fmla="*/ 599015 h 2480745"/>
                  <a:gd name="connsiteX81" fmla="*/ 1056236 w 1537011"/>
                  <a:gd name="connsiteY81" fmla="*/ 110506 h 2480745"/>
                  <a:gd name="connsiteX82" fmla="*/ 800630 w 1537011"/>
                  <a:gd name="connsiteY82" fmla="*/ 46764 h 2480745"/>
                  <a:gd name="connsiteX83" fmla="*/ 794163 w 1537011"/>
                  <a:gd name="connsiteY83" fmla="*/ 814 h 2480745"/>
                  <a:gd name="connsiteX84" fmla="*/ 1036191 w 1537011"/>
                  <a:gd name="connsiteY84" fmla="*/ 52598 h 2480745"/>
                  <a:gd name="connsiteX85" fmla="*/ 1503912 w 1537011"/>
                  <a:gd name="connsiteY85" fmla="*/ 551500 h 2480745"/>
                  <a:gd name="connsiteX86" fmla="*/ 1518761 w 1537011"/>
                  <a:gd name="connsiteY86" fmla="*/ 910830 h 2480745"/>
                  <a:gd name="connsiteX87" fmla="*/ 1377702 w 1537011"/>
                  <a:gd name="connsiteY87" fmla="*/ 1250855 h 2480745"/>
                  <a:gd name="connsiteX88" fmla="*/ 1264855 w 1537011"/>
                  <a:gd name="connsiteY88" fmla="*/ 1406020 h 2480745"/>
                  <a:gd name="connsiteX89" fmla="*/ 1163144 w 1537011"/>
                  <a:gd name="connsiteY89" fmla="*/ 1694078 h 2480745"/>
                  <a:gd name="connsiteX90" fmla="*/ 1115630 w 1537011"/>
                  <a:gd name="connsiteY90" fmla="*/ 1876711 h 2480745"/>
                  <a:gd name="connsiteX91" fmla="*/ 1149781 w 1537011"/>
                  <a:gd name="connsiteY91" fmla="*/ 1887848 h 2480745"/>
                  <a:gd name="connsiteX92" fmla="*/ 1229961 w 1537011"/>
                  <a:gd name="connsiteY92" fmla="*/ 1991044 h 2480745"/>
                  <a:gd name="connsiteX93" fmla="*/ 1126023 w 1537011"/>
                  <a:gd name="connsiteY93" fmla="*/ 2077164 h 2480745"/>
                  <a:gd name="connsiteX94" fmla="*/ 1100038 w 1537011"/>
                  <a:gd name="connsiteY94" fmla="*/ 2077906 h 2480745"/>
                  <a:gd name="connsiteX95" fmla="*/ 423698 w 1537011"/>
                  <a:gd name="connsiteY95" fmla="*/ 2054891 h 2480745"/>
                  <a:gd name="connsiteX96" fmla="*/ 368017 w 1537011"/>
                  <a:gd name="connsiteY96" fmla="*/ 2039300 h 2480745"/>
                  <a:gd name="connsiteX97" fmla="*/ 311594 w 1537011"/>
                  <a:gd name="connsiteY97" fmla="*/ 1951695 h 2480745"/>
                  <a:gd name="connsiteX98" fmla="*/ 382123 w 1537011"/>
                  <a:gd name="connsiteY98" fmla="*/ 1867803 h 2480745"/>
                  <a:gd name="connsiteX99" fmla="*/ 434092 w 1537011"/>
                  <a:gd name="connsiteY99" fmla="*/ 1854439 h 2480745"/>
                  <a:gd name="connsiteX100" fmla="*/ 387320 w 1537011"/>
                  <a:gd name="connsiteY100" fmla="*/ 1655472 h 2480745"/>
                  <a:gd name="connsiteX101" fmla="*/ 301199 w 1537011"/>
                  <a:gd name="connsiteY101" fmla="*/ 1459474 h 2480745"/>
                  <a:gd name="connsiteX102" fmla="*/ 137869 w 1537011"/>
                  <a:gd name="connsiteY102" fmla="*/ 1212992 h 2480745"/>
                  <a:gd name="connsiteX103" fmla="*/ 2748 w 1537011"/>
                  <a:gd name="connsiteY103" fmla="*/ 664348 h 2480745"/>
                  <a:gd name="connsiteX104" fmla="*/ 145292 w 1537011"/>
                  <a:gd name="connsiteY104" fmla="*/ 308730 h 2480745"/>
                  <a:gd name="connsiteX105" fmla="*/ 549909 w 1537011"/>
                  <a:gd name="connsiteY105" fmla="*/ 32552 h 2480745"/>
                  <a:gd name="connsiteX106" fmla="*/ 794163 w 1537011"/>
                  <a:gd name="connsiteY106" fmla="*/ 814 h 2480745"/>
                  <a:gd name="connsiteX0" fmla="*/ 503138 w 1537011"/>
                  <a:gd name="connsiteY0" fmla="*/ 2319191 h 2480745"/>
                  <a:gd name="connsiteX1" fmla="*/ 443744 w 1537011"/>
                  <a:gd name="connsiteY1" fmla="*/ 2360024 h 2480745"/>
                  <a:gd name="connsiteX2" fmla="*/ 501653 w 1537011"/>
                  <a:gd name="connsiteY2" fmla="*/ 2403827 h 2480745"/>
                  <a:gd name="connsiteX3" fmla="*/ 1051782 w 1537011"/>
                  <a:gd name="connsiteY3" fmla="*/ 2420160 h 2480745"/>
                  <a:gd name="connsiteX4" fmla="*/ 1097070 w 1537011"/>
                  <a:gd name="connsiteY4" fmla="*/ 2383040 h 2480745"/>
                  <a:gd name="connsiteX5" fmla="*/ 1058465 w 1537011"/>
                  <a:gd name="connsiteY5" fmla="*/ 2339237 h 2480745"/>
                  <a:gd name="connsiteX6" fmla="*/ 503138 w 1537011"/>
                  <a:gd name="connsiteY6" fmla="*/ 2319191 h 2480745"/>
                  <a:gd name="connsiteX7" fmla="*/ 470472 w 1537011"/>
                  <a:gd name="connsiteY7" fmla="*/ 2270192 h 2480745"/>
                  <a:gd name="connsiteX8" fmla="*/ 525411 w 1537011"/>
                  <a:gd name="connsiteY8" fmla="*/ 2270192 h 2480745"/>
                  <a:gd name="connsiteX9" fmla="*/ 1067374 w 1537011"/>
                  <a:gd name="connsiteY9" fmla="*/ 2287268 h 2480745"/>
                  <a:gd name="connsiteX10" fmla="*/ 1152751 w 1537011"/>
                  <a:gd name="connsiteY10" fmla="*/ 2388236 h 2480745"/>
                  <a:gd name="connsiteX11" fmla="*/ 1054010 w 1537011"/>
                  <a:gd name="connsiteY11" fmla="*/ 2475841 h 2480745"/>
                  <a:gd name="connsiteX12" fmla="*/ 643455 w 1537011"/>
                  <a:gd name="connsiteY12" fmla="*/ 2463963 h 2480745"/>
                  <a:gd name="connsiteX13" fmla="*/ 608445 w 1537011"/>
                  <a:gd name="connsiteY13" fmla="*/ 2467907 h 2480745"/>
                  <a:gd name="connsiteX14" fmla="*/ 588812 w 1537011"/>
                  <a:gd name="connsiteY14" fmla="*/ 2480745 h 2480745"/>
                  <a:gd name="connsiteX15" fmla="*/ 500911 w 1537011"/>
                  <a:gd name="connsiteY15" fmla="*/ 2459508 h 2480745"/>
                  <a:gd name="connsiteX16" fmla="*/ 447457 w 1537011"/>
                  <a:gd name="connsiteY16" fmla="*/ 2446887 h 2480745"/>
                  <a:gd name="connsiteX17" fmla="*/ 391775 w 1537011"/>
                  <a:gd name="connsiteY17" fmla="*/ 2352600 h 2480745"/>
                  <a:gd name="connsiteX18" fmla="*/ 470472 w 1537011"/>
                  <a:gd name="connsiteY18" fmla="*/ 2270192 h 2480745"/>
                  <a:gd name="connsiteX19" fmla="*/ 460819 w 1537011"/>
                  <a:gd name="connsiteY19" fmla="*/ 2117997 h 2480745"/>
                  <a:gd name="connsiteX20" fmla="*/ 417759 w 1537011"/>
                  <a:gd name="connsiteY20" fmla="*/ 2125420 h 2480745"/>
                  <a:gd name="connsiteX21" fmla="*/ 390290 w 1537011"/>
                  <a:gd name="connsiteY21" fmla="*/ 2156602 h 2480745"/>
                  <a:gd name="connsiteX22" fmla="*/ 414047 w 1537011"/>
                  <a:gd name="connsiteY22" fmla="*/ 2190753 h 2480745"/>
                  <a:gd name="connsiteX23" fmla="*/ 458592 w 1537011"/>
                  <a:gd name="connsiteY23" fmla="*/ 2201147 h 2480745"/>
                  <a:gd name="connsiteX24" fmla="*/ 763724 w 1537011"/>
                  <a:gd name="connsiteY24" fmla="*/ 2210798 h 2480745"/>
                  <a:gd name="connsiteX25" fmla="*/ 1054751 w 1537011"/>
                  <a:gd name="connsiteY25" fmla="*/ 2220450 h 2480745"/>
                  <a:gd name="connsiteX26" fmla="*/ 1106721 w 1537011"/>
                  <a:gd name="connsiteY26" fmla="*/ 2215253 h 2480745"/>
                  <a:gd name="connsiteX27" fmla="*/ 1136417 w 1537011"/>
                  <a:gd name="connsiteY27" fmla="*/ 2182586 h 2480745"/>
                  <a:gd name="connsiteX28" fmla="*/ 1110433 w 1537011"/>
                  <a:gd name="connsiteY28" fmla="*/ 2146950 h 2480745"/>
                  <a:gd name="connsiteX29" fmla="*/ 1045100 w 1537011"/>
                  <a:gd name="connsiteY29" fmla="*/ 2136557 h 2480745"/>
                  <a:gd name="connsiteX30" fmla="*/ 460819 w 1537011"/>
                  <a:gd name="connsiteY30" fmla="*/ 2117997 h 2480745"/>
                  <a:gd name="connsiteX31" fmla="*/ 425926 w 1537011"/>
                  <a:gd name="connsiteY31" fmla="*/ 2063800 h 2480745"/>
                  <a:gd name="connsiteX32" fmla="*/ 465274 w 1537011"/>
                  <a:gd name="connsiteY32" fmla="*/ 2065285 h 2480745"/>
                  <a:gd name="connsiteX33" fmla="*/ 506849 w 1537011"/>
                  <a:gd name="connsiteY33" fmla="*/ 2066770 h 2480745"/>
                  <a:gd name="connsiteX34" fmla="*/ 526151 w 1537011"/>
                  <a:gd name="connsiteY34" fmla="*/ 2066770 h 2480745"/>
                  <a:gd name="connsiteX35" fmla="*/ 1096326 w 1537011"/>
                  <a:gd name="connsiteY35" fmla="*/ 2083845 h 2480745"/>
                  <a:gd name="connsiteX36" fmla="*/ 1137159 w 1537011"/>
                  <a:gd name="connsiteY36" fmla="*/ 2097209 h 2480745"/>
                  <a:gd name="connsiteX37" fmla="*/ 1192840 w 1537011"/>
                  <a:gd name="connsiteY37" fmla="*/ 2187041 h 2480745"/>
                  <a:gd name="connsiteX38" fmla="*/ 1128251 w 1537011"/>
                  <a:gd name="connsiteY38" fmla="*/ 2267964 h 2480745"/>
                  <a:gd name="connsiteX39" fmla="*/ 1097811 w 1537011"/>
                  <a:gd name="connsiteY39" fmla="*/ 2276131 h 2480745"/>
                  <a:gd name="connsiteX40" fmla="*/ 443001 w 1537011"/>
                  <a:gd name="connsiteY40" fmla="*/ 2256828 h 2480745"/>
                  <a:gd name="connsiteX41" fmla="*/ 338320 w 1537011"/>
                  <a:gd name="connsiteY41" fmla="*/ 2126163 h 2480745"/>
                  <a:gd name="connsiteX42" fmla="*/ 425926 w 1537011"/>
                  <a:gd name="connsiteY42" fmla="*/ 2063800 h 2480745"/>
                  <a:gd name="connsiteX43" fmla="*/ 446713 w 1537011"/>
                  <a:gd name="connsiteY43" fmla="*/ 1916802 h 2480745"/>
                  <a:gd name="connsiteX44" fmla="*/ 390289 w 1537011"/>
                  <a:gd name="connsiteY44" fmla="*/ 1927939 h 2480745"/>
                  <a:gd name="connsiteX45" fmla="*/ 388062 w 1537011"/>
                  <a:gd name="connsiteY45" fmla="*/ 1982877 h 2480745"/>
                  <a:gd name="connsiteX46" fmla="*/ 440773 w 1537011"/>
                  <a:gd name="connsiteY46" fmla="*/ 1996983 h 2480745"/>
                  <a:gd name="connsiteX47" fmla="*/ 1098555 w 1537011"/>
                  <a:gd name="connsiteY47" fmla="*/ 2018513 h 2480745"/>
                  <a:gd name="connsiteX48" fmla="*/ 1149038 w 1537011"/>
                  <a:gd name="connsiteY48" fmla="*/ 2008119 h 2480745"/>
                  <a:gd name="connsiteX49" fmla="*/ 1151266 w 1537011"/>
                  <a:gd name="connsiteY49" fmla="*/ 1952438 h 2480745"/>
                  <a:gd name="connsiteX50" fmla="*/ 1098555 w 1537011"/>
                  <a:gd name="connsiteY50" fmla="*/ 1937590 h 2480745"/>
                  <a:gd name="connsiteX51" fmla="*/ 446713 w 1537011"/>
                  <a:gd name="connsiteY51" fmla="*/ 1916802 h 2480745"/>
                  <a:gd name="connsiteX52" fmla="*/ 523923 w 1537011"/>
                  <a:gd name="connsiteY52" fmla="*/ 192914 h 2480745"/>
                  <a:gd name="connsiteX53" fmla="*/ 408107 w 1537011"/>
                  <a:gd name="connsiteY53" fmla="*/ 273095 h 2480745"/>
                  <a:gd name="connsiteX54" fmla="*/ 183898 w 1537011"/>
                  <a:gd name="connsiteY54" fmla="*/ 552985 h 2480745"/>
                  <a:gd name="connsiteX55" fmla="*/ 150488 w 1537011"/>
                  <a:gd name="connsiteY55" fmla="*/ 820997 h 2480745"/>
                  <a:gd name="connsiteX56" fmla="*/ 244033 w 1537011"/>
                  <a:gd name="connsiteY56" fmla="*/ 1149145 h 2480745"/>
                  <a:gd name="connsiteX57" fmla="*/ 242548 w 1537011"/>
                  <a:gd name="connsiteY57" fmla="*/ 1156569 h 2480745"/>
                  <a:gd name="connsiteX58" fmla="*/ 154200 w 1537011"/>
                  <a:gd name="connsiteY58" fmla="*/ 950920 h 2480745"/>
                  <a:gd name="connsiteX59" fmla="*/ 131186 w 1537011"/>
                  <a:gd name="connsiteY59" fmla="*/ 648757 h 2480745"/>
                  <a:gd name="connsiteX60" fmla="*/ 215821 w 1537011"/>
                  <a:gd name="connsiteY60" fmla="*/ 443851 h 2480745"/>
                  <a:gd name="connsiteX61" fmla="*/ 500165 w 1537011"/>
                  <a:gd name="connsiteY61" fmla="*/ 201081 h 2480745"/>
                  <a:gd name="connsiteX62" fmla="*/ 523923 w 1537011"/>
                  <a:gd name="connsiteY62" fmla="*/ 192914 h 2480745"/>
                  <a:gd name="connsiteX63" fmla="*/ 800630 w 1537011"/>
                  <a:gd name="connsiteY63" fmla="*/ 46764 h 2480745"/>
                  <a:gd name="connsiteX64" fmla="*/ 713588 w 1537011"/>
                  <a:gd name="connsiteY64" fmla="*/ 47343 h 2480745"/>
                  <a:gd name="connsiteX65" fmla="*/ 595938 w 1537011"/>
                  <a:gd name="connsiteY65" fmla="*/ 67446 h 2480745"/>
                  <a:gd name="connsiteX66" fmla="*/ 175732 w 1537011"/>
                  <a:gd name="connsiteY66" fmla="*/ 344366 h 2480745"/>
                  <a:gd name="connsiteX67" fmla="*/ 49521 w 1537011"/>
                  <a:gd name="connsiteY67" fmla="*/ 655438 h 2480745"/>
                  <a:gd name="connsiteX68" fmla="*/ 137126 w 1537011"/>
                  <a:gd name="connsiteY68" fmla="*/ 1109796 h 2480745"/>
                  <a:gd name="connsiteX69" fmla="*/ 310109 w 1537011"/>
                  <a:gd name="connsiteY69" fmla="*/ 1387460 h 2480745"/>
                  <a:gd name="connsiteX70" fmla="*/ 440773 w 1537011"/>
                  <a:gd name="connsiteY70" fmla="*/ 1695562 h 2480745"/>
                  <a:gd name="connsiteX71" fmla="*/ 460819 w 1537011"/>
                  <a:gd name="connsiteY71" fmla="*/ 1792076 h 2480745"/>
                  <a:gd name="connsiteX72" fmla="*/ 492743 w 1537011"/>
                  <a:gd name="connsiteY72" fmla="*/ 1817318 h 2480745"/>
                  <a:gd name="connsiteX73" fmla="*/ 1065146 w 1537011"/>
                  <a:gd name="connsiteY73" fmla="*/ 1836621 h 2480745"/>
                  <a:gd name="connsiteX74" fmla="*/ 1089645 w 1537011"/>
                  <a:gd name="connsiteY74" fmla="*/ 1818803 h 2480745"/>
                  <a:gd name="connsiteX75" fmla="*/ 1116372 w 1537011"/>
                  <a:gd name="connsiteY75" fmla="*/ 1688138 h 2480745"/>
                  <a:gd name="connsiteX76" fmla="*/ 1268567 w 1537011"/>
                  <a:gd name="connsiteY76" fmla="*/ 1319900 h 2480745"/>
                  <a:gd name="connsiteX77" fmla="*/ 1376960 w 1537011"/>
                  <a:gd name="connsiteY77" fmla="*/ 1166220 h 2480745"/>
                  <a:gd name="connsiteX78" fmla="*/ 1468276 w 1537011"/>
                  <a:gd name="connsiteY78" fmla="*/ 916026 h 2480745"/>
                  <a:gd name="connsiteX79" fmla="*/ 1468276 w 1537011"/>
                  <a:gd name="connsiteY79" fmla="*/ 599015 h 2480745"/>
                  <a:gd name="connsiteX80" fmla="*/ 1056236 w 1537011"/>
                  <a:gd name="connsiteY80" fmla="*/ 110506 h 2480745"/>
                  <a:gd name="connsiteX81" fmla="*/ 800630 w 1537011"/>
                  <a:gd name="connsiteY81" fmla="*/ 46764 h 2480745"/>
                  <a:gd name="connsiteX82" fmla="*/ 794163 w 1537011"/>
                  <a:gd name="connsiteY82" fmla="*/ 814 h 2480745"/>
                  <a:gd name="connsiteX83" fmla="*/ 1036191 w 1537011"/>
                  <a:gd name="connsiteY83" fmla="*/ 52598 h 2480745"/>
                  <a:gd name="connsiteX84" fmla="*/ 1503912 w 1537011"/>
                  <a:gd name="connsiteY84" fmla="*/ 551500 h 2480745"/>
                  <a:gd name="connsiteX85" fmla="*/ 1518761 w 1537011"/>
                  <a:gd name="connsiteY85" fmla="*/ 910830 h 2480745"/>
                  <a:gd name="connsiteX86" fmla="*/ 1377702 w 1537011"/>
                  <a:gd name="connsiteY86" fmla="*/ 1250855 h 2480745"/>
                  <a:gd name="connsiteX87" fmla="*/ 1264855 w 1537011"/>
                  <a:gd name="connsiteY87" fmla="*/ 1406020 h 2480745"/>
                  <a:gd name="connsiteX88" fmla="*/ 1163144 w 1537011"/>
                  <a:gd name="connsiteY88" fmla="*/ 1694078 h 2480745"/>
                  <a:gd name="connsiteX89" fmla="*/ 1115630 w 1537011"/>
                  <a:gd name="connsiteY89" fmla="*/ 1876711 h 2480745"/>
                  <a:gd name="connsiteX90" fmla="*/ 1149781 w 1537011"/>
                  <a:gd name="connsiteY90" fmla="*/ 1887848 h 2480745"/>
                  <a:gd name="connsiteX91" fmla="*/ 1229961 w 1537011"/>
                  <a:gd name="connsiteY91" fmla="*/ 1991044 h 2480745"/>
                  <a:gd name="connsiteX92" fmla="*/ 1126023 w 1537011"/>
                  <a:gd name="connsiteY92" fmla="*/ 2077164 h 2480745"/>
                  <a:gd name="connsiteX93" fmla="*/ 1100038 w 1537011"/>
                  <a:gd name="connsiteY93" fmla="*/ 2077906 h 2480745"/>
                  <a:gd name="connsiteX94" fmla="*/ 423698 w 1537011"/>
                  <a:gd name="connsiteY94" fmla="*/ 2054891 h 2480745"/>
                  <a:gd name="connsiteX95" fmla="*/ 368017 w 1537011"/>
                  <a:gd name="connsiteY95" fmla="*/ 2039300 h 2480745"/>
                  <a:gd name="connsiteX96" fmla="*/ 311594 w 1537011"/>
                  <a:gd name="connsiteY96" fmla="*/ 1951695 h 2480745"/>
                  <a:gd name="connsiteX97" fmla="*/ 382123 w 1537011"/>
                  <a:gd name="connsiteY97" fmla="*/ 1867803 h 2480745"/>
                  <a:gd name="connsiteX98" fmla="*/ 434092 w 1537011"/>
                  <a:gd name="connsiteY98" fmla="*/ 1854439 h 2480745"/>
                  <a:gd name="connsiteX99" fmla="*/ 387320 w 1537011"/>
                  <a:gd name="connsiteY99" fmla="*/ 1655472 h 2480745"/>
                  <a:gd name="connsiteX100" fmla="*/ 301199 w 1537011"/>
                  <a:gd name="connsiteY100" fmla="*/ 1459474 h 2480745"/>
                  <a:gd name="connsiteX101" fmla="*/ 137869 w 1537011"/>
                  <a:gd name="connsiteY101" fmla="*/ 1212992 h 2480745"/>
                  <a:gd name="connsiteX102" fmla="*/ 2748 w 1537011"/>
                  <a:gd name="connsiteY102" fmla="*/ 664348 h 2480745"/>
                  <a:gd name="connsiteX103" fmla="*/ 145292 w 1537011"/>
                  <a:gd name="connsiteY103" fmla="*/ 308730 h 2480745"/>
                  <a:gd name="connsiteX104" fmla="*/ 549909 w 1537011"/>
                  <a:gd name="connsiteY104" fmla="*/ 32552 h 2480745"/>
                  <a:gd name="connsiteX105" fmla="*/ 794163 w 1537011"/>
                  <a:gd name="connsiteY105" fmla="*/ 814 h 2480745"/>
                  <a:gd name="connsiteX0" fmla="*/ 503138 w 1537011"/>
                  <a:gd name="connsiteY0" fmla="*/ 2319191 h 2475850"/>
                  <a:gd name="connsiteX1" fmla="*/ 443744 w 1537011"/>
                  <a:gd name="connsiteY1" fmla="*/ 2360024 h 2475850"/>
                  <a:gd name="connsiteX2" fmla="*/ 501653 w 1537011"/>
                  <a:gd name="connsiteY2" fmla="*/ 2403827 h 2475850"/>
                  <a:gd name="connsiteX3" fmla="*/ 1051782 w 1537011"/>
                  <a:gd name="connsiteY3" fmla="*/ 2420160 h 2475850"/>
                  <a:gd name="connsiteX4" fmla="*/ 1097070 w 1537011"/>
                  <a:gd name="connsiteY4" fmla="*/ 2383040 h 2475850"/>
                  <a:gd name="connsiteX5" fmla="*/ 1058465 w 1537011"/>
                  <a:gd name="connsiteY5" fmla="*/ 2339237 h 2475850"/>
                  <a:gd name="connsiteX6" fmla="*/ 503138 w 1537011"/>
                  <a:gd name="connsiteY6" fmla="*/ 2319191 h 2475850"/>
                  <a:gd name="connsiteX7" fmla="*/ 470472 w 1537011"/>
                  <a:gd name="connsiteY7" fmla="*/ 2270192 h 2475850"/>
                  <a:gd name="connsiteX8" fmla="*/ 525411 w 1537011"/>
                  <a:gd name="connsiteY8" fmla="*/ 2270192 h 2475850"/>
                  <a:gd name="connsiteX9" fmla="*/ 1067374 w 1537011"/>
                  <a:gd name="connsiteY9" fmla="*/ 2287268 h 2475850"/>
                  <a:gd name="connsiteX10" fmla="*/ 1152751 w 1537011"/>
                  <a:gd name="connsiteY10" fmla="*/ 2388236 h 2475850"/>
                  <a:gd name="connsiteX11" fmla="*/ 1054010 w 1537011"/>
                  <a:gd name="connsiteY11" fmla="*/ 2475841 h 2475850"/>
                  <a:gd name="connsiteX12" fmla="*/ 643455 w 1537011"/>
                  <a:gd name="connsiteY12" fmla="*/ 2463963 h 2475850"/>
                  <a:gd name="connsiteX13" fmla="*/ 608445 w 1537011"/>
                  <a:gd name="connsiteY13" fmla="*/ 2467907 h 2475850"/>
                  <a:gd name="connsiteX14" fmla="*/ 500911 w 1537011"/>
                  <a:gd name="connsiteY14" fmla="*/ 2459508 h 2475850"/>
                  <a:gd name="connsiteX15" fmla="*/ 447457 w 1537011"/>
                  <a:gd name="connsiteY15" fmla="*/ 2446887 h 2475850"/>
                  <a:gd name="connsiteX16" fmla="*/ 391775 w 1537011"/>
                  <a:gd name="connsiteY16" fmla="*/ 2352600 h 2475850"/>
                  <a:gd name="connsiteX17" fmla="*/ 470472 w 1537011"/>
                  <a:gd name="connsiteY17" fmla="*/ 2270192 h 2475850"/>
                  <a:gd name="connsiteX18" fmla="*/ 460819 w 1537011"/>
                  <a:gd name="connsiteY18" fmla="*/ 2117997 h 2475850"/>
                  <a:gd name="connsiteX19" fmla="*/ 417759 w 1537011"/>
                  <a:gd name="connsiteY19" fmla="*/ 2125420 h 2475850"/>
                  <a:gd name="connsiteX20" fmla="*/ 390290 w 1537011"/>
                  <a:gd name="connsiteY20" fmla="*/ 2156602 h 2475850"/>
                  <a:gd name="connsiteX21" fmla="*/ 414047 w 1537011"/>
                  <a:gd name="connsiteY21" fmla="*/ 2190753 h 2475850"/>
                  <a:gd name="connsiteX22" fmla="*/ 458592 w 1537011"/>
                  <a:gd name="connsiteY22" fmla="*/ 2201147 h 2475850"/>
                  <a:gd name="connsiteX23" fmla="*/ 763724 w 1537011"/>
                  <a:gd name="connsiteY23" fmla="*/ 2210798 h 2475850"/>
                  <a:gd name="connsiteX24" fmla="*/ 1054751 w 1537011"/>
                  <a:gd name="connsiteY24" fmla="*/ 2220450 h 2475850"/>
                  <a:gd name="connsiteX25" fmla="*/ 1106721 w 1537011"/>
                  <a:gd name="connsiteY25" fmla="*/ 2215253 h 2475850"/>
                  <a:gd name="connsiteX26" fmla="*/ 1136417 w 1537011"/>
                  <a:gd name="connsiteY26" fmla="*/ 2182586 h 2475850"/>
                  <a:gd name="connsiteX27" fmla="*/ 1110433 w 1537011"/>
                  <a:gd name="connsiteY27" fmla="*/ 2146950 h 2475850"/>
                  <a:gd name="connsiteX28" fmla="*/ 1045100 w 1537011"/>
                  <a:gd name="connsiteY28" fmla="*/ 2136557 h 2475850"/>
                  <a:gd name="connsiteX29" fmla="*/ 460819 w 1537011"/>
                  <a:gd name="connsiteY29" fmla="*/ 2117997 h 2475850"/>
                  <a:gd name="connsiteX30" fmla="*/ 425926 w 1537011"/>
                  <a:gd name="connsiteY30" fmla="*/ 2063800 h 2475850"/>
                  <a:gd name="connsiteX31" fmla="*/ 465274 w 1537011"/>
                  <a:gd name="connsiteY31" fmla="*/ 2065285 h 2475850"/>
                  <a:gd name="connsiteX32" fmla="*/ 506849 w 1537011"/>
                  <a:gd name="connsiteY32" fmla="*/ 2066770 h 2475850"/>
                  <a:gd name="connsiteX33" fmla="*/ 526151 w 1537011"/>
                  <a:gd name="connsiteY33" fmla="*/ 2066770 h 2475850"/>
                  <a:gd name="connsiteX34" fmla="*/ 1096326 w 1537011"/>
                  <a:gd name="connsiteY34" fmla="*/ 2083845 h 2475850"/>
                  <a:gd name="connsiteX35" fmla="*/ 1137159 w 1537011"/>
                  <a:gd name="connsiteY35" fmla="*/ 2097209 h 2475850"/>
                  <a:gd name="connsiteX36" fmla="*/ 1192840 w 1537011"/>
                  <a:gd name="connsiteY36" fmla="*/ 2187041 h 2475850"/>
                  <a:gd name="connsiteX37" fmla="*/ 1128251 w 1537011"/>
                  <a:gd name="connsiteY37" fmla="*/ 2267964 h 2475850"/>
                  <a:gd name="connsiteX38" fmla="*/ 1097811 w 1537011"/>
                  <a:gd name="connsiteY38" fmla="*/ 2276131 h 2475850"/>
                  <a:gd name="connsiteX39" fmla="*/ 443001 w 1537011"/>
                  <a:gd name="connsiteY39" fmla="*/ 2256828 h 2475850"/>
                  <a:gd name="connsiteX40" fmla="*/ 338320 w 1537011"/>
                  <a:gd name="connsiteY40" fmla="*/ 2126163 h 2475850"/>
                  <a:gd name="connsiteX41" fmla="*/ 425926 w 1537011"/>
                  <a:gd name="connsiteY41" fmla="*/ 2063800 h 2475850"/>
                  <a:gd name="connsiteX42" fmla="*/ 446713 w 1537011"/>
                  <a:gd name="connsiteY42" fmla="*/ 1916802 h 2475850"/>
                  <a:gd name="connsiteX43" fmla="*/ 390289 w 1537011"/>
                  <a:gd name="connsiteY43" fmla="*/ 1927939 h 2475850"/>
                  <a:gd name="connsiteX44" fmla="*/ 388062 w 1537011"/>
                  <a:gd name="connsiteY44" fmla="*/ 1982877 h 2475850"/>
                  <a:gd name="connsiteX45" fmla="*/ 440773 w 1537011"/>
                  <a:gd name="connsiteY45" fmla="*/ 1996983 h 2475850"/>
                  <a:gd name="connsiteX46" fmla="*/ 1098555 w 1537011"/>
                  <a:gd name="connsiteY46" fmla="*/ 2018513 h 2475850"/>
                  <a:gd name="connsiteX47" fmla="*/ 1149038 w 1537011"/>
                  <a:gd name="connsiteY47" fmla="*/ 2008119 h 2475850"/>
                  <a:gd name="connsiteX48" fmla="*/ 1151266 w 1537011"/>
                  <a:gd name="connsiteY48" fmla="*/ 1952438 h 2475850"/>
                  <a:gd name="connsiteX49" fmla="*/ 1098555 w 1537011"/>
                  <a:gd name="connsiteY49" fmla="*/ 1937590 h 2475850"/>
                  <a:gd name="connsiteX50" fmla="*/ 446713 w 1537011"/>
                  <a:gd name="connsiteY50" fmla="*/ 1916802 h 2475850"/>
                  <a:gd name="connsiteX51" fmla="*/ 523923 w 1537011"/>
                  <a:gd name="connsiteY51" fmla="*/ 192914 h 2475850"/>
                  <a:gd name="connsiteX52" fmla="*/ 408107 w 1537011"/>
                  <a:gd name="connsiteY52" fmla="*/ 273095 h 2475850"/>
                  <a:gd name="connsiteX53" fmla="*/ 183898 w 1537011"/>
                  <a:gd name="connsiteY53" fmla="*/ 552985 h 2475850"/>
                  <a:gd name="connsiteX54" fmla="*/ 150488 w 1537011"/>
                  <a:gd name="connsiteY54" fmla="*/ 820997 h 2475850"/>
                  <a:gd name="connsiteX55" fmla="*/ 244033 w 1537011"/>
                  <a:gd name="connsiteY55" fmla="*/ 1149145 h 2475850"/>
                  <a:gd name="connsiteX56" fmla="*/ 242548 w 1537011"/>
                  <a:gd name="connsiteY56" fmla="*/ 1156569 h 2475850"/>
                  <a:gd name="connsiteX57" fmla="*/ 154200 w 1537011"/>
                  <a:gd name="connsiteY57" fmla="*/ 950920 h 2475850"/>
                  <a:gd name="connsiteX58" fmla="*/ 131186 w 1537011"/>
                  <a:gd name="connsiteY58" fmla="*/ 648757 h 2475850"/>
                  <a:gd name="connsiteX59" fmla="*/ 215821 w 1537011"/>
                  <a:gd name="connsiteY59" fmla="*/ 443851 h 2475850"/>
                  <a:gd name="connsiteX60" fmla="*/ 500165 w 1537011"/>
                  <a:gd name="connsiteY60" fmla="*/ 201081 h 2475850"/>
                  <a:gd name="connsiteX61" fmla="*/ 523923 w 1537011"/>
                  <a:gd name="connsiteY61" fmla="*/ 192914 h 2475850"/>
                  <a:gd name="connsiteX62" fmla="*/ 800630 w 1537011"/>
                  <a:gd name="connsiteY62" fmla="*/ 46764 h 2475850"/>
                  <a:gd name="connsiteX63" fmla="*/ 713588 w 1537011"/>
                  <a:gd name="connsiteY63" fmla="*/ 47343 h 2475850"/>
                  <a:gd name="connsiteX64" fmla="*/ 595938 w 1537011"/>
                  <a:gd name="connsiteY64" fmla="*/ 67446 h 2475850"/>
                  <a:gd name="connsiteX65" fmla="*/ 175732 w 1537011"/>
                  <a:gd name="connsiteY65" fmla="*/ 344366 h 2475850"/>
                  <a:gd name="connsiteX66" fmla="*/ 49521 w 1537011"/>
                  <a:gd name="connsiteY66" fmla="*/ 655438 h 2475850"/>
                  <a:gd name="connsiteX67" fmla="*/ 137126 w 1537011"/>
                  <a:gd name="connsiteY67" fmla="*/ 1109796 h 2475850"/>
                  <a:gd name="connsiteX68" fmla="*/ 310109 w 1537011"/>
                  <a:gd name="connsiteY68" fmla="*/ 1387460 h 2475850"/>
                  <a:gd name="connsiteX69" fmla="*/ 440773 w 1537011"/>
                  <a:gd name="connsiteY69" fmla="*/ 1695562 h 2475850"/>
                  <a:gd name="connsiteX70" fmla="*/ 460819 w 1537011"/>
                  <a:gd name="connsiteY70" fmla="*/ 1792076 h 2475850"/>
                  <a:gd name="connsiteX71" fmla="*/ 492743 w 1537011"/>
                  <a:gd name="connsiteY71" fmla="*/ 1817318 h 2475850"/>
                  <a:gd name="connsiteX72" fmla="*/ 1065146 w 1537011"/>
                  <a:gd name="connsiteY72" fmla="*/ 1836621 h 2475850"/>
                  <a:gd name="connsiteX73" fmla="*/ 1089645 w 1537011"/>
                  <a:gd name="connsiteY73" fmla="*/ 1818803 h 2475850"/>
                  <a:gd name="connsiteX74" fmla="*/ 1116372 w 1537011"/>
                  <a:gd name="connsiteY74" fmla="*/ 1688138 h 2475850"/>
                  <a:gd name="connsiteX75" fmla="*/ 1268567 w 1537011"/>
                  <a:gd name="connsiteY75" fmla="*/ 1319900 h 2475850"/>
                  <a:gd name="connsiteX76" fmla="*/ 1376960 w 1537011"/>
                  <a:gd name="connsiteY76" fmla="*/ 1166220 h 2475850"/>
                  <a:gd name="connsiteX77" fmla="*/ 1468276 w 1537011"/>
                  <a:gd name="connsiteY77" fmla="*/ 916026 h 2475850"/>
                  <a:gd name="connsiteX78" fmla="*/ 1468276 w 1537011"/>
                  <a:gd name="connsiteY78" fmla="*/ 599015 h 2475850"/>
                  <a:gd name="connsiteX79" fmla="*/ 1056236 w 1537011"/>
                  <a:gd name="connsiteY79" fmla="*/ 110506 h 2475850"/>
                  <a:gd name="connsiteX80" fmla="*/ 800630 w 1537011"/>
                  <a:gd name="connsiteY80" fmla="*/ 46764 h 2475850"/>
                  <a:gd name="connsiteX81" fmla="*/ 794163 w 1537011"/>
                  <a:gd name="connsiteY81" fmla="*/ 814 h 2475850"/>
                  <a:gd name="connsiteX82" fmla="*/ 1036191 w 1537011"/>
                  <a:gd name="connsiteY82" fmla="*/ 52598 h 2475850"/>
                  <a:gd name="connsiteX83" fmla="*/ 1503912 w 1537011"/>
                  <a:gd name="connsiteY83" fmla="*/ 551500 h 2475850"/>
                  <a:gd name="connsiteX84" fmla="*/ 1518761 w 1537011"/>
                  <a:gd name="connsiteY84" fmla="*/ 910830 h 2475850"/>
                  <a:gd name="connsiteX85" fmla="*/ 1377702 w 1537011"/>
                  <a:gd name="connsiteY85" fmla="*/ 1250855 h 2475850"/>
                  <a:gd name="connsiteX86" fmla="*/ 1264855 w 1537011"/>
                  <a:gd name="connsiteY86" fmla="*/ 1406020 h 2475850"/>
                  <a:gd name="connsiteX87" fmla="*/ 1163144 w 1537011"/>
                  <a:gd name="connsiteY87" fmla="*/ 1694078 h 2475850"/>
                  <a:gd name="connsiteX88" fmla="*/ 1115630 w 1537011"/>
                  <a:gd name="connsiteY88" fmla="*/ 1876711 h 2475850"/>
                  <a:gd name="connsiteX89" fmla="*/ 1149781 w 1537011"/>
                  <a:gd name="connsiteY89" fmla="*/ 1887848 h 2475850"/>
                  <a:gd name="connsiteX90" fmla="*/ 1229961 w 1537011"/>
                  <a:gd name="connsiteY90" fmla="*/ 1991044 h 2475850"/>
                  <a:gd name="connsiteX91" fmla="*/ 1126023 w 1537011"/>
                  <a:gd name="connsiteY91" fmla="*/ 2077164 h 2475850"/>
                  <a:gd name="connsiteX92" fmla="*/ 1100038 w 1537011"/>
                  <a:gd name="connsiteY92" fmla="*/ 2077906 h 2475850"/>
                  <a:gd name="connsiteX93" fmla="*/ 423698 w 1537011"/>
                  <a:gd name="connsiteY93" fmla="*/ 2054891 h 2475850"/>
                  <a:gd name="connsiteX94" fmla="*/ 368017 w 1537011"/>
                  <a:gd name="connsiteY94" fmla="*/ 2039300 h 2475850"/>
                  <a:gd name="connsiteX95" fmla="*/ 311594 w 1537011"/>
                  <a:gd name="connsiteY95" fmla="*/ 1951695 h 2475850"/>
                  <a:gd name="connsiteX96" fmla="*/ 382123 w 1537011"/>
                  <a:gd name="connsiteY96" fmla="*/ 1867803 h 2475850"/>
                  <a:gd name="connsiteX97" fmla="*/ 434092 w 1537011"/>
                  <a:gd name="connsiteY97" fmla="*/ 1854439 h 2475850"/>
                  <a:gd name="connsiteX98" fmla="*/ 387320 w 1537011"/>
                  <a:gd name="connsiteY98" fmla="*/ 1655472 h 2475850"/>
                  <a:gd name="connsiteX99" fmla="*/ 301199 w 1537011"/>
                  <a:gd name="connsiteY99" fmla="*/ 1459474 h 2475850"/>
                  <a:gd name="connsiteX100" fmla="*/ 137869 w 1537011"/>
                  <a:gd name="connsiteY100" fmla="*/ 1212992 h 2475850"/>
                  <a:gd name="connsiteX101" fmla="*/ 2748 w 1537011"/>
                  <a:gd name="connsiteY101" fmla="*/ 664348 h 2475850"/>
                  <a:gd name="connsiteX102" fmla="*/ 145292 w 1537011"/>
                  <a:gd name="connsiteY102" fmla="*/ 308730 h 2475850"/>
                  <a:gd name="connsiteX103" fmla="*/ 549909 w 1537011"/>
                  <a:gd name="connsiteY103" fmla="*/ 32552 h 2475850"/>
                  <a:gd name="connsiteX104" fmla="*/ 794163 w 1537011"/>
                  <a:gd name="connsiteY104" fmla="*/ 814 h 2475850"/>
                  <a:gd name="connsiteX0" fmla="*/ 503138 w 1537011"/>
                  <a:gd name="connsiteY0" fmla="*/ 2319191 h 2475850"/>
                  <a:gd name="connsiteX1" fmla="*/ 443744 w 1537011"/>
                  <a:gd name="connsiteY1" fmla="*/ 2360024 h 2475850"/>
                  <a:gd name="connsiteX2" fmla="*/ 501653 w 1537011"/>
                  <a:gd name="connsiteY2" fmla="*/ 2403827 h 2475850"/>
                  <a:gd name="connsiteX3" fmla="*/ 1051782 w 1537011"/>
                  <a:gd name="connsiteY3" fmla="*/ 2420160 h 2475850"/>
                  <a:gd name="connsiteX4" fmla="*/ 1097070 w 1537011"/>
                  <a:gd name="connsiteY4" fmla="*/ 2383040 h 2475850"/>
                  <a:gd name="connsiteX5" fmla="*/ 1058465 w 1537011"/>
                  <a:gd name="connsiteY5" fmla="*/ 2339237 h 2475850"/>
                  <a:gd name="connsiteX6" fmla="*/ 503138 w 1537011"/>
                  <a:gd name="connsiteY6" fmla="*/ 2319191 h 2475850"/>
                  <a:gd name="connsiteX7" fmla="*/ 470472 w 1537011"/>
                  <a:gd name="connsiteY7" fmla="*/ 2270192 h 2475850"/>
                  <a:gd name="connsiteX8" fmla="*/ 525411 w 1537011"/>
                  <a:gd name="connsiteY8" fmla="*/ 2270192 h 2475850"/>
                  <a:gd name="connsiteX9" fmla="*/ 1067374 w 1537011"/>
                  <a:gd name="connsiteY9" fmla="*/ 2287268 h 2475850"/>
                  <a:gd name="connsiteX10" fmla="*/ 1152751 w 1537011"/>
                  <a:gd name="connsiteY10" fmla="*/ 2388236 h 2475850"/>
                  <a:gd name="connsiteX11" fmla="*/ 1054010 w 1537011"/>
                  <a:gd name="connsiteY11" fmla="*/ 2475841 h 2475850"/>
                  <a:gd name="connsiteX12" fmla="*/ 643455 w 1537011"/>
                  <a:gd name="connsiteY12" fmla="*/ 2463963 h 2475850"/>
                  <a:gd name="connsiteX13" fmla="*/ 500911 w 1537011"/>
                  <a:gd name="connsiteY13" fmla="*/ 2459508 h 2475850"/>
                  <a:gd name="connsiteX14" fmla="*/ 447457 w 1537011"/>
                  <a:gd name="connsiteY14" fmla="*/ 2446887 h 2475850"/>
                  <a:gd name="connsiteX15" fmla="*/ 391775 w 1537011"/>
                  <a:gd name="connsiteY15" fmla="*/ 2352600 h 2475850"/>
                  <a:gd name="connsiteX16" fmla="*/ 470472 w 1537011"/>
                  <a:gd name="connsiteY16" fmla="*/ 2270192 h 2475850"/>
                  <a:gd name="connsiteX17" fmla="*/ 460819 w 1537011"/>
                  <a:gd name="connsiteY17" fmla="*/ 2117997 h 2475850"/>
                  <a:gd name="connsiteX18" fmla="*/ 417759 w 1537011"/>
                  <a:gd name="connsiteY18" fmla="*/ 2125420 h 2475850"/>
                  <a:gd name="connsiteX19" fmla="*/ 390290 w 1537011"/>
                  <a:gd name="connsiteY19" fmla="*/ 2156602 h 2475850"/>
                  <a:gd name="connsiteX20" fmla="*/ 414047 w 1537011"/>
                  <a:gd name="connsiteY20" fmla="*/ 2190753 h 2475850"/>
                  <a:gd name="connsiteX21" fmla="*/ 458592 w 1537011"/>
                  <a:gd name="connsiteY21" fmla="*/ 2201147 h 2475850"/>
                  <a:gd name="connsiteX22" fmla="*/ 763724 w 1537011"/>
                  <a:gd name="connsiteY22" fmla="*/ 2210798 h 2475850"/>
                  <a:gd name="connsiteX23" fmla="*/ 1054751 w 1537011"/>
                  <a:gd name="connsiteY23" fmla="*/ 2220450 h 2475850"/>
                  <a:gd name="connsiteX24" fmla="*/ 1106721 w 1537011"/>
                  <a:gd name="connsiteY24" fmla="*/ 2215253 h 2475850"/>
                  <a:gd name="connsiteX25" fmla="*/ 1136417 w 1537011"/>
                  <a:gd name="connsiteY25" fmla="*/ 2182586 h 2475850"/>
                  <a:gd name="connsiteX26" fmla="*/ 1110433 w 1537011"/>
                  <a:gd name="connsiteY26" fmla="*/ 2146950 h 2475850"/>
                  <a:gd name="connsiteX27" fmla="*/ 1045100 w 1537011"/>
                  <a:gd name="connsiteY27" fmla="*/ 2136557 h 2475850"/>
                  <a:gd name="connsiteX28" fmla="*/ 460819 w 1537011"/>
                  <a:gd name="connsiteY28" fmla="*/ 2117997 h 2475850"/>
                  <a:gd name="connsiteX29" fmla="*/ 425926 w 1537011"/>
                  <a:gd name="connsiteY29" fmla="*/ 2063800 h 2475850"/>
                  <a:gd name="connsiteX30" fmla="*/ 465274 w 1537011"/>
                  <a:gd name="connsiteY30" fmla="*/ 2065285 h 2475850"/>
                  <a:gd name="connsiteX31" fmla="*/ 506849 w 1537011"/>
                  <a:gd name="connsiteY31" fmla="*/ 2066770 h 2475850"/>
                  <a:gd name="connsiteX32" fmla="*/ 526151 w 1537011"/>
                  <a:gd name="connsiteY32" fmla="*/ 2066770 h 2475850"/>
                  <a:gd name="connsiteX33" fmla="*/ 1096326 w 1537011"/>
                  <a:gd name="connsiteY33" fmla="*/ 2083845 h 2475850"/>
                  <a:gd name="connsiteX34" fmla="*/ 1137159 w 1537011"/>
                  <a:gd name="connsiteY34" fmla="*/ 2097209 h 2475850"/>
                  <a:gd name="connsiteX35" fmla="*/ 1192840 w 1537011"/>
                  <a:gd name="connsiteY35" fmla="*/ 2187041 h 2475850"/>
                  <a:gd name="connsiteX36" fmla="*/ 1128251 w 1537011"/>
                  <a:gd name="connsiteY36" fmla="*/ 2267964 h 2475850"/>
                  <a:gd name="connsiteX37" fmla="*/ 1097811 w 1537011"/>
                  <a:gd name="connsiteY37" fmla="*/ 2276131 h 2475850"/>
                  <a:gd name="connsiteX38" fmla="*/ 443001 w 1537011"/>
                  <a:gd name="connsiteY38" fmla="*/ 2256828 h 2475850"/>
                  <a:gd name="connsiteX39" fmla="*/ 338320 w 1537011"/>
                  <a:gd name="connsiteY39" fmla="*/ 2126163 h 2475850"/>
                  <a:gd name="connsiteX40" fmla="*/ 425926 w 1537011"/>
                  <a:gd name="connsiteY40" fmla="*/ 2063800 h 2475850"/>
                  <a:gd name="connsiteX41" fmla="*/ 446713 w 1537011"/>
                  <a:gd name="connsiteY41" fmla="*/ 1916802 h 2475850"/>
                  <a:gd name="connsiteX42" fmla="*/ 390289 w 1537011"/>
                  <a:gd name="connsiteY42" fmla="*/ 1927939 h 2475850"/>
                  <a:gd name="connsiteX43" fmla="*/ 388062 w 1537011"/>
                  <a:gd name="connsiteY43" fmla="*/ 1982877 h 2475850"/>
                  <a:gd name="connsiteX44" fmla="*/ 440773 w 1537011"/>
                  <a:gd name="connsiteY44" fmla="*/ 1996983 h 2475850"/>
                  <a:gd name="connsiteX45" fmla="*/ 1098555 w 1537011"/>
                  <a:gd name="connsiteY45" fmla="*/ 2018513 h 2475850"/>
                  <a:gd name="connsiteX46" fmla="*/ 1149038 w 1537011"/>
                  <a:gd name="connsiteY46" fmla="*/ 2008119 h 2475850"/>
                  <a:gd name="connsiteX47" fmla="*/ 1151266 w 1537011"/>
                  <a:gd name="connsiteY47" fmla="*/ 1952438 h 2475850"/>
                  <a:gd name="connsiteX48" fmla="*/ 1098555 w 1537011"/>
                  <a:gd name="connsiteY48" fmla="*/ 1937590 h 2475850"/>
                  <a:gd name="connsiteX49" fmla="*/ 446713 w 1537011"/>
                  <a:gd name="connsiteY49" fmla="*/ 1916802 h 2475850"/>
                  <a:gd name="connsiteX50" fmla="*/ 523923 w 1537011"/>
                  <a:gd name="connsiteY50" fmla="*/ 192914 h 2475850"/>
                  <a:gd name="connsiteX51" fmla="*/ 408107 w 1537011"/>
                  <a:gd name="connsiteY51" fmla="*/ 273095 h 2475850"/>
                  <a:gd name="connsiteX52" fmla="*/ 183898 w 1537011"/>
                  <a:gd name="connsiteY52" fmla="*/ 552985 h 2475850"/>
                  <a:gd name="connsiteX53" fmla="*/ 150488 w 1537011"/>
                  <a:gd name="connsiteY53" fmla="*/ 820997 h 2475850"/>
                  <a:gd name="connsiteX54" fmla="*/ 244033 w 1537011"/>
                  <a:gd name="connsiteY54" fmla="*/ 1149145 h 2475850"/>
                  <a:gd name="connsiteX55" fmla="*/ 242548 w 1537011"/>
                  <a:gd name="connsiteY55" fmla="*/ 1156569 h 2475850"/>
                  <a:gd name="connsiteX56" fmla="*/ 154200 w 1537011"/>
                  <a:gd name="connsiteY56" fmla="*/ 950920 h 2475850"/>
                  <a:gd name="connsiteX57" fmla="*/ 131186 w 1537011"/>
                  <a:gd name="connsiteY57" fmla="*/ 648757 h 2475850"/>
                  <a:gd name="connsiteX58" fmla="*/ 215821 w 1537011"/>
                  <a:gd name="connsiteY58" fmla="*/ 443851 h 2475850"/>
                  <a:gd name="connsiteX59" fmla="*/ 500165 w 1537011"/>
                  <a:gd name="connsiteY59" fmla="*/ 201081 h 2475850"/>
                  <a:gd name="connsiteX60" fmla="*/ 523923 w 1537011"/>
                  <a:gd name="connsiteY60" fmla="*/ 192914 h 2475850"/>
                  <a:gd name="connsiteX61" fmla="*/ 800630 w 1537011"/>
                  <a:gd name="connsiteY61" fmla="*/ 46764 h 2475850"/>
                  <a:gd name="connsiteX62" fmla="*/ 713588 w 1537011"/>
                  <a:gd name="connsiteY62" fmla="*/ 47343 h 2475850"/>
                  <a:gd name="connsiteX63" fmla="*/ 595938 w 1537011"/>
                  <a:gd name="connsiteY63" fmla="*/ 67446 h 2475850"/>
                  <a:gd name="connsiteX64" fmla="*/ 175732 w 1537011"/>
                  <a:gd name="connsiteY64" fmla="*/ 344366 h 2475850"/>
                  <a:gd name="connsiteX65" fmla="*/ 49521 w 1537011"/>
                  <a:gd name="connsiteY65" fmla="*/ 655438 h 2475850"/>
                  <a:gd name="connsiteX66" fmla="*/ 137126 w 1537011"/>
                  <a:gd name="connsiteY66" fmla="*/ 1109796 h 2475850"/>
                  <a:gd name="connsiteX67" fmla="*/ 310109 w 1537011"/>
                  <a:gd name="connsiteY67" fmla="*/ 1387460 h 2475850"/>
                  <a:gd name="connsiteX68" fmla="*/ 440773 w 1537011"/>
                  <a:gd name="connsiteY68" fmla="*/ 1695562 h 2475850"/>
                  <a:gd name="connsiteX69" fmla="*/ 460819 w 1537011"/>
                  <a:gd name="connsiteY69" fmla="*/ 1792076 h 2475850"/>
                  <a:gd name="connsiteX70" fmla="*/ 492743 w 1537011"/>
                  <a:gd name="connsiteY70" fmla="*/ 1817318 h 2475850"/>
                  <a:gd name="connsiteX71" fmla="*/ 1065146 w 1537011"/>
                  <a:gd name="connsiteY71" fmla="*/ 1836621 h 2475850"/>
                  <a:gd name="connsiteX72" fmla="*/ 1089645 w 1537011"/>
                  <a:gd name="connsiteY72" fmla="*/ 1818803 h 2475850"/>
                  <a:gd name="connsiteX73" fmla="*/ 1116372 w 1537011"/>
                  <a:gd name="connsiteY73" fmla="*/ 1688138 h 2475850"/>
                  <a:gd name="connsiteX74" fmla="*/ 1268567 w 1537011"/>
                  <a:gd name="connsiteY74" fmla="*/ 1319900 h 2475850"/>
                  <a:gd name="connsiteX75" fmla="*/ 1376960 w 1537011"/>
                  <a:gd name="connsiteY75" fmla="*/ 1166220 h 2475850"/>
                  <a:gd name="connsiteX76" fmla="*/ 1468276 w 1537011"/>
                  <a:gd name="connsiteY76" fmla="*/ 916026 h 2475850"/>
                  <a:gd name="connsiteX77" fmla="*/ 1468276 w 1537011"/>
                  <a:gd name="connsiteY77" fmla="*/ 599015 h 2475850"/>
                  <a:gd name="connsiteX78" fmla="*/ 1056236 w 1537011"/>
                  <a:gd name="connsiteY78" fmla="*/ 110506 h 2475850"/>
                  <a:gd name="connsiteX79" fmla="*/ 800630 w 1537011"/>
                  <a:gd name="connsiteY79" fmla="*/ 46764 h 2475850"/>
                  <a:gd name="connsiteX80" fmla="*/ 794163 w 1537011"/>
                  <a:gd name="connsiteY80" fmla="*/ 814 h 2475850"/>
                  <a:gd name="connsiteX81" fmla="*/ 1036191 w 1537011"/>
                  <a:gd name="connsiteY81" fmla="*/ 52598 h 2475850"/>
                  <a:gd name="connsiteX82" fmla="*/ 1503912 w 1537011"/>
                  <a:gd name="connsiteY82" fmla="*/ 551500 h 2475850"/>
                  <a:gd name="connsiteX83" fmla="*/ 1518761 w 1537011"/>
                  <a:gd name="connsiteY83" fmla="*/ 910830 h 2475850"/>
                  <a:gd name="connsiteX84" fmla="*/ 1377702 w 1537011"/>
                  <a:gd name="connsiteY84" fmla="*/ 1250855 h 2475850"/>
                  <a:gd name="connsiteX85" fmla="*/ 1264855 w 1537011"/>
                  <a:gd name="connsiteY85" fmla="*/ 1406020 h 2475850"/>
                  <a:gd name="connsiteX86" fmla="*/ 1163144 w 1537011"/>
                  <a:gd name="connsiteY86" fmla="*/ 1694078 h 2475850"/>
                  <a:gd name="connsiteX87" fmla="*/ 1115630 w 1537011"/>
                  <a:gd name="connsiteY87" fmla="*/ 1876711 h 2475850"/>
                  <a:gd name="connsiteX88" fmla="*/ 1149781 w 1537011"/>
                  <a:gd name="connsiteY88" fmla="*/ 1887848 h 2475850"/>
                  <a:gd name="connsiteX89" fmla="*/ 1229961 w 1537011"/>
                  <a:gd name="connsiteY89" fmla="*/ 1991044 h 2475850"/>
                  <a:gd name="connsiteX90" fmla="*/ 1126023 w 1537011"/>
                  <a:gd name="connsiteY90" fmla="*/ 2077164 h 2475850"/>
                  <a:gd name="connsiteX91" fmla="*/ 1100038 w 1537011"/>
                  <a:gd name="connsiteY91" fmla="*/ 2077906 h 2475850"/>
                  <a:gd name="connsiteX92" fmla="*/ 423698 w 1537011"/>
                  <a:gd name="connsiteY92" fmla="*/ 2054891 h 2475850"/>
                  <a:gd name="connsiteX93" fmla="*/ 368017 w 1537011"/>
                  <a:gd name="connsiteY93" fmla="*/ 2039300 h 2475850"/>
                  <a:gd name="connsiteX94" fmla="*/ 311594 w 1537011"/>
                  <a:gd name="connsiteY94" fmla="*/ 1951695 h 2475850"/>
                  <a:gd name="connsiteX95" fmla="*/ 382123 w 1537011"/>
                  <a:gd name="connsiteY95" fmla="*/ 1867803 h 2475850"/>
                  <a:gd name="connsiteX96" fmla="*/ 434092 w 1537011"/>
                  <a:gd name="connsiteY96" fmla="*/ 1854439 h 2475850"/>
                  <a:gd name="connsiteX97" fmla="*/ 387320 w 1537011"/>
                  <a:gd name="connsiteY97" fmla="*/ 1655472 h 2475850"/>
                  <a:gd name="connsiteX98" fmla="*/ 301199 w 1537011"/>
                  <a:gd name="connsiteY98" fmla="*/ 1459474 h 2475850"/>
                  <a:gd name="connsiteX99" fmla="*/ 137869 w 1537011"/>
                  <a:gd name="connsiteY99" fmla="*/ 1212992 h 2475850"/>
                  <a:gd name="connsiteX100" fmla="*/ 2748 w 1537011"/>
                  <a:gd name="connsiteY100" fmla="*/ 664348 h 2475850"/>
                  <a:gd name="connsiteX101" fmla="*/ 145292 w 1537011"/>
                  <a:gd name="connsiteY101" fmla="*/ 308730 h 2475850"/>
                  <a:gd name="connsiteX102" fmla="*/ 549909 w 1537011"/>
                  <a:gd name="connsiteY102" fmla="*/ 32552 h 2475850"/>
                  <a:gd name="connsiteX103" fmla="*/ 794163 w 1537011"/>
                  <a:gd name="connsiteY103" fmla="*/ 814 h 2475850"/>
                  <a:gd name="connsiteX0" fmla="*/ 503138 w 1537011"/>
                  <a:gd name="connsiteY0" fmla="*/ 2319191 h 2475850"/>
                  <a:gd name="connsiteX1" fmla="*/ 443744 w 1537011"/>
                  <a:gd name="connsiteY1" fmla="*/ 2360024 h 2475850"/>
                  <a:gd name="connsiteX2" fmla="*/ 501653 w 1537011"/>
                  <a:gd name="connsiteY2" fmla="*/ 2403827 h 2475850"/>
                  <a:gd name="connsiteX3" fmla="*/ 1051782 w 1537011"/>
                  <a:gd name="connsiteY3" fmla="*/ 2420160 h 2475850"/>
                  <a:gd name="connsiteX4" fmla="*/ 1097070 w 1537011"/>
                  <a:gd name="connsiteY4" fmla="*/ 2383040 h 2475850"/>
                  <a:gd name="connsiteX5" fmla="*/ 1058465 w 1537011"/>
                  <a:gd name="connsiteY5" fmla="*/ 2339237 h 2475850"/>
                  <a:gd name="connsiteX6" fmla="*/ 503138 w 1537011"/>
                  <a:gd name="connsiteY6" fmla="*/ 2319191 h 2475850"/>
                  <a:gd name="connsiteX7" fmla="*/ 470472 w 1537011"/>
                  <a:gd name="connsiteY7" fmla="*/ 2270192 h 2475850"/>
                  <a:gd name="connsiteX8" fmla="*/ 525411 w 1537011"/>
                  <a:gd name="connsiteY8" fmla="*/ 2270192 h 2475850"/>
                  <a:gd name="connsiteX9" fmla="*/ 1067374 w 1537011"/>
                  <a:gd name="connsiteY9" fmla="*/ 2287268 h 2475850"/>
                  <a:gd name="connsiteX10" fmla="*/ 1152751 w 1537011"/>
                  <a:gd name="connsiteY10" fmla="*/ 2388236 h 2475850"/>
                  <a:gd name="connsiteX11" fmla="*/ 1054010 w 1537011"/>
                  <a:gd name="connsiteY11" fmla="*/ 2475841 h 2475850"/>
                  <a:gd name="connsiteX12" fmla="*/ 500911 w 1537011"/>
                  <a:gd name="connsiteY12" fmla="*/ 2459508 h 2475850"/>
                  <a:gd name="connsiteX13" fmla="*/ 447457 w 1537011"/>
                  <a:gd name="connsiteY13" fmla="*/ 2446887 h 2475850"/>
                  <a:gd name="connsiteX14" fmla="*/ 391775 w 1537011"/>
                  <a:gd name="connsiteY14" fmla="*/ 2352600 h 2475850"/>
                  <a:gd name="connsiteX15" fmla="*/ 470472 w 1537011"/>
                  <a:gd name="connsiteY15" fmla="*/ 2270192 h 2475850"/>
                  <a:gd name="connsiteX16" fmla="*/ 460819 w 1537011"/>
                  <a:gd name="connsiteY16" fmla="*/ 2117997 h 2475850"/>
                  <a:gd name="connsiteX17" fmla="*/ 417759 w 1537011"/>
                  <a:gd name="connsiteY17" fmla="*/ 2125420 h 2475850"/>
                  <a:gd name="connsiteX18" fmla="*/ 390290 w 1537011"/>
                  <a:gd name="connsiteY18" fmla="*/ 2156602 h 2475850"/>
                  <a:gd name="connsiteX19" fmla="*/ 414047 w 1537011"/>
                  <a:gd name="connsiteY19" fmla="*/ 2190753 h 2475850"/>
                  <a:gd name="connsiteX20" fmla="*/ 458592 w 1537011"/>
                  <a:gd name="connsiteY20" fmla="*/ 2201147 h 2475850"/>
                  <a:gd name="connsiteX21" fmla="*/ 763724 w 1537011"/>
                  <a:gd name="connsiteY21" fmla="*/ 2210798 h 2475850"/>
                  <a:gd name="connsiteX22" fmla="*/ 1054751 w 1537011"/>
                  <a:gd name="connsiteY22" fmla="*/ 2220450 h 2475850"/>
                  <a:gd name="connsiteX23" fmla="*/ 1106721 w 1537011"/>
                  <a:gd name="connsiteY23" fmla="*/ 2215253 h 2475850"/>
                  <a:gd name="connsiteX24" fmla="*/ 1136417 w 1537011"/>
                  <a:gd name="connsiteY24" fmla="*/ 2182586 h 2475850"/>
                  <a:gd name="connsiteX25" fmla="*/ 1110433 w 1537011"/>
                  <a:gd name="connsiteY25" fmla="*/ 2146950 h 2475850"/>
                  <a:gd name="connsiteX26" fmla="*/ 1045100 w 1537011"/>
                  <a:gd name="connsiteY26" fmla="*/ 2136557 h 2475850"/>
                  <a:gd name="connsiteX27" fmla="*/ 460819 w 1537011"/>
                  <a:gd name="connsiteY27" fmla="*/ 2117997 h 2475850"/>
                  <a:gd name="connsiteX28" fmla="*/ 425926 w 1537011"/>
                  <a:gd name="connsiteY28" fmla="*/ 2063800 h 2475850"/>
                  <a:gd name="connsiteX29" fmla="*/ 465274 w 1537011"/>
                  <a:gd name="connsiteY29" fmla="*/ 2065285 h 2475850"/>
                  <a:gd name="connsiteX30" fmla="*/ 506849 w 1537011"/>
                  <a:gd name="connsiteY30" fmla="*/ 2066770 h 2475850"/>
                  <a:gd name="connsiteX31" fmla="*/ 526151 w 1537011"/>
                  <a:gd name="connsiteY31" fmla="*/ 2066770 h 2475850"/>
                  <a:gd name="connsiteX32" fmla="*/ 1096326 w 1537011"/>
                  <a:gd name="connsiteY32" fmla="*/ 2083845 h 2475850"/>
                  <a:gd name="connsiteX33" fmla="*/ 1137159 w 1537011"/>
                  <a:gd name="connsiteY33" fmla="*/ 2097209 h 2475850"/>
                  <a:gd name="connsiteX34" fmla="*/ 1192840 w 1537011"/>
                  <a:gd name="connsiteY34" fmla="*/ 2187041 h 2475850"/>
                  <a:gd name="connsiteX35" fmla="*/ 1128251 w 1537011"/>
                  <a:gd name="connsiteY35" fmla="*/ 2267964 h 2475850"/>
                  <a:gd name="connsiteX36" fmla="*/ 1097811 w 1537011"/>
                  <a:gd name="connsiteY36" fmla="*/ 2276131 h 2475850"/>
                  <a:gd name="connsiteX37" fmla="*/ 443001 w 1537011"/>
                  <a:gd name="connsiteY37" fmla="*/ 2256828 h 2475850"/>
                  <a:gd name="connsiteX38" fmla="*/ 338320 w 1537011"/>
                  <a:gd name="connsiteY38" fmla="*/ 2126163 h 2475850"/>
                  <a:gd name="connsiteX39" fmla="*/ 425926 w 1537011"/>
                  <a:gd name="connsiteY39" fmla="*/ 2063800 h 2475850"/>
                  <a:gd name="connsiteX40" fmla="*/ 446713 w 1537011"/>
                  <a:gd name="connsiteY40" fmla="*/ 1916802 h 2475850"/>
                  <a:gd name="connsiteX41" fmla="*/ 390289 w 1537011"/>
                  <a:gd name="connsiteY41" fmla="*/ 1927939 h 2475850"/>
                  <a:gd name="connsiteX42" fmla="*/ 388062 w 1537011"/>
                  <a:gd name="connsiteY42" fmla="*/ 1982877 h 2475850"/>
                  <a:gd name="connsiteX43" fmla="*/ 440773 w 1537011"/>
                  <a:gd name="connsiteY43" fmla="*/ 1996983 h 2475850"/>
                  <a:gd name="connsiteX44" fmla="*/ 1098555 w 1537011"/>
                  <a:gd name="connsiteY44" fmla="*/ 2018513 h 2475850"/>
                  <a:gd name="connsiteX45" fmla="*/ 1149038 w 1537011"/>
                  <a:gd name="connsiteY45" fmla="*/ 2008119 h 2475850"/>
                  <a:gd name="connsiteX46" fmla="*/ 1151266 w 1537011"/>
                  <a:gd name="connsiteY46" fmla="*/ 1952438 h 2475850"/>
                  <a:gd name="connsiteX47" fmla="*/ 1098555 w 1537011"/>
                  <a:gd name="connsiteY47" fmla="*/ 1937590 h 2475850"/>
                  <a:gd name="connsiteX48" fmla="*/ 446713 w 1537011"/>
                  <a:gd name="connsiteY48" fmla="*/ 1916802 h 2475850"/>
                  <a:gd name="connsiteX49" fmla="*/ 523923 w 1537011"/>
                  <a:gd name="connsiteY49" fmla="*/ 192914 h 2475850"/>
                  <a:gd name="connsiteX50" fmla="*/ 408107 w 1537011"/>
                  <a:gd name="connsiteY50" fmla="*/ 273095 h 2475850"/>
                  <a:gd name="connsiteX51" fmla="*/ 183898 w 1537011"/>
                  <a:gd name="connsiteY51" fmla="*/ 552985 h 2475850"/>
                  <a:gd name="connsiteX52" fmla="*/ 150488 w 1537011"/>
                  <a:gd name="connsiteY52" fmla="*/ 820997 h 2475850"/>
                  <a:gd name="connsiteX53" fmla="*/ 244033 w 1537011"/>
                  <a:gd name="connsiteY53" fmla="*/ 1149145 h 2475850"/>
                  <a:gd name="connsiteX54" fmla="*/ 242548 w 1537011"/>
                  <a:gd name="connsiteY54" fmla="*/ 1156569 h 2475850"/>
                  <a:gd name="connsiteX55" fmla="*/ 154200 w 1537011"/>
                  <a:gd name="connsiteY55" fmla="*/ 950920 h 2475850"/>
                  <a:gd name="connsiteX56" fmla="*/ 131186 w 1537011"/>
                  <a:gd name="connsiteY56" fmla="*/ 648757 h 2475850"/>
                  <a:gd name="connsiteX57" fmla="*/ 215821 w 1537011"/>
                  <a:gd name="connsiteY57" fmla="*/ 443851 h 2475850"/>
                  <a:gd name="connsiteX58" fmla="*/ 500165 w 1537011"/>
                  <a:gd name="connsiteY58" fmla="*/ 201081 h 2475850"/>
                  <a:gd name="connsiteX59" fmla="*/ 523923 w 1537011"/>
                  <a:gd name="connsiteY59" fmla="*/ 192914 h 2475850"/>
                  <a:gd name="connsiteX60" fmla="*/ 800630 w 1537011"/>
                  <a:gd name="connsiteY60" fmla="*/ 46764 h 2475850"/>
                  <a:gd name="connsiteX61" fmla="*/ 713588 w 1537011"/>
                  <a:gd name="connsiteY61" fmla="*/ 47343 h 2475850"/>
                  <a:gd name="connsiteX62" fmla="*/ 595938 w 1537011"/>
                  <a:gd name="connsiteY62" fmla="*/ 67446 h 2475850"/>
                  <a:gd name="connsiteX63" fmla="*/ 175732 w 1537011"/>
                  <a:gd name="connsiteY63" fmla="*/ 344366 h 2475850"/>
                  <a:gd name="connsiteX64" fmla="*/ 49521 w 1537011"/>
                  <a:gd name="connsiteY64" fmla="*/ 655438 h 2475850"/>
                  <a:gd name="connsiteX65" fmla="*/ 137126 w 1537011"/>
                  <a:gd name="connsiteY65" fmla="*/ 1109796 h 2475850"/>
                  <a:gd name="connsiteX66" fmla="*/ 310109 w 1537011"/>
                  <a:gd name="connsiteY66" fmla="*/ 1387460 h 2475850"/>
                  <a:gd name="connsiteX67" fmla="*/ 440773 w 1537011"/>
                  <a:gd name="connsiteY67" fmla="*/ 1695562 h 2475850"/>
                  <a:gd name="connsiteX68" fmla="*/ 460819 w 1537011"/>
                  <a:gd name="connsiteY68" fmla="*/ 1792076 h 2475850"/>
                  <a:gd name="connsiteX69" fmla="*/ 492743 w 1537011"/>
                  <a:gd name="connsiteY69" fmla="*/ 1817318 h 2475850"/>
                  <a:gd name="connsiteX70" fmla="*/ 1065146 w 1537011"/>
                  <a:gd name="connsiteY70" fmla="*/ 1836621 h 2475850"/>
                  <a:gd name="connsiteX71" fmla="*/ 1089645 w 1537011"/>
                  <a:gd name="connsiteY71" fmla="*/ 1818803 h 2475850"/>
                  <a:gd name="connsiteX72" fmla="*/ 1116372 w 1537011"/>
                  <a:gd name="connsiteY72" fmla="*/ 1688138 h 2475850"/>
                  <a:gd name="connsiteX73" fmla="*/ 1268567 w 1537011"/>
                  <a:gd name="connsiteY73" fmla="*/ 1319900 h 2475850"/>
                  <a:gd name="connsiteX74" fmla="*/ 1376960 w 1537011"/>
                  <a:gd name="connsiteY74" fmla="*/ 1166220 h 2475850"/>
                  <a:gd name="connsiteX75" fmla="*/ 1468276 w 1537011"/>
                  <a:gd name="connsiteY75" fmla="*/ 916026 h 2475850"/>
                  <a:gd name="connsiteX76" fmla="*/ 1468276 w 1537011"/>
                  <a:gd name="connsiteY76" fmla="*/ 599015 h 2475850"/>
                  <a:gd name="connsiteX77" fmla="*/ 1056236 w 1537011"/>
                  <a:gd name="connsiteY77" fmla="*/ 110506 h 2475850"/>
                  <a:gd name="connsiteX78" fmla="*/ 800630 w 1537011"/>
                  <a:gd name="connsiteY78" fmla="*/ 46764 h 2475850"/>
                  <a:gd name="connsiteX79" fmla="*/ 794163 w 1537011"/>
                  <a:gd name="connsiteY79" fmla="*/ 814 h 2475850"/>
                  <a:gd name="connsiteX80" fmla="*/ 1036191 w 1537011"/>
                  <a:gd name="connsiteY80" fmla="*/ 52598 h 2475850"/>
                  <a:gd name="connsiteX81" fmla="*/ 1503912 w 1537011"/>
                  <a:gd name="connsiteY81" fmla="*/ 551500 h 2475850"/>
                  <a:gd name="connsiteX82" fmla="*/ 1518761 w 1537011"/>
                  <a:gd name="connsiteY82" fmla="*/ 910830 h 2475850"/>
                  <a:gd name="connsiteX83" fmla="*/ 1377702 w 1537011"/>
                  <a:gd name="connsiteY83" fmla="*/ 1250855 h 2475850"/>
                  <a:gd name="connsiteX84" fmla="*/ 1264855 w 1537011"/>
                  <a:gd name="connsiteY84" fmla="*/ 1406020 h 2475850"/>
                  <a:gd name="connsiteX85" fmla="*/ 1163144 w 1537011"/>
                  <a:gd name="connsiteY85" fmla="*/ 1694078 h 2475850"/>
                  <a:gd name="connsiteX86" fmla="*/ 1115630 w 1537011"/>
                  <a:gd name="connsiteY86" fmla="*/ 1876711 h 2475850"/>
                  <a:gd name="connsiteX87" fmla="*/ 1149781 w 1537011"/>
                  <a:gd name="connsiteY87" fmla="*/ 1887848 h 2475850"/>
                  <a:gd name="connsiteX88" fmla="*/ 1229961 w 1537011"/>
                  <a:gd name="connsiteY88" fmla="*/ 1991044 h 2475850"/>
                  <a:gd name="connsiteX89" fmla="*/ 1126023 w 1537011"/>
                  <a:gd name="connsiteY89" fmla="*/ 2077164 h 2475850"/>
                  <a:gd name="connsiteX90" fmla="*/ 1100038 w 1537011"/>
                  <a:gd name="connsiteY90" fmla="*/ 2077906 h 2475850"/>
                  <a:gd name="connsiteX91" fmla="*/ 423698 w 1537011"/>
                  <a:gd name="connsiteY91" fmla="*/ 2054891 h 2475850"/>
                  <a:gd name="connsiteX92" fmla="*/ 368017 w 1537011"/>
                  <a:gd name="connsiteY92" fmla="*/ 2039300 h 2475850"/>
                  <a:gd name="connsiteX93" fmla="*/ 311594 w 1537011"/>
                  <a:gd name="connsiteY93" fmla="*/ 1951695 h 2475850"/>
                  <a:gd name="connsiteX94" fmla="*/ 382123 w 1537011"/>
                  <a:gd name="connsiteY94" fmla="*/ 1867803 h 2475850"/>
                  <a:gd name="connsiteX95" fmla="*/ 434092 w 1537011"/>
                  <a:gd name="connsiteY95" fmla="*/ 1854439 h 2475850"/>
                  <a:gd name="connsiteX96" fmla="*/ 387320 w 1537011"/>
                  <a:gd name="connsiteY96" fmla="*/ 1655472 h 2475850"/>
                  <a:gd name="connsiteX97" fmla="*/ 301199 w 1537011"/>
                  <a:gd name="connsiteY97" fmla="*/ 1459474 h 2475850"/>
                  <a:gd name="connsiteX98" fmla="*/ 137869 w 1537011"/>
                  <a:gd name="connsiteY98" fmla="*/ 1212992 h 2475850"/>
                  <a:gd name="connsiteX99" fmla="*/ 2748 w 1537011"/>
                  <a:gd name="connsiteY99" fmla="*/ 664348 h 2475850"/>
                  <a:gd name="connsiteX100" fmla="*/ 145292 w 1537011"/>
                  <a:gd name="connsiteY100" fmla="*/ 308730 h 2475850"/>
                  <a:gd name="connsiteX101" fmla="*/ 549909 w 1537011"/>
                  <a:gd name="connsiteY101" fmla="*/ 32552 h 2475850"/>
                  <a:gd name="connsiteX102" fmla="*/ 794163 w 1537011"/>
                  <a:gd name="connsiteY102" fmla="*/ 814 h 2475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1537011" h="2475850">
                    <a:moveTo>
                      <a:pt x="503138" y="2319191"/>
                    </a:moveTo>
                    <a:cubicBezTo>
                      <a:pt x="466017" y="2317706"/>
                      <a:pt x="444487" y="2334039"/>
                      <a:pt x="443744" y="2360024"/>
                    </a:cubicBezTo>
                    <a:cubicBezTo>
                      <a:pt x="443744" y="2385266"/>
                      <a:pt x="466017" y="2402342"/>
                      <a:pt x="501653" y="2403827"/>
                    </a:cubicBezTo>
                    <a:lnTo>
                      <a:pt x="1051782" y="2420160"/>
                    </a:lnTo>
                    <a:cubicBezTo>
                      <a:pt x="1074055" y="2418675"/>
                      <a:pt x="1094100" y="2407539"/>
                      <a:pt x="1097070" y="2383040"/>
                    </a:cubicBezTo>
                    <a:cubicBezTo>
                      <a:pt x="1099297" y="2357797"/>
                      <a:pt x="1080737" y="2345176"/>
                      <a:pt x="1058465" y="2339237"/>
                    </a:cubicBezTo>
                    <a:cubicBezTo>
                      <a:pt x="1047329" y="2336267"/>
                      <a:pt x="618212" y="2322161"/>
                      <a:pt x="503138" y="2319191"/>
                    </a:cubicBezTo>
                    <a:close/>
                    <a:moveTo>
                      <a:pt x="470472" y="2270192"/>
                    </a:moveTo>
                    <a:cubicBezTo>
                      <a:pt x="489032" y="2270192"/>
                      <a:pt x="506850" y="2269450"/>
                      <a:pt x="525411" y="2270192"/>
                    </a:cubicBezTo>
                    <a:lnTo>
                      <a:pt x="1067374" y="2287268"/>
                    </a:lnTo>
                    <a:cubicBezTo>
                      <a:pt x="1120828" y="2297661"/>
                      <a:pt x="1155721" y="2339237"/>
                      <a:pt x="1152751" y="2388236"/>
                    </a:cubicBezTo>
                    <a:cubicBezTo>
                      <a:pt x="1149782" y="2435751"/>
                      <a:pt x="1106721" y="2476583"/>
                      <a:pt x="1054010" y="2475841"/>
                    </a:cubicBezTo>
                    <a:lnTo>
                      <a:pt x="500911" y="2459508"/>
                    </a:lnTo>
                    <a:cubicBezTo>
                      <a:pt x="468245" y="2456662"/>
                      <a:pt x="464532" y="2455053"/>
                      <a:pt x="447457" y="2446887"/>
                    </a:cubicBezTo>
                    <a:cubicBezTo>
                      <a:pt x="410336" y="2428327"/>
                      <a:pt x="385837" y="2388978"/>
                      <a:pt x="391775" y="2352600"/>
                    </a:cubicBezTo>
                    <a:cubicBezTo>
                      <a:pt x="398457" y="2308055"/>
                      <a:pt x="425926" y="2280586"/>
                      <a:pt x="470472" y="2270192"/>
                    </a:cubicBezTo>
                    <a:close/>
                    <a:moveTo>
                      <a:pt x="460819" y="2117997"/>
                    </a:moveTo>
                    <a:cubicBezTo>
                      <a:pt x="445229" y="2117997"/>
                      <a:pt x="431123" y="2119481"/>
                      <a:pt x="417759" y="2125420"/>
                    </a:cubicBezTo>
                    <a:cubicBezTo>
                      <a:pt x="404395" y="2131360"/>
                      <a:pt x="391774" y="2140269"/>
                      <a:pt x="390290" y="2156602"/>
                    </a:cubicBezTo>
                    <a:cubicBezTo>
                      <a:pt x="388805" y="2173678"/>
                      <a:pt x="401425" y="2183329"/>
                      <a:pt x="414047" y="2190753"/>
                    </a:cubicBezTo>
                    <a:cubicBezTo>
                      <a:pt x="427411" y="2198919"/>
                      <a:pt x="443001" y="2201147"/>
                      <a:pt x="458592" y="2201147"/>
                    </a:cubicBezTo>
                    <a:lnTo>
                      <a:pt x="763724" y="2210798"/>
                    </a:lnTo>
                    <a:lnTo>
                      <a:pt x="1054751" y="2220450"/>
                    </a:lnTo>
                    <a:cubicBezTo>
                      <a:pt x="1072569" y="2221192"/>
                      <a:pt x="1090387" y="2221935"/>
                      <a:pt x="1106721" y="2215253"/>
                    </a:cubicBezTo>
                    <a:cubicBezTo>
                      <a:pt x="1121569" y="2209314"/>
                      <a:pt x="1134932" y="2201147"/>
                      <a:pt x="1136417" y="2182586"/>
                    </a:cubicBezTo>
                    <a:cubicBezTo>
                      <a:pt x="1137159" y="2163283"/>
                      <a:pt x="1124538" y="2154375"/>
                      <a:pt x="1110433" y="2146950"/>
                    </a:cubicBezTo>
                    <a:cubicBezTo>
                      <a:pt x="1090387" y="2136557"/>
                      <a:pt x="1067372" y="2137299"/>
                      <a:pt x="1045100" y="2136557"/>
                    </a:cubicBezTo>
                    <a:lnTo>
                      <a:pt x="460819" y="2117997"/>
                    </a:lnTo>
                    <a:close/>
                    <a:moveTo>
                      <a:pt x="425926" y="2063800"/>
                    </a:moveTo>
                    <a:cubicBezTo>
                      <a:pt x="438546" y="2064543"/>
                      <a:pt x="451910" y="2064543"/>
                      <a:pt x="465274" y="2065285"/>
                    </a:cubicBezTo>
                    <a:cubicBezTo>
                      <a:pt x="479379" y="2066770"/>
                      <a:pt x="493485" y="2066770"/>
                      <a:pt x="506849" y="2066770"/>
                    </a:cubicBezTo>
                    <a:lnTo>
                      <a:pt x="526151" y="2066770"/>
                    </a:lnTo>
                    <a:lnTo>
                      <a:pt x="1096326" y="2083845"/>
                    </a:lnTo>
                    <a:cubicBezTo>
                      <a:pt x="1109690" y="2090528"/>
                      <a:pt x="1123796" y="2089785"/>
                      <a:pt x="1137159" y="2097209"/>
                    </a:cubicBezTo>
                    <a:cubicBezTo>
                      <a:pt x="1172795" y="2117254"/>
                      <a:pt x="1195810" y="2143981"/>
                      <a:pt x="1192840" y="2187041"/>
                    </a:cubicBezTo>
                    <a:cubicBezTo>
                      <a:pt x="1190613" y="2229358"/>
                      <a:pt x="1164628" y="2253116"/>
                      <a:pt x="1128251" y="2267964"/>
                    </a:cubicBezTo>
                    <a:cubicBezTo>
                      <a:pt x="1118599" y="2272419"/>
                      <a:pt x="1108205" y="2273904"/>
                      <a:pt x="1097811" y="2276131"/>
                    </a:cubicBezTo>
                    <a:cubicBezTo>
                      <a:pt x="1078508" y="2276131"/>
                      <a:pt x="492000" y="2253116"/>
                      <a:pt x="443001" y="2256828"/>
                    </a:cubicBezTo>
                    <a:cubicBezTo>
                      <a:pt x="366532" y="2253858"/>
                      <a:pt x="313078" y="2187784"/>
                      <a:pt x="338320" y="2126163"/>
                    </a:cubicBezTo>
                    <a:cubicBezTo>
                      <a:pt x="353911" y="2088299"/>
                      <a:pt x="386577" y="2070482"/>
                      <a:pt x="425926" y="2063800"/>
                    </a:cubicBezTo>
                    <a:close/>
                    <a:moveTo>
                      <a:pt x="446713" y="1916802"/>
                    </a:moveTo>
                    <a:cubicBezTo>
                      <a:pt x="426668" y="1916059"/>
                      <a:pt x="407365" y="1919029"/>
                      <a:pt x="390289" y="1927939"/>
                    </a:cubicBezTo>
                    <a:cubicBezTo>
                      <a:pt x="364305" y="1941302"/>
                      <a:pt x="363563" y="1966543"/>
                      <a:pt x="388062" y="1982877"/>
                    </a:cubicBezTo>
                    <a:cubicBezTo>
                      <a:pt x="404395" y="1992528"/>
                      <a:pt x="421471" y="1996241"/>
                      <a:pt x="440773" y="1996983"/>
                    </a:cubicBezTo>
                    <a:lnTo>
                      <a:pt x="1098555" y="2018513"/>
                    </a:lnTo>
                    <a:cubicBezTo>
                      <a:pt x="1116372" y="2019255"/>
                      <a:pt x="1133448" y="2017029"/>
                      <a:pt x="1149038" y="2008119"/>
                    </a:cubicBezTo>
                    <a:cubicBezTo>
                      <a:pt x="1176507" y="1993271"/>
                      <a:pt x="1177992" y="1969513"/>
                      <a:pt x="1151266" y="1952438"/>
                    </a:cubicBezTo>
                    <a:cubicBezTo>
                      <a:pt x="1135674" y="1942787"/>
                      <a:pt x="1117115" y="1938332"/>
                      <a:pt x="1098555" y="1937590"/>
                    </a:cubicBezTo>
                    <a:lnTo>
                      <a:pt x="446713" y="1916802"/>
                    </a:lnTo>
                    <a:close/>
                    <a:moveTo>
                      <a:pt x="523923" y="192914"/>
                    </a:moveTo>
                    <a:cubicBezTo>
                      <a:pt x="480864" y="222610"/>
                      <a:pt x="443743" y="246368"/>
                      <a:pt x="408107" y="273095"/>
                    </a:cubicBezTo>
                    <a:cubicBezTo>
                      <a:pt x="311592" y="348079"/>
                      <a:pt x="229927" y="436426"/>
                      <a:pt x="183898" y="552985"/>
                    </a:cubicBezTo>
                    <a:cubicBezTo>
                      <a:pt x="149004" y="639105"/>
                      <a:pt x="140095" y="728938"/>
                      <a:pt x="150488" y="820997"/>
                    </a:cubicBezTo>
                    <a:cubicBezTo>
                      <a:pt x="163110" y="935329"/>
                      <a:pt x="194291" y="1044464"/>
                      <a:pt x="244033" y="1149145"/>
                    </a:cubicBezTo>
                    <a:cubicBezTo>
                      <a:pt x="244775" y="1149887"/>
                      <a:pt x="243290" y="1152114"/>
                      <a:pt x="242548" y="1156569"/>
                    </a:cubicBezTo>
                    <a:cubicBezTo>
                      <a:pt x="201715" y="1091237"/>
                      <a:pt x="174988" y="1022191"/>
                      <a:pt x="154200" y="950920"/>
                    </a:cubicBezTo>
                    <a:cubicBezTo>
                      <a:pt x="125989" y="852179"/>
                      <a:pt x="115595" y="751210"/>
                      <a:pt x="131186" y="648757"/>
                    </a:cubicBezTo>
                    <a:cubicBezTo>
                      <a:pt x="142322" y="573773"/>
                      <a:pt x="173503" y="506213"/>
                      <a:pt x="215821" y="443851"/>
                    </a:cubicBezTo>
                    <a:cubicBezTo>
                      <a:pt x="288578" y="336943"/>
                      <a:pt x="387319" y="260474"/>
                      <a:pt x="500165" y="201081"/>
                    </a:cubicBezTo>
                    <a:cubicBezTo>
                      <a:pt x="505363" y="198111"/>
                      <a:pt x="510560" y="197369"/>
                      <a:pt x="523923" y="192914"/>
                    </a:cubicBezTo>
                    <a:close/>
                    <a:moveTo>
                      <a:pt x="800630" y="46764"/>
                    </a:moveTo>
                    <a:cubicBezTo>
                      <a:pt x="771780" y="44996"/>
                      <a:pt x="742769" y="45142"/>
                      <a:pt x="713588" y="47343"/>
                    </a:cubicBezTo>
                    <a:cubicBezTo>
                      <a:pt x="674681" y="50278"/>
                      <a:pt x="635472" y="56866"/>
                      <a:pt x="595938" y="67446"/>
                    </a:cubicBezTo>
                    <a:cubicBezTo>
                      <a:pt x="425183" y="112734"/>
                      <a:pt x="287836" y="210732"/>
                      <a:pt x="175732" y="344366"/>
                    </a:cubicBezTo>
                    <a:cubicBezTo>
                      <a:pt x="100748" y="434199"/>
                      <a:pt x="62142" y="540364"/>
                      <a:pt x="49521" y="655438"/>
                    </a:cubicBezTo>
                    <a:cubicBezTo>
                      <a:pt x="32446" y="815058"/>
                      <a:pt x="71793" y="965026"/>
                      <a:pt x="137126" y="1109796"/>
                    </a:cubicBezTo>
                    <a:cubicBezTo>
                      <a:pt x="182413" y="1210023"/>
                      <a:pt x="249230" y="1296886"/>
                      <a:pt x="310109" y="1387460"/>
                    </a:cubicBezTo>
                    <a:cubicBezTo>
                      <a:pt x="373956" y="1482489"/>
                      <a:pt x="427410" y="1581972"/>
                      <a:pt x="440773" y="1695562"/>
                    </a:cubicBezTo>
                    <a:cubicBezTo>
                      <a:pt x="445228" y="1727486"/>
                      <a:pt x="454138" y="1759410"/>
                      <a:pt x="460819" y="1792076"/>
                    </a:cubicBezTo>
                    <a:cubicBezTo>
                      <a:pt x="464531" y="1810636"/>
                      <a:pt x="462764" y="1817754"/>
                      <a:pt x="492743" y="1817318"/>
                    </a:cubicBezTo>
                    <a:cubicBezTo>
                      <a:pt x="593727" y="1815849"/>
                      <a:pt x="965662" y="1836373"/>
                      <a:pt x="1065146" y="1836621"/>
                    </a:cubicBezTo>
                    <a:cubicBezTo>
                      <a:pt x="1079251" y="1838106"/>
                      <a:pt x="1085190" y="1832167"/>
                      <a:pt x="1089645" y="1818803"/>
                    </a:cubicBezTo>
                    <a:cubicBezTo>
                      <a:pt x="1103008" y="1776485"/>
                      <a:pt x="1111175" y="1731941"/>
                      <a:pt x="1116372" y="1688138"/>
                    </a:cubicBezTo>
                    <a:cubicBezTo>
                      <a:pt x="1132705" y="1550791"/>
                      <a:pt x="1179477" y="1427550"/>
                      <a:pt x="1268567" y="1319900"/>
                    </a:cubicBezTo>
                    <a:cubicBezTo>
                      <a:pt x="1307915" y="1271643"/>
                      <a:pt x="1343551" y="1219674"/>
                      <a:pt x="1376960" y="1166220"/>
                    </a:cubicBezTo>
                    <a:cubicBezTo>
                      <a:pt x="1425217" y="1089752"/>
                      <a:pt x="1448232" y="1002889"/>
                      <a:pt x="1468276" y="916026"/>
                    </a:cubicBezTo>
                    <a:cubicBezTo>
                      <a:pt x="1493519" y="809861"/>
                      <a:pt x="1500201" y="703696"/>
                      <a:pt x="1468276" y="599015"/>
                    </a:cubicBezTo>
                    <a:cubicBezTo>
                      <a:pt x="1401459" y="377775"/>
                      <a:pt x="1275248" y="204792"/>
                      <a:pt x="1056236" y="110506"/>
                    </a:cubicBezTo>
                    <a:cubicBezTo>
                      <a:pt x="972297" y="74592"/>
                      <a:pt x="887183" y="52067"/>
                      <a:pt x="800630" y="46764"/>
                    </a:cubicBezTo>
                    <a:close/>
                    <a:moveTo>
                      <a:pt x="794163" y="814"/>
                    </a:moveTo>
                    <a:cubicBezTo>
                      <a:pt x="875086" y="4712"/>
                      <a:pt x="955638" y="22530"/>
                      <a:pt x="1036191" y="52598"/>
                    </a:cubicBezTo>
                    <a:cubicBezTo>
                      <a:pt x="1275248" y="140945"/>
                      <a:pt x="1421504" y="317640"/>
                      <a:pt x="1503912" y="551500"/>
                    </a:cubicBezTo>
                    <a:cubicBezTo>
                      <a:pt x="1544745" y="668802"/>
                      <a:pt x="1545488" y="789816"/>
                      <a:pt x="1518761" y="910830"/>
                    </a:cubicBezTo>
                    <a:cubicBezTo>
                      <a:pt x="1492034" y="1032586"/>
                      <a:pt x="1457140" y="1149887"/>
                      <a:pt x="1377702" y="1250855"/>
                    </a:cubicBezTo>
                    <a:cubicBezTo>
                      <a:pt x="1337612" y="1300597"/>
                      <a:pt x="1301233" y="1354051"/>
                      <a:pt x="1264855" y="1406020"/>
                    </a:cubicBezTo>
                    <a:cubicBezTo>
                      <a:pt x="1203977" y="1492140"/>
                      <a:pt x="1177250" y="1590882"/>
                      <a:pt x="1163144" y="1694078"/>
                    </a:cubicBezTo>
                    <a:cubicBezTo>
                      <a:pt x="1154235" y="1756440"/>
                      <a:pt x="1146811" y="1819546"/>
                      <a:pt x="1115630" y="1876711"/>
                    </a:cubicBezTo>
                    <a:cubicBezTo>
                      <a:pt x="1125281" y="1884878"/>
                      <a:pt x="1138644" y="1884136"/>
                      <a:pt x="1149781" y="1887848"/>
                    </a:cubicBezTo>
                    <a:cubicBezTo>
                      <a:pt x="1203235" y="1904923"/>
                      <a:pt x="1235158" y="1945757"/>
                      <a:pt x="1229961" y="1991044"/>
                    </a:cubicBezTo>
                    <a:cubicBezTo>
                      <a:pt x="1224022" y="2034846"/>
                      <a:pt x="1177992" y="2073451"/>
                      <a:pt x="1126023" y="2077164"/>
                    </a:cubicBezTo>
                    <a:cubicBezTo>
                      <a:pt x="1117857" y="2077906"/>
                      <a:pt x="1108948" y="2077906"/>
                      <a:pt x="1100038" y="2077906"/>
                    </a:cubicBezTo>
                    <a:cubicBezTo>
                      <a:pt x="1038418" y="2074936"/>
                      <a:pt x="496455" y="2056376"/>
                      <a:pt x="423698" y="2054891"/>
                    </a:cubicBezTo>
                    <a:cubicBezTo>
                      <a:pt x="403653" y="2055633"/>
                      <a:pt x="385093" y="2048210"/>
                      <a:pt x="368017" y="2039300"/>
                    </a:cubicBezTo>
                    <a:cubicBezTo>
                      <a:pt x="333866" y="2020740"/>
                      <a:pt x="309366" y="1994013"/>
                      <a:pt x="311594" y="1951695"/>
                    </a:cubicBezTo>
                    <a:cubicBezTo>
                      <a:pt x="314565" y="1907151"/>
                      <a:pt x="344260" y="1882651"/>
                      <a:pt x="382123" y="1867803"/>
                    </a:cubicBezTo>
                    <a:cubicBezTo>
                      <a:pt x="397714" y="1861121"/>
                      <a:pt x="415532" y="1858893"/>
                      <a:pt x="434092" y="1854439"/>
                    </a:cubicBezTo>
                    <a:cubicBezTo>
                      <a:pt x="408107" y="1790591"/>
                      <a:pt x="400684" y="1722289"/>
                      <a:pt x="387320" y="1655472"/>
                    </a:cubicBezTo>
                    <a:cubicBezTo>
                      <a:pt x="372471" y="1584200"/>
                      <a:pt x="337578" y="1521837"/>
                      <a:pt x="301199" y="1459474"/>
                    </a:cubicBezTo>
                    <a:cubicBezTo>
                      <a:pt x="251458" y="1374096"/>
                      <a:pt x="185383" y="1299855"/>
                      <a:pt x="137869" y="1212992"/>
                    </a:cubicBezTo>
                    <a:cubicBezTo>
                      <a:pt x="44324" y="1041494"/>
                      <a:pt x="-13585" y="861830"/>
                      <a:pt x="2748" y="664348"/>
                    </a:cubicBezTo>
                    <a:cubicBezTo>
                      <a:pt x="13885" y="531456"/>
                      <a:pt x="57687" y="409699"/>
                      <a:pt x="145292" y="308730"/>
                    </a:cubicBezTo>
                    <a:cubicBezTo>
                      <a:pt x="254428" y="180293"/>
                      <a:pt x="387320" y="83779"/>
                      <a:pt x="549909" y="32552"/>
                    </a:cubicBezTo>
                    <a:cubicBezTo>
                      <a:pt x="631946" y="6939"/>
                      <a:pt x="713240" y="-3084"/>
                      <a:pt x="794163" y="814"/>
                    </a:cubicBezTo>
                    <a:close/>
                  </a:path>
                </a:pathLst>
              </a:custGeom>
              <a:grpFill/>
              <a:ln w="800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sz="1867" dirty="0"/>
              </a:p>
            </p:txBody>
          </p:sp>
          <p:sp>
            <p:nvSpPr>
              <p:cNvPr id="21" name="Freeform: Shape 22">
                <a:extLst>
                  <a:ext uri="{FF2B5EF4-FFF2-40B4-BE49-F238E27FC236}">
                    <a16:creationId xmlns:a16="http://schemas.microsoft.com/office/drawing/2014/main" id="{4202F38E-12EA-8AB9-8B69-17F29E0AE810}"/>
                  </a:ext>
                </a:extLst>
              </p:cNvPr>
              <p:cNvSpPr/>
              <p:nvPr/>
            </p:nvSpPr>
            <p:spPr>
              <a:xfrm rot="628173">
                <a:off x="7558838" y="2427102"/>
                <a:ext cx="937060" cy="1282257"/>
              </a:xfrm>
              <a:custGeom>
                <a:avLst/>
                <a:gdLst>
                  <a:gd name="connsiteX0" fmla="*/ 72231 w 937061"/>
                  <a:gd name="connsiteY0" fmla="*/ 508194 h 1282256"/>
                  <a:gd name="connsiteX1" fmla="*/ 139689 w 937061"/>
                  <a:gd name="connsiteY1" fmla="*/ 559080 h 1282256"/>
                  <a:gd name="connsiteX2" fmla="*/ 137581 w 937061"/>
                  <a:gd name="connsiteY2" fmla="*/ 579636 h 1282256"/>
                  <a:gd name="connsiteX3" fmla="*/ 173595 w 937061"/>
                  <a:gd name="connsiteY3" fmla="*/ 561778 h 1282256"/>
                  <a:gd name="connsiteX4" fmla="*/ 235622 w 937061"/>
                  <a:gd name="connsiteY4" fmla="*/ 562333 h 1282256"/>
                  <a:gd name="connsiteX5" fmla="*/ 265212 w 937061"/>
                  <a:gd name="connsiteY5" fmla="*/ 596791 h 1282256"/>
                  <a:gd name="connsiteX6" fmla="*/ 264188 w 937061"/>
                  <a:gd name="connsiteY6" fmla="*/ 602277 h 1282256"/>
                  <a:gd name="connsiteX7" fmla="*/ 251467 w 937061"/>
                  <a:gd name="connsiteY7" fmla="*/ 657997 h 1282256"/>
                  <a:gd name="connsiteX8" fmla="*/ 248802 w 937061"/>
                  <a:gd name="connsiteY8" fmla="*/ 665620 h 1282256"/>
                  <a:gd name="connsiteX9" fmla="*/ 226702 w 937061"/>
                  <a:gd name="connsiteY9" fmla="*/ 731221 h 1282256"/>
                  <a:gd name="connsiteX10" fmla="*/ 292287 w 937061"/>
                  <a:gd name="connsiteY10" fmla="*/ 797322 h 1282256"/>
                  <a:gd name="connsiteX11" fmla="*/ 318540 w 937061"/>
                  <a:gd name="connsiteY11" fmla="*/ 799397 h 1282256"/>
                  <a:gd name="connsiteX12" fmla="*/ 386587 w 937061"/>
                  <a:gd name="connsiteY12" fmla="*/ 855674 h 1282256"/>
                  <a:gd name="connsiteX13" fmla="*/ 391213 w 937061"/>
                  <a:gd name="connsiteY13" fmla="*/ 832209 h 1282256"/>
                  <a:gd name="connsiteX14" fmla="*/ 339010 w 937061"/>
                  <a:gd name="connsiteY14" fmla="*/ 777893 h 1282256"/>
                  <a:gd name="connsiteX15" fmla="*/ 374294 w 937061"/>
                  <a:gd name="connsiteY15" fmla="*/ 724114 h 1282256"/>
                  <a:gd name="connsiteX16" fmla="*/ 365526 w 937061"/>
                  <a:gd name="connsiteY16" fmla="*/ 703124 h 1282256"/>
                  <a:gd name="connsiteX17" fmla="*/ 314275 w 937061"/>
                  <a:gd name="connsiteY17" fmla="*/ 774111 h 1282256"/>
                  <a:gd name="connsiteX18" fmla="*/ 255752 w 937061"/>
                  <a:gd name="connsiteY18" fmla="*/ 746224 h 1282256"/>
                  <a:gd name="connsiteX19" fmla="*/ 257804 w 937061"/>
                  <a:gd name="connsiteY19" fmla="*/ 700011 h 1282256"/>
                  <a:gd name="connsiteX20" fmla="*/ 281358 w 937061"/>
                  <a:gd name="connsiteY20" fmla="*/ 666529 h 1282256"/>
                  <a:gd name="connsiteX21" fmla="*/ 276069 w 937061"/>
                  <a:gd name="connsiteY21" fmla="*/ 646729 h 1282256"/>
                  <a:gd name="connsiteX22" fmla="*/ 315725 w 937061"/>
                  <a:gd name="connsiteY22" fmla="*/ 605586 h 1282256"/>
                  <a:gd name="connsiteX23" fmla="*/ 348811 w 937061"/>
                  <a:gd name="connsiteY23" fmla="*/ 615972 h 1282256"/>
                  <a:gd name="connsiteX24" fmla="*/ 355707 w 937061"/>
                  <a:gd name="connsiteY24" fmla="*/ 609198 h 1282256"/>
                  <a:gd name="connsiteX25" fmla="*/ 423989 w 937061"/>
                  <a:gd name="connsiteY25" fmla="*/ 603914 h 1282256"/>
                  <a:gd name="connsiteX26" fmla="*/ 462978 w 937061"/>
                  <a:gd name="connsiteY26" fmla="*/ 667189 h 1282256"/>
                  <a:gd name="connsiteX27" fmla="*/ 447498 w 937061"/>
                  <a:gd name="connsiteY27" fmla="*/ 742160 h 1282256"/>
                  <a:gd name="connsiteX28" fmla="*/ 444272 w 937061"/>
                  <a:gd name="connsiteY28" fmla="*/ 747849 h 1282256"/>
                  <a:gd name="connsiteX29" fmla="*/ 468977 w 937061"/>
                  <a:gd name="connsiteY29" fmla="*/ 772413 h 1282256"/>
                  <a:gd name="connsiteX30" fmla="*/ 495847 w 937061"/>
                  <a:gd name="connsiteY30" fmla="*/ 863799 h 1282256"/>
                  <a:gd name="connsiteX31" fmla="*/ 444271 w 937061"/>
                  <a:gd name="connsiteY31" fmla="*/ 922014 h 1282256"/>
                  <a:gd name="connsiteX32" fmla="*/ 431747 w 937061"/>
                  <a:gd name="connsiteY32" fmla="*/ 921551 h 1282256"/>
                  <a:gd name="connsiteX33" fmla="*/ 442410 w 937061"/>
                  <a:gd name="connsiteY33" fmla="*/ 937592 h 1282256"/>
                  <a:gd name="connsiteX34" fmla="*/ 543619 w 937061"/>
                  <a:gd name="connsiteY34" fmla="*/ 1186492 h 1282256"/>
                  <a:gd name="connsiteX35" fmla="*/ 566594 w 937061"/>
                  <a:gd name="connsiteY35" fmla="*/ 1273228 h 1282256"/>
                  <a:gd name="connsiteX36" fmla="*/ 531195 w 937061"/>
                  <a:gd name="connsiteY36" fmla="*/ 1282256 h 1282256"/>
                  <a:gd name="connsiteX37" fmla="*/ 510987 w 937061"/>
                  <a:gd name="connsiteY37" fmla="*/ 1183176 h 1282256"/>
                  <a:gd name="connsiteX38" fmla="*/ 419465 w 937061"/>
                  <a:gd name="connsiteY38" fmla="*/ 965735 h 1282256"/>
                  <a:gd name="connsiteX39" fmla="*/ 380666 w 937061"/>
                  <a:gd name="connsiteY39" fmla="*/ 911088 h 1282256"/>
                  <a:gd name="connsiteX40" fmla="*/ 370913 w 937061"/>
                  <a:gd name="connsiteY40" fmla="*/ 906441 h 1282256"/>
                  <a:gd name="connsiteX41" fmla="*/ 360466 w 937061"/>
                  <a:gd name="connsiteY41" fmla="*/ 906130 h 1282256"/>
                  <a:gd name="connsiteX42" fmla="*/ 314518 w 937061"/>
                  <a:gd name="connsiteY42" fmla="*/ 920936 h 1282256"/>
                  <a:gd name="connsiteX43" fmla="*/ 256927 w 937061"/>
                  <a:gd name="connsiteY43" fmla="*/ 880449 h 1282256"/>
                  <a:gd name="connsiteX44" fmla="*/ 248732 w 937061"/>
                  <a:gd name="connsiteY44" fmla="*/ 847130 h 1282256"/>
                  <a:gd name="connsiteX45" fmla="*/ 247889 w 937061"/>
                  <a:gd name="connsiteY45" fmla="*/ 840361 h 1282256"/>
                  <a:gd name="connsiteX46" fmla="*/ 220304 w 937061"/>
                  <a:gd name="connsiteY46" fmla="*/ 848717 h 1282256"/>
                  <a:gd name="connsiteX47" fmla="*/ 136302 w 937061"/>
                  <a:gd name="connsiteY47" fmla="*/ 795389 h 1282256"/>
                  <a:gd name="connsiteX48" fmla="*/ 132240 w 937061"/>
                  <a:gd name="connsiteY48" fmla="*/ 772306 h 1282256"/>
                  <a:gd name="connsiteX49" fmla="*/ 132030 w 937061"/>
                  <a:gd name="connsiteY49" fmla="*/ 749123 h 1282256"/>
                  <a:gd name="connsiteX50" fmla="*/ 118944 w 937061"/>
                  <a:gd name="connsiteY50" fmla="*/ 746653 h 1282256"/>
                  <a:gd name="connsiteX51" fmla="*/ 28110 w 937061"/>
                  <a:gd name="connsiteY51" fmla="*/ 666272 h 1282256"/>
                  <a:gd name="connsiteX52" fmla="*/ 18430 w 937061"/>
                  <a:gd name="connsiteY52" fmla="*/ 570895 h 1282256"/>
                  <a:gd name="connsiteX53" fmla="*/ 72231 w 937061"/>
                  <a:gd name="connsiteY53" fmla="*/ 508194 h 1282256"/>
                  <a:gd name="connsiteX54" fmla="*/ 828778 w 937061"/>
                  <a:gd name="connsiteY54" fmla="*/ 368188 h 1282256"/>
                  <a:gd name="connsiteX55" fmla="*/ 903402 w 937061"/>
                  <a:gd name="connsiteY55" fmla="*/ 393916 h 1282256"/>
                  <a:gd name="connsiteX56" fmla="*/ 921670 w 937061"/>
                  <a:gd name="connsiteY56" fmla="*/ 560021 h 1282256"/>
                  <a:gd name="connsiteX57" fmla="*/ 873673 w 937061"/>
                  <a:gd name="connsiteY57" fmla="*/ 610037 h 1282256"/>
                  <a:gd name="connsiteX58" fmla="*/ 870382 w 937061"/>
                  <a:gd name="connsiteY58" fmla="*/ 612071 h 1282256"/>
                  <a:gd name="connsiteX59" fmla="*/ 881183 w 937061"/>
                  <a:gd name="connsiteY59" fmla="*/ 655093 h 1282256"/>
                  <a:gd name="connsiteX60" fmla="*/ 811085 w 937061"/>
                  <a:gd name="connsiteY60" fmla="*/ 738732 h 1282256"/>
                  <a:gd name="connsiteX61" fmla="*/ 793636 w 937061"/>
                  <a:gd name="connsiteY61" fmla="*/ 739105 h 1282256"/>
                  <a:gd name="connsiteX62" fmla="*/ 799023 w 937061"/>
                  <a:gd name="connsiteY62" fmla="*/ 768256 h 1282256"/>
                  <a:gd name="connsiteX63" fmla="*/ 794668 w 937061"/>
                  <a:gd name="connsiteY63" fmla="*/ 805320 h 1282256"/>
                  <a:gd name="connsiteX64" fmla="*/ 736637 w 937061"/>
                  <a:gd name="connsiteY64" fmla="*/ 842933 h 1282256"/>
                  <a:gd name="connsiteX65" fmla="*/ 711441 w 937061"/>
                  <a:gd name="connsiteY65" fmla="*/ 841070 h 1282256"/>
                  <a:gd name="connsiteX66" fmla="*/ 702708 w 937061"/>
                  <a:gd name="connsiteY66" fmla="*/ 844516 h 1282256"/>
                  <a:gd name="connsiteX67" fmla="*/ 683025 w 937061"/>
                  <a:gd name="connsiteY67" fmla="*/ 866563 h 1282256"/>
                  <a:gd name="connsiteX68" fmla="*/ 657843 w 937061"/>
                  <a:gd name="connsiteY68" fmla="*/ 881435 h 1282256"/>
                  <a:gd name="connsiteX69" fmla="*/ 694319 w 937061"/>
                  <a:gd name="connsiteY69" fmla="*/ 1016214 h 1282256"/>
                  <a:gd name="connsiteX70" fmla="*/ 713201 w 937061"/>
                  <a:gd name="connsiteY70" fmla="*/ 1156998 h 1282256"/>
                  <a:gd name="connsiteX71" fmla="*/ 720960 w 937061"/>
                  <a:gd name="connsiteY71" fmla="*/ 1258622 h 1282256"/>
                  <a:gd name="connsiteX72" fmla="*/ 679557 w 937061"/>
                  <a:gd name="connsiteY72" fmla="*/ 1261399 h 1282256"/>
                  <a:gd name="connsiteX73" fmla="*/ 677437 w 937061"/>
                  <a:gd name="connsiteY73" fmla="*/ 1146560 h 1282256"/>
                  <a:gd name="connsiteX74" fmla="*/ 658812 w 937061"/>
                  <a:gd name="connsiteY74" fmla="*/ 1013559 h 1282256"/>
                  <a:gd name="connsiteX75" fmla="*/ 620096 w 937061"/>
                  <a:gd name="connsiteY75" fmla="*/ 884815 h 1282256"/>
                  <a:gd name="connsiteX76" fmla="*/ 617487 w 937061"/>
                  <a:gd name="connsiteY76" fmla="*/ 885041 h 1282256"/>
                  <a:gd name="connsiteX77" fmla="*/ 582656 w 937061"/>
                  <a:gd name="connsiteY77" fmla="*/ 865072 h 1282256"/>
                  <a:gd name="connsiteX78" fmla="*/ 558217 w 937061"/>
                  <a:gd name="connsiteY78" fmla="*/ 771403 h 1282256"/>
                  <a:gd name="connsiteX79" fmla="*/ 575867 w 937061"/>
                  <a:gd name="connsiteY79" fmla="*/ 722513 h 1282256"/>
                  <a:gd name="connsiteX80" fmla="*/ 560670 w 937061"/>
                  <a:gd name="connsiteY80" fmla="*/ 708618 h 1282256"/>
                  <a:gd name="connsiteX81" fmla="*/ 534291 w 937061"/>
                  <a:gd name="connsiteY81" fmla="*/ 600031 h 1282256"/>
                  <a:gd name="connsiteX82" fmla="*/ 572231 w 937061"/>
                  <a:gd name="connsiteY82" fmla="*/ 560631 h 1282256"/>
                  <a:gd name="connsiteX83" fmla="*/ 603475 w 937061"/>
                  <a:gd name="connsiteY83" fmla="*/ 559950 h 1282256"/>
                  <a:gd name="connsiteX84" fmla="*/ 618559 w 937061"/>
                  <a:gd name="connsiteY84" fmla="*/ 565514 h 1282256"/>
                  <a:gd name="connsiteX85" fmla="*/ 649454 w 937061"/>
                  <a:gd name="connsiteY85" fmla="*/ 543101 h 1282256"/>
                  <a:gd name="connsiteX86" fmla="*/ 697970 w 937061"/>
                  <a:gd name="connsiteY86" fmla="*/ 567543 h 1282256"/>
                  <a:gd name="connsiteX87" fmla="*/ 700456 w 937061"/>
                  <a:gd name="connsiteY87" fmla="*/ 590917 h 1282256"/>
                  <a:gd name="connsiteX88" fmla="*/ 720550 w 937061"/>
                  <a:gd name="connsiteY88" fmla="*/ 600445 h 1282256"/>
                  <a:gd name="connsiteX89" fmla="*/ 751604 w 937061"/>
                  <a:gd name="connsiteY89" fmla="*/ 639520 h 1282256"/>
                  <a:gd name="connsiteX90" fmla="*/ 738347 w 937061"/>
                  <a:gd name="connsiteY90" fmla="*/ 683525 h 1282256"/>
                  <a:gd name="connsiteX91" fmla="*/ 707956 w 937061"/>
                  <a:gd name="connsiteY91" fmla="*/ 700956 h 1282256"/>
                  <a:gd name="connsiteX92" fmla="*/ 634896 w 937061"/>
                  <a:gd name="connsiteY92" fmla="*/ 651717 h 1282256"/>
                  <a:gd name="connsiteX93" fmla="*/ 633997 w 937061"/>
                  <a:gd name="connsiteY93" fmla="*/ 675512 h 1282256"/>
                  <a:gd name="connsiteX94" fmla="*/ 687058 w 937061"/>
                  <a:gd name="connsiteY94" fmla="*/ 716835 h 1282256"/>
                  <a:gd name="connsiteX95" fmla="*/ 656986 w 937061"/>
                  <a:gd name="connsiteY95" fmla="*/ 782282 h 1282256"/>
                  <a:gd name="connsiteX96" fmla="*/ 669532 w 937061"/>
                  <a:gd name="connsiteY96" fmla="*/ 802778 h 1282256"/>
                  <a:gd name="connsiteX97" fmla="*/ 712109 w 937061"/>
                  <a:gd name="connsiteY97" fmla="*/ 736651 h 1282256"/>
                  <a:gd name="connsiteX98" fmla="*/ 723692 w 937061"/>
                  <a:gd name="connsiteY98" fmla="*/ 721066 h 1282256"/>
                  <a:gd name="connsiteX99" fmla="*/ 776459 w 937061"/>
                  <a:gd name="connsiteY99" fmla="*/ 653872 h 1282256"/>
                  <a:gd name="connsiteX100" fmla="*/ 733368 w 937061"/>
                  <a:gd name="connsiteY100" fmla="*/ 578317 h 1282256"/>
                  <a:gd name="connsiteX101" fmla="*/ 723890 w 937061"/>
                  <a:gd name="connsiteY101" fmla="*/ 565605 h 1282256"/>
                  <a:gd name="connsiteX102" fmla="*/ 694098 w 937061"/>
                  <a:gd name="connsiteY102" fmla="*/ 523444 h 1282256"/>
                  <a:gd name="connsiteX103" fmla="*/ 690243 w 937061"/>
                  <a:gd name="connsiteY103" fmla="*/ 515805 h 1282256"/>
                  <a:gd name="connsiteX104" fmla="*/ 698774 w 937061"/>
                  <a:gd name="connsiteY104" fmla="*/ 485914 h 1282256"/>
                  <a:gd name="connsiteX105" fmla="*/ 755797 w 937061"/>
                  <a:gd name="connsiteY105" fmla="*/ 452765 h 1282256"/>
                  <a:gd name="connsiteX106" fmla="*/ 802978 w 937061"/>
                  <a:gd name="connsiteY106" fmla="*/ 455658 h 1282256"/>
                  <a:gd name="connsiteX107" fmla="*/ 792796 w 937061"/>
                  <a:gd name="connsiteY107" fmla="*/ 434725 h 1282256"/>
                  <a:gd name="connsiteX108" fmla="*/ 828778 w 937061"/>
                  <a:gd name="connsiteY108" fmla="*/ 368188 h 1282256"/>
                  <a:gd name="connsiteX109" fmla="*/ 80732 w 937061"/>
                  <a:gd name="connsiteY109" fmla="*/ 236718 h 1282256"/>
                  <a:gd name="connsiteX110" fmla="*/ 85733 w 937061"/>
                  <a:gd name="connsiteY110" fmla="*/ 243941 h 1282256"/>
                  <a:gd name="connsiteX111" fmla="*/ 165483 w 937061"/>
                  <a:gd name="connsiteY111" fmla="*/ 295204 h 1282256"/>
                  <a:gd name="connsiteX112" fmla="*/ 199590 w 937061"/>
                  <a:gd name="connsiteY112" fmla="*/ 324345 h 1282256"/>
                  <a:gd name="connsiteX113" fmla="*/ 183395 w 937061"/>
                  <a:gd name="connsiteY113" fmla="*/ 381115 h 1282256"/>
                  <a:gd name="connsiteX114" fmla="*/ 167577 w 937061"/>
                  <a:gd name="connsiteY114" fmla="*/ 388113 h 1282256"/>
                  <a:gd name="connsiteX115" fmla="*/ 179565 w 937061"/>
                  <a:gd name="connsiteY115" fmla="*/ 401175 h 1282256"/>
                  <a:gd name="connsiteX116" fmla="*/ 179992 w 937061"/>
                  <a:gd name="connsiteY116" fmla="*/ 449781 h 1282256"/>
                  <a:gd name="connsiteX117" fmla="*/ 108044 w 937061"/>
                  <a:gd name="connsiteY117" fmla="*/ 482632 h 1282256"/>
                  <a:gd name="connsiteX118" fmla="*/ 27201 w 937061"/>
                  <a:gd name="connsiteY118" fmla="*/ 505923 h 1282256"/>
                  <a:gd name="connsiteX119" fmla="*/ 570 w 937061"/>
                  <a:gd name="connsiteY119" fmla="*/ 441177 h 1282256"/>
                  <a:gd name="connsiteX120" fmla="*/ 70413 w 937061"/>
                  <a:gd name="connsiteY120" fmla="*/ 361661 h 1282256"/>
                  <a:gd name="connsiteX121" fmla="*/ 65724 w 937061"/>
                  <a:gd name="connsiteY121" fmla="*/ 357231 h 1282256"/>
                  <a:gd name="connsiteX122" fmla="*/ 36050 w 937061"/>
                  <a:gd name="connsiteY122" fmla="*/ 293659 h 1282256"/>
                  <a:gd name="connsiteX123" fmla="*/ 80732 w 937061"/>
                  <a:gd name="connsiteY123" fmla="*/ 236718 h 1282256"/>
                  <a:gd name="connsiteX124" fmla="*/ 734063 w 937061"/>
                  <a:gd name="connsiteY124" fmla="*/ 115786 h 1282256"/>
                  <a:gd name="connsiteX125" fmla="*/ 800039 w 937061"/>
                  <a:gd name="connsiteY125" fmla="*/ 168575 h 1282256"/>
                  <a:gd name="connsiteX126" fmla="*/ 790133 w 937061"/>
                  <a:gd name="connsiteY126" fmla="*/ 225202 h 1282256"/>
                  <a:gd name="connsiteX127" fmla="*/ 788636 w 937061"/>
                  <a:gd name="connsiteY127" fmla="*/ 228126 h 1282256"/>
                  <a:gd name="connsiteX128" fmla="*/ 788782 w 937061"/>
                  <a:gd name="connsiteY128" fmla="*/ 228914 h 1282256"/>
                  <a:gd name="connsiteX129" fmla="*/ 879477 w 937061"/>
                  <a:gd name="connsiteY129" fmla="*/ 273265 h 1282256"/>
                  <a:gd name="connsiteX130" fmla="*/ 880462 w 937061"/>
                  <a:gd name="connsiteY130" fmla="*/ 348046 h 1282256"/>
                  <a:gd name="connsiteX131" fmla="*/ 875371 w 937061"/>
                  <a:gd name="connsiteY131" fmla="*/ 346949 h 1282256"/>
                  <a:gd name="connsiteX132" fmla="*/ 802289 w 937061"/>
                  <a:gd name="connsiteY132" fmla="*/ 352714 h 1282256"/>
                  <a:gd name="connsiteX133" fmla="*/ 731227 w 937061"/>
                  <a:gd name="connsiteY133" fmla="*/ 357290 h 1282256"/>
                  <a:gd name="connsiteX134" fmla="*/ 699035 w 937061"/>
                  <a:gd name="connsiteY134" fmla="*/ 320868 h 1282256"/>
                  <a:gd name="connsiteX135" fmla="*/ 705546 w 937061"/>
                  <a:gd name="connsiteY135" fmla="*/ 292165 h 1282256"/>
                  <a:gd name="connsiteX136" fmla="*/ 707611 w 937061"/>
                  <a:gd name="connsiteY136" fmla="*/ 287913 h 1282256"/>
                  <a:gd name="connsiteX137" fmla="*/ 691898 w 937061"/>
                  <a:gd name="connsiteY137" fmla="*/ 287761 h 1282256"/>
                  <a:gd name="connsiteX138" fmla="*/ 656836 w 937061"/>
                  <a:gd name="connsiteY138" fmla="*/ 256759 h 1282256"/>
                  <a:gd name="connsiteX139" fmla="*/ 657076 w 937061"/>
                  <a:gd name="connsiteY139" fmla="*/ 221678 h 1282256"/>
                  <a:gd name="connsiteX140" fmla="*/ 672162 w 937061"/>
                  <a:gd name="connsiteY140" fmla="*/ 203002 h 1282256"/>
                  <a:gd name="connsiteX141" fmla="*/ 732996 w 937061"/>
                  <a:gd name="connsiteY141" fmla="*/ 118834 h 1282256"/>
                  <a:gd name="connsiteX142" fmla="*/ 734063 w 937061"/>
                  <a:gd name="connsiteY142" fmla="*/ 115786 h 1282256"/>
                  <a:gd name="connsiteX143" fmla="*/ 234805 w 937061"/>
                  <a:gd name="connsiteY143" fmla="*/ 54681 h 1282256"/>
                  <a:gd name="connsiteX144" fmla="*/ 265378 w 937061"/>
                  <a:gd name="connsiteY144" fmla="*/ 49820 h 1282256"/>
                  <a:gd name="connsiteX145" fmla="*/ 314937 w 937061"/>
                  <a:gd name="connsiteY145" fmla="*/ 75496 h 1282256"/>
                  <a:gd name="connsiteX146" fmla="*/ 345601 w 937061"/>
                  <a:gd name="connsiteY146" fmla="*/ 197347 h 1282256"/>
                  <a:gd name="connsiteX147" fmla="*/ 334083 w 937061"/>
                  <a:gd name="connsiteY147" fmla="*/ 235327 h 1282256"/>
                  <a:gd name="connsiteX148" fmla="*/ 353353 w 937061"/>
                  <a:gd name="connsiteY148" fmla="*/ 413468 h 1282256"/>
                  <a:gd name="connsiteX149" fmla="*/ 418223 w 937061"/>
                  <a:gd name="connsiteY149" fmla="*/ 498850 h 1282256"/>
                  <a:gd name="connsiteX150" fmla="*/ 414075 w 937061"/>
                  <a:gd name="connsiteY150" fmla="*/ 570097 h 1282256"/>
                  <a:gd name="connsiteX151" fmla="*/ 374791 w 937061"/>
                  <a:gd name="connsiteY151" fmla="*/ 572468 h 1282256"/>
                  <a:gd name="connsiteX152" fmla="*/ 347212 w 937061"/>
                  <a:gd name="connsiteY152" fmla="*/ 583064 h 1282256"/>
                  <a:gd name="connsiteX153" fmla="*/ 340945 w 937061"/>
                  <a:gd name="connsiteY153" fmla="*/ 584425 h 1282256"/>
                  <a:gd name="connsiteX154" fmla="*/ 286621 w 937061"/>
                  <a:gd name="connsiteY154" fmla="*/ 583668 h 1282256"/>
                  <a:gd name="connsiteX155" fmla="*/ 233948 w 937061"/>
                  <a:gd name="connsiteY155" fmla="*/ 534531 h 1282256"/>
                  <a:gd name="connsiteX156" fmla="*/ 162779 w 937061"/>
                  <a:gd name="connsiteY156" fmla="*/ 538517 h 1282256"/>
                  <a:gd name="connsiteX157" fmla="*/ 146371 w 937061"/>
                  <a:gd name="connsiteY157" fmla="*/ 502641 h 1282256"/>
                  <a:gd name="connsiteX158" fmla="*/ 196829 w 937061"/>
                  <a:gd name="connsiteY158" fmla="*/ 467040 h 1282256"/>
                  <a:gd name="connsiteX159" fmla="*/ 291634 w 937061"/>
                  <a:gd name="connsiteY159" fmla="*/ 464187 h 1282256"/>
                  <a:gd name="connsiteX160" fmla="*/ 339848 w 937061"/>
                  <a:gd name="connsiteY160" fmla="*/ 495814 h 1282256"/>
                  <a:gd name="connsiteX161" fmla="*/ 344709 w 937061"/>
                  <a:gd name="connsiteY161" fmla="*/ 472509 h 1282256"/>
                  <a:gd name="connsiteX162" fmla="*/ 302160 w 937061"/>
                  <a:gd name="connsiteY162" fmla="*/ 429650 h 1282256"/>
                  <a:gd name="connsiteX163" fmla="*/ 317151 w 937061"/>
                  <a:gd name="connsiteY163" fmla="*/ 371880 h 1282256"/>
                  <a:gd name="connsiteX164" fmla="*/ 300153 w 937061"/>
                  <a:gd name="connsiteY164" fmla="*/ 354855 h 1282256"/>
                  <a:gd name="connsiteX165" fmla="*/ 275979 w 937061"/>
                  <a:gd name="connsiteY165" fmla="*/ 409229 h 1282256"/>
                  <a:gd name="connsiteX166" fmla="*/ 278835 w 937061"/>
                  <a:gd name="connsiteY166" fmla="*/ 436812 h 1282256"/>
                  <a:gd name="connsiteX167" fmla="*/ 277330 w 937061"/>
                  <a:gd name="connsiteY167" fmla="*/ 442997 h 1282256"/>
                  <a:gd name="connsiteX168" fmla="*/ 211427 w 937061"/>
                  <a:gd name="connsiteY168" fmla="*/ 446824 h 1282256"/>
                  <a:gd name="connsiteX169" fmla="*/ 209401 w 937061"/>
                  <a:gd name="connsiteY169" fmla="*/ 440273 h 1282256"/>
                  <a:gd name="connsiteX170" fmla="*/ 206434 w 937061"/>
                  <a:gd name="connsiteY170" fmla="*/ 398858 h 1282256"/>
                  <a:gd name="connsiteX171" fmla="*/ 207223 w 937061"/>
                  <a:gd name="connsiteY171" fmla="*/ 393213 h 1282256"/>
                  <a:gd name="connsiteX172" fmla="*/ 213263 w 937061"/>
                  <a:gd name="connsiteY172" fmla="*/ 300227 h 1282256"/>
                  <a:gd name="connsiteX173" fmla="*/ 210849 w 937061"/>
                  <a:gd name="connsiteY173" fmla="*/ 295987 h 1282256"/>
                  <a:gd name="connsiteX174" fmla="*/ 230359 w 937061"/>
                  <a:gd name="connsiteY174" fmla="*/ 289124 h 1282256"/>
                  <a:gd name="connsiteX175" fmla="*/ 278448 w 937061"/>
                  <a:gd name="connsiteY175" fmla="*/ 208737 h 1282256"/>
                  <a:gd name="connsiteX176" fmla="*/ 283559 w 937061"/>
                  <a:gd name="connsiteY176" fmla="*/ 197812 h 1282256"/>
                  <a:gd name="connsiteX177" fmla="*/ 314933 w 937061"/>
                  <a:gd name="connsiteY177" fmla="*/ 142718 h 1282256"/>
                  <a:gd name="connsiteX178" fmla="*/ 291729 w 937061"/>
                  <a:gd name="connsiteY178" fmla="*/ 141710 h 1282256"/>
                  <a:gd name="connsiteX179" fmla="*/ 204653 w 937061"/>
                  <a:gd name="connsiteY179" fmla="*/ 172059 h 1282256"/>
                  <a:gd name="connsiteX180" fmla="*/ 190282 w 937061"/>
                  <a:gd name="connsiteY180" fmla="*/ 190196 h 1282256"/>
                  <a:gd name="connsiteX181" fmla="*/ 254302 w 937061"/>
                  <a:gd name="connsiteY181" fmla="*/ 210348 h 1282256"/>
                  <a:gd name="connsiteX182" fmla="*/ 206445 w 937061"/>
                  <a:gd name="connsiteY182" fmla="*/ 272154 h 1282256"/>
                  <a:gd name="connsiteX183" fmla="*/ 114462 w 937061"/>
                  <a:gd name="connsiteY183" fmla="*/ 240670 h 1282256"/>
                  <a:gd name="connsiteX184" fmla="*/ 120246 w 937061"/>
                  <a:gd name="connsiteY184" fmla="*/ 146306 h 1282256"/>
                  <a:gd name="connsiteX185" fmla="*/ 159117 w 937061"/>
                  <a:gd name="connsiteY185" fmla="*/ 137290 h 1282256"/>
                  <a:gd name="connsiteX186" fmla="*/ 166880 w 937061"/>
                  <a:gd name="connsiteY186" fmla="*/ 133004 h 1282256"/>
                  <a:gd name="connsiteX187" fmla="*/ 208914 w 937061"/>
                  <a:gd name="connsiteY187" fmla="*/ 71662 h 1282256"/>
                  <a:gd name="connsiteX188" fmla="*/ 234805 w 937061"/>
                  <a:gd name="connsiteY188" fmla="*/ 54681 h 1282256"/>
                  <a:gd name="connsiteX189" fmla="*/ 518054 w 937061"/>
                  <a:gd name="connsiteY189" fmla="*/ 685 h 1282256"/>
                  <a:gd name="connsiteX190" fmla="*/ 567481 w 937061"/>
                  <a:gd name="connsiteY190" fmla="*/ 11310 h 1282256"/>
                  <a:gd name="connsiteX191" fmla="*/ 617166 w 937061"/>
                  <a:gd name="connsiteY191" fmla="*/ 49796 h 1282256"/>
                  <a:gd name="connsiteX192" fmla="*/ 624803 w 937061"/>
                  <a:gd name="connsiteY192" fmla="*/ 51439 h 1282256"/>
                  <a:gd name="connsiteX193" fmla="*/ 685335 w 937061"/>
                  <a:gd name="connsiteY193" fmla="*/ 54921 h 1282256"/>
                  <a:gd name="connsiteX194" fmla="*/ 709531 w 937061"/>
                  <a:gd name="connsiteY194" fmla="*/ 114208 h 1282256"/>
                  <a:gd name="connsiteX195" fmla="*/ 661812 w 937061"/>
                  <a:gd name="connsiteY195" fmla="*/ 180063 h 1282256"/>
                  <a:gd name="connsiteX196" fmla="*/ 610202 w 937061"/>
                  <a:gd name="connsiteY196" fmla="*/ 195099 h 1282256"/>
                  <a:gd name="connsiteX197" fmla="*/ 562692 w 937061"/>
                  <a:gd name="connsiteY197" fmla="*/ 152954 h 1282256"/>
                  <a:gd name="connsiteX198" fmla="*/ 615624 w 937061"/>
                  <a:gd name="connsiteY198" fmla="*/ 112005 h 1282256"/>
                  <a:gd name="connsiteX199" fmla="*/ 594985 w 937061"/>
                  <a:gd name="connsiteY199" fmla="*/ 99523 h 1282256"/>
                  <a:gd name="connsiteX200" fmla="*/ 549403 w 937061"/>
                  <a:gd name="connsiteY200" fmla="*/ 129539 h 1282256"/>
                  <a:gd name="connsiteX201" fmla="*/ 503638 w 937061"/>
                  <a:gd name="connsiteY201" fmla="*/ 102348 h 1282256"/>
                  <a:gd name="connsiteX202" fmla="*/ 481968 w 937061"/>
                  <a:gd name="connsiteY202" fmla="*/ 111852 h 1282256"/>
                  <a:gd name="connsiteX203" fmla="*/ 529275 w 937061"/>
                  <a:gd name="connsiteY203" fmla="*/ 151795 h 1282256"/>
                  <a:gd name="connsiteX204" fmla="*/ 540380 w 937061"/>
                  <a:gd name="connsiteY204" fmla="*/ 163391 h 1282256"/>
                  <a:gd name="connsiteX205" fmla="*/ 586552 w 937061"/>
                  <a:gd name="connsiteY205" fmla="*/ 213729 h 1282256"/>
                  <a:gd name="connsiteX206" fmla="*/ 633128 w 937061"/>
                  <a:gd name="connsiteY206" fmla="*/ 217751 h 1282256"/>
                  <a:gd name="connsiteX207" fmla="*/ 631375 w 937061"/>
                  <a:gd name="connsiteY207" fmla="*/ 243538 h 1282256"/>
                  <a:gd name="connsiteX208" fmla="*/ 670400 w 937061"/>
                  <a:gd name="connsiteY208" fmla="*/ 307011 h 1282256"/>
                  <a:gd name="connsiteX209" fmla="*/ 674359 w 937061"/>
                  <a:gd name="connsiteY209" fmla="*/ 313002 h 1282256"/>
                  <a:gd name="connsiteX210" fmla="*/ 686366 w 937061"/>
                  <a:gd name="connsiteY210" fmla="*/ 351523 h 1282256"/>
                  <a:gd name="connsiteX211" fmla="*/ 686786 w 937061"/>
                  <a:gd name="connsiteY211" fmla="*/ 360408 h 1282256"/>
                  <a:gd name="connsiteX212" fmla="*/ 624276 w 937061"/>
                  <a:gd name="connsiteY212" fmla="*/ 379293 h 1282256"/>
                  <a:gd name="connsiteX213" fmla="*/ 620186 w 937061"/>
                  <a:gd name="connsiteY213" fmla="*/ 371494 h 1282256"/>
                  <a:gd name="connsiteX214" fmla="*/ 577039 w 937061"/>
                  <a:gd name="connsiteY214" fmla="*/ 307763 h 1282256"/>
                  <a:gd name="connsiteX215" fmla="*/ 571263 w 937061"/>
                  <a:gd name="connsiteY215" fmla="*/ 305164 h 1282256"/>
                  <a:gd name="connsiteX216" fmla="*/ 561472 w 937061"/>
                  <a:gd name="connsiteY216" fmla="*/ 327139 h 1282256"/>
                  <a:gd name="connsiteX217" fmla="*/ 596193 w 937061"/>
                  <a:gd name="connsiteY217" fmla="*/ 376131 h 1282256"/>
                  <a:gd name="connsiteX218" fmla="*/ 571697 w 937061"/>
                  <a:gd name="connsiteY218" fmla="*/ 430972 h 1282256"/>
                  <a:gd name="connsiteX219" fmla="*/ 584565 w 937061"/>
                  <a:gd name="connsiteY219" fmla="*/ 451001 h 1282256"/>
                  <a:gd name="connsiteX220" fmla="*/ 618292 w 937061"/>
                  <a:gd name="connsiteY220" fmla="*/ 404232 h 1282256"/>
                  <a:gd name="connsiteX221" fmla="*/ 707017 w 937061"/>
                  <a:gd name="connsiteY221" fmla="*/ 373985 h 1282256"/>
                  <a:gd name="connsiteX222" fmla="*/ 737381 w 937061"/>
                  <a:gd name="connsiteY222" fmla="*/ 385077 h 1282256"/>
                  <a:gd name="connsiteX223" fmla="*/ 767814 w 937061"/>
                  <a:gd name="connsiteY223" fmla="*/ 388823 h 1282256"/>
                  <a:gd name="connsiteX224" fmla="*/ 765487 w 937061"/>
                  <a:gd name="connsiteY224" fmla="*/ 426939 h 1282256"/>
                  <a:gd name="connsiteX225" fmla="*/ 665711 w 937061"/>
                  <a:gd name="connsiteY225" fmla="*/ 514227 h 1282256"/>
                  <a:gd name="connsiteX226" fmla="*/ 615799 w 937061"/>
                  <a:gd name="connsiteY226" fmla="*/ 534043 h 1282256"/>
                  <a:gd name="connsiteX227" fmla="*/ 611378 w 937061"/>
                  <a:gd name="connsiteY227" fmla="*/ 535471 h 1282256"/>
                  <a:gd name="connsiteX228" fmla="*/ 545354 w 937061"/>
                  <a:gd name="connsiteY228" fmla="*/ 547467 h 1282256"/>
                  <a:gd name="connsiteX229" fmla="*/ 543618 w 937061"/>
                  <a:gd name="connsiteY229" fmla="*/ 547992 h 1282256"/>
                  <a:gd name="connsiteX230" fmla="*/ 543114 w 937061"/>
                  <a:gd name="connsiteY230" fmla="*/ 378809 h 1282256"/>
                  <a:gd name="connsiteX231" fmla="*/ 481297 w 937061"/>
                  <a:gd name="connsiteY231" fmla="*/ 302233 h 1282256"/>
                  <a:gd name="connsiteX232" fmla="*/ 497521 w 937061"/>
                  <a:gd name="connsiteY232" fmla="*/ 205940 h 1282256"/>
                  <a:gd name="connsiteX233" fmla="*/ 471375 w 937061"/>
                  <a:gd name="connsiteY233" fmla="*/ 172476 h 1282256"/>
                  <a:gd name="connsiteX234" fmla="*/ 460261 w 937061"/>
                  <a:gd name="connsiteY234" fmla="*/ 46197 h 1282256"/>
                  <a:gd name="connsiteX235" fmla="*/ 518054 w 937061"/>
                  <a:gd name="connsiteY235" fmla="*/ 685 h 1282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</a:cxnLst>
                <a:rect l="l" t="t" r="r" b="b"/>
                <a:pathLst>
                  <a:path w="937061" h="1282256">
                    <a:moveTo>
                      <a:pt x="72231" y="508194"/>
                    </a:moveTo>
                    <a:cubicBezTo>
                      <a:pt x="110176" y="495275"/>
                      <a:pt x="141455" y="519031"/>
                      <a:pt x="139689" y="559080"/>
                    </a:cubicBezTo>
                    <a:cubicBezTo>
                      <a:pt x="139351" y="566068"/>
                      <a:pt x="138225" y="573202"/>
                      <a:pt x="137581" y="579636"/>
                    </a:cubicBezTo>
                    <a:cubicBezTo>
                      <a:pt x="149335" y="573797"/>
                      <a:pt x="161104" y="566938"/>
                      <a:pt x="173595" y="561778"/>
                    </a:cubicBezTo>
                    <a:cubicBezTo>
                      <a:pt x="194067" y="553512"/>
                      <a:pt x="215165" y="550836"/>
                      <a:pt x="235622" y="562333"/>
                    </a:cubicBezTo>
                    <a:cubicBezTo>
                      <a:pt x="249692" y="570123"/>
                      <a:pt x="258507" y="582549"/>
                      <a:pt x="265212" y="596791"/>
                    </a:cubicBezTo>
                    <a:cubicBezTo>
                      <a:pt x="265897" y="598294"/>
                      <a:pt x="265188" y="601073"/>
                      <a:pt x="264188" y="602277"/>
                    </a:cubicBezTo>
                    <a:cubicBezTo>
                      <a:pt x="251373" y="618904"/>
                      <a:pt x="247251" y="637387"/>
                      <a:pt x="251467" y="657997"/>
                    </a:cubicBezTo>
                    <a:cubicBezTo>
                      <a:pt x="251904" y="660360"/>
                      <a:pt x="250479" y="663679"/>
                      <a:pt x="248802" y="665620"/>
                    </a:cubicBezTo>
                    <a:cubicBezTo>
                      <a:pt x="232301" y="684354"/>
                      <a:pt x="223028" y="705826"/>
                      <a:pt x="226702" y="731221"/>
                    </a:cubicBezTo>
                    <a:cubicBezTo>
                      <a:pt x="231605" y="766574"/>
                      <a:pt x="256814" y="791656"/>
                      <a:pt x="292287" y="797322"/>
                    </a:cubicBezTo>
                    <a:cubicBezTo>
                      <a:pt x="300478" y="798661"/>
                      <a:pt x="309043" y="798708"/>
                      <a:pt x="318540" y="799397"/>
                    </a:cubicBezTo>
                    <a:cubicBezTo>
                      <a:pt x="330434" y="829589"/>
                      <a:pt x="353581" y="847922"/>
                      <a:pt x="386587" y="855674"/>
                    </a:cubicBezTo>
                    <a:cubicBezTo>
                      <a:pt x="388158" y="847643"/>
                      <a:pt x="389605" y="840043"/>
                      <a:pt x="391213" y="832209"/>
                    </a:cubicBezTo>
                    <a:cubicBezTo>
                      <a:pt x="363044" y="824173"/>
                      <a:pt x="342646" y="808591"/>
                      <a:pt x="339010" y="777893"/>
                    </a:cubicBezTo>
                    <a:cubicBezTo>
                      <a:pt x="336531" y="756758"/>
                      <a:pt x="346844" y="742020"/>
                      <a:pt x="374294" y="724114"/>
                    </a:cubicBezTo>
                    <a:cubicBezTo>
                      <a:pt x="371371" y="717117"/>
                      <a:pt x="368449" y="710120"/>
                      <a:pt x="365526" y="703124"/>
                    </a:cubicBezTo>
                    <a:cubicBezTo>
                      <a:pt x="339298" y="710007"/>
                      <a:pt x="321614" y="734460"/>
                      <a:pt x="314275" y="774111"/>
                    </a:cubicBezTo>
                    <a:cubicBezTo>
                      <a:pt x="290368" y="778122"/>
                      <a:pt x="265358" y="766244"/>
                      <a:pt x="255752" y="746224"/>
                    </a:cubicBezTo>
                    <a:cubicBezTo>
                      <a:pt x="248361" y="730477"/>
                      <a:pt x="249498" y="714583"/>
                      <a:pt x="257804" y="700011"/>
                    </a:cubicBezTo>
                    <a:cubicBezTo>
                      <a:pt x="263879" y="687685"/>
                      <a:pt x="272863" y="677876"/>
                      <a:pt x="281358" y="666529"/>
                    </a:cubicBezTo>
                    <a:cubicBezTo>
                      <a:pt x="279908" y="660889"/>
                      <a:pt x="277416" y="654017"/>
                      <a:pt x="276069" y="646729"/>
                    </a:cubicBezTo>
                    <a:cubicBezTo>
                      <a:pt x="271404" y="619276"/>
                      <a:pt x="288248" y="601294"/>
                      <a:pt x="315725" y="605586"/>
                    </a:cubicBezTo>
                    <a:cubicBezTo>
                      <a:pt x="326623" y="607240"/>
                      <a:pt x="337119" y="612225"/>
                      <a:pt x="348811" y="615972"/>
                    </a:cubicBezTo>
                    <a:cubicBezTo>
                      <a:pt x="350168" y="614499"/>
                      <a:pt x="352920" y="611750"/>
                      <a:pt x="355707" y="609198"/>
                    </a:cubicBezTo>
                    <a:cubicBezTo>
                      <a:pt x="375418" y="591297"/>
                      <a:pt x="401497" y="589125"/>
                      <a:pt x="423989" y="603914"/>
                    </a:cubicBezTo>
                    <a:cubicBezTo>
                      <a:pt x="446911" y="618826"/>
                      <a:pt x="458728" y="640883"/>
                      <a:pt x="462978" y="667189"/>
                    </a:cubicBezTo>
                    <a:cubicBezTo>
                      <a:pt x="467140" y="694123"/>
                      <a:pt x="460690" y="718741"/>
                      <a:pt x="447498" y="742160"/>
                    </a:cubicBezTo>
                    <a:cubicBezTo>
                      <a:pt x="446251" y="744224"/>
                      <a:pt x="445200" y="746252"/>
                      <a:pt x="444272" y="747849"/>
                    </a:cubicBezTo>
                    <a:cubicBezTo>
                      <a:pt x="452753" y="756263"/>
                      <a:pt x="461679" y="763780"/>
                      <a:pt x="468977" y="772413"/>
                    </a:cubicBezTo>
                    <a:cubicBezTo>
                      <a:pt x="491574" y="798793"/>
                      <a:pt x="503038" y="828859"/>
                      <a:pt x="495847" y="863799"/>
                    </a:cubicBezTo>
                    <a:cubicBezTo>
                      <a:pt x="489963" y="892589"/>
                      <a:pt x="473198" y="913206"/>
                      <a:pt x="444271" y="922014"/>
                    </a:cubicBezTo>
                    <a:lnTo>
                      <a:pt x="431747" y="921551"/>
                    </a:lnTo>
                    <a:lnTo>
                      <a:pt x="442410" y="937592"/>
                    </a:lnTo>
                    <a:cubicBezTo>
                      <a:pt x="487480" y="1016676"/>
                      <a:pt x="529845" y="1122313"/>
                      <a:pt x="543619" y="1186492"/>
                    </a:cubicBezTo>
                    <a:cubicBezTo>
                      <a:pt x="550598" y="1215224"/>
                      <a:pt x="555819" y="1248481"/>
                      <a:pt x="566594" y="1273228"/>
                    </a:cubicBezTo>
                    <a:lnTo>
                      <a:pt x="531195" y="1282256"/>
                    </a:lnTo>
                    <a:cubicBezTo>
                      <a:pt x="524459" y="1249229"/>
                      <a:pt x="517723" y="1216203"/>
                      <a:pt x="510987" y="1183176"/>
                    </a:cubicBezTo>
                    <a:cubicBezTo>
                      <a:pt x="491057" y="1106410"/>
                      <a:pt x="461690" y="1033323"/>
                      <a:pt x="419465" y="965735"/>
                    </a:cubicBezTo>
                    <a:lnTo>
                      <a:pt x="380666" y="911088"/>
                    </a:lnTo>
                    <a:lnTo>
                      <a:pt x="370913" y="906441"/>
                    </a:lnTo>
                    <a:cubicBezTo>
                      <a:pt x="367054" y="904302"/>
                      <a:pt x="364509" y="903754"/>
                      <a:pt x="360466" y="906130"/>
                    </a:cubicBezTo>
                    <a:cubicBezTo>
                      <a:pt x="346392" y="914842"/>
                      <a:pt x="331143" y="920512"/>
                      <a:pt x="314518" y="920936"/>
                    </a:cubicBezTo>
                    <a:cubicBezTo>
                      <a:pt x="287950" y="921567"/>
                      <a:pt x="267107" y="906882"/>
                      <a:pt x="256927" y="880449"/>
                    </a:cubicBezTo>
                    <a:cubicBezTo>
                      <a:pt x="252918" y="869783"/>
                      <a:pt x="251397" y="858249"/>
                      <a:pt x="248732" y="847130"/>
                    </a:cubicBezTo>
                    <a:cubicBezTo>
                      <a:pt x="248098" y="844804"/>
                      <a:pt x="248092" y="842563"/>
                      <a:pt x="247889" y="840361"/>
                    </a:cubicBezTo>
                    <a:cubicBezTo>
                      <a:pt x="238455" y="843325"/>
                      <a:pt x="229525" y="846809"/>
                      <a:pt x="220304" y="848717"/>
                    </a:cubicBezTo>
                    <a:cubicBezTo>
                      <a:pt x="180981" y="856390"/>
                      <a:pt x="146339" y="834274"/>
                      <a:pt x="136302" y="795389"/>
                    </a:cubicBezTo>
                    <a:cubicBezTo>
                      <a:pt x="134291" y="787816"/>
                      <a:pt x="132872" y="780134"/>
                      <a:pt x="132240" y="772306"/>
                    </a:cubicBezTo>
                    <a:cubicBezTo>
                      <a:pt x="131484" y="764909"/>
                      <a:pt x="131910" y="757293"/>
                      <a:pt x="132030" y="749123"/>
                    </a:cubicBezTo>
                    <a:cubicBezTo>
                      <a:pt x="127799" y="748275"/>
                      <a:pt x="123408" y="747660"/>
                      <a:pt x="118944" y="746653"/>
                    </a:cubicBezTo>
                    <a:cubicBezTo>
                      <a:pt x="74070" y="736407"/>
                      <a:pt x="44624" y="708238"/>
                      <a:pt x="28110" y="666272"/>
                    </a:cubicBezTo>
                    <a:cubicBezTo>
                      <a:pt x="15910" y="635527"/>
                      <a:pt x="10210" y="603580"/>
                      <a:pt x="18430" y="570895"/>
                    </a:cubicBezTo>
                    <a:cubicBezTo>
                      <a:pt x="25779" y="541222"/>
                      <a:pt x="42144" y="518440"/>
                      <a:pt x="72231" y="508194"/>
                    </a:cubicBezTo>
                    <a:close/>
                    <a:moveTo>
                      <a:pt x="828778" y="368188"/>
                    </a:moveTo>
                    <a:cubicBezTo>
                      <a:pt x="858645" y="362262"/>
                      <a:pt x="883627" y="370681"/>
                      <a:pt x="903402" y="393916"/>
                    </a:cubicBezTo>
                    <a:cubicBezTo>
                      <a:pt x="939823" y="436686"/>
                      <a:pt x="947900" y="510155"/>
                      <a:pt x="921670" y="560021"/>
                    </a:cubicBezTo>
                    <a:cubicBezTo>
                      <a:pt x="910516" y="581230"/>
                      <a:pt x="894205" y="597688"/>
                      <a:pt x="873673" y="610037"/>
                    </a:cubicBezTo>
                    <a:cubicBezTo>
                      <a:pt x="872564" y="610650"/>
                      <a:pt x="871455" y="611263"/>
                      <a:pt x="870382" y="612071"/>
                    </a:cubicBezTo>
                    <a:cubicBezTo>
                      <a:pt x="874134" y="626859"/>
                      <a:pt x="879155" y="640802"/>
                      <a:pt x="881183" y="655093"/>
                    </a:cubicBezTo>
                    <a:cubicBezTo>
                      <a:pt x="888104" y="700259"/>
                      <a:pt x="856642" y="737240"/>
                      <a:pt x="811085" y="738732"/>
                    </a:cubicBezTo>
                    <a:cubicBezTo>
                      <a:pt x="805423" y="738963"/>
                      <a:pt x="799923" y="738961"/>
                      <a:pt x="793636" y="739105"/>
                    </a:cubicBezTo>
                    <a:cubicBezTo>
                      <a:pt x="795456" y="748953"/>
                      <a:pt x="797633" y="758532"/>
                      <a:pt x="799023" y="768256"/>
                    </a:cubicBezTo>
                    <a:cubicBezTo>
                      <a:pt x="800761" y="780973"/>
                      <a:pt x="799166" y="793286"/>
                      <a:pt x="794668" y="805320"/>
                    </a:cubicBezTo>
                    <a:cubicBezTo>
                      <a:pt x="785846" y="828135"/>
                      <a:pt x="763672" y="842622"/>
                      <a:pt x="736637" y="842933"/>
                    </a:cubicBezTo>
                    <a:cubicBezTo>
                      <a:pt x="728307" y="843046"/>
                      <a:pt x="719830" y="842371"/>
                      <a:pt x="711441" y="841070"/>
                    </a:cubicBezTo>
                    <a:cubicBezTo>
                      <a:pt x="707480" y="840580"/>
                      <a:pt x="705153" y="841213"/>
                      <a:pt x="702708" y="844516"/>
                    </a:cubicBezTo>
                    <a:cubicBezTo>
                      <a:pt x="696891" y="852721"/>
                      <a:pt x="690436" y="860229"/>
                      <a:pt x="683025" y="866563"/>
                    </a:cubicBezTo>
                    <a:lnTo>
                      <a:pt x="657843" y="881435"/>
                    </a:lnTo>
                    <a:lnTo>
                      <a:pt x="694319" y="1016214"/>
                    </a:lnTo>
                    <a:cubicBezTo>
                      <a:pt x="705217" y="1069419"/>
                      <a:pt x="712131" y="1119734"/>
                      <a:pt x="713201" y="1156998"/>
                    </a:cubicBezTo>
                    <a:cubicBezTo>
                      <a:pt x="715065" y="1190532"/>
                      <a:pt x="714032" y="1228757"/>
                      <a:pt x="720960" y="1258622"/>
                    </a:cubicBezTo>
                    <a:lnTo>
                      <a:pt x="679557" y="1261399"/>
                    </a:lnTo>
                    <a:cubicBezTo>
                      <a:pt x="678850" y="1223119"/>
                      <a:pt x="678143" y="1184840"/>
                      <a:pt x="677437" y="1146560"/>
                    </a:cubicBezTo>
                    <a:cubicBezTo>
                      <a:pt x="674228" y="1101631"/>
                      <a:pt x="668194" y="1057242"/>
                      <a:pt x="658812" y="1013559"/>
                    </a:cubicBezTo>
                    <a:lnTo>
                      <a:pt x="620096" y="884815"/>
                    </a:lnTo>
                    <a:lnTo>
                      <a:pt x="617487" y="885041"/>
                    </a:lnTo>
                    <a:cubicBezTo>
                      <a:pt x="604917" y="882194"/>
                      <a:pt x="593230" y="875442"/>
                      <a:pt x="582656" y="865072"/>
                    </a:cubicBezTo>
                    <a:cubicBezTo>
                      <a:pt x="556244" y="838990"/>
                      <a:pt x="550041" y="806525"/>
                      <a:pt x="558217" y="771403"/>
                    </a:cubicBezTo>
                    <a:cubicBezTo>
                      <a:pt x="562112" y="754999"/>
                      <a:pt x="569609" y="739354"/>
                      <a:pt x="575867" y="722513"/>
                    </a:cubicBezTo>
                    <a:cubicBezTo>
                      <a:pt x="571718" y="718798"/>
                      <a:pt x="565774" y="714192"/>
                      <a:pt x="560670" y="708618"/>
                    </a:cubicBezTo>
                    <a:cubicBezTo>
                      <a:pt x="531466" y="677348"/>
                      <a:pt x="519772" y="641620"/>
                      <a:pt x="534291" y="600031"/>
                    </a:cubicBezTo>
                    <a:cubicBezTo>
                      <a:pt x="540848" y="581504"/>
                      <a:pt x="552919" y="567458"/>
                      <a:pt x="572231" y="560631"/>
                    </a:cubicBezTo>
                    <a:cubicBezTo>
                      <a:pt x="582540" y="556892"/>
                      <a:pt x="593183" y="557167"/>
                      <a:pt x="603475" y="559950"/>
                    </a:cubicBezTo>
                    <a:cubicBezTo>
                      <a:pt x="609267" y="561527"/>
                      <a:pt x="614846" y="564164"/>
                      <a:pt x="618559" y="565514"/>
                    </a:cubicBezTo>
                    <a:cubicBezTo>
                      <a:pt x="629322" y="557618"/>
                      <a:pt x="638415" y="548400"/>
                      <a:pt x="649454" y="543101"/>
                    </a:cubicBezTo>
                    <a:cubicBezTo>
                      <a:pt x="672605" y="531694"/>
                      <a:pt x="692487" y="542279"/>
                      <a:pt x="697970" y="567543"/>
                    </a:cubicBezTo>
                    <a:cubicBezTo>
                      <a:pt x="699586" y="575189"/>
                      <a:pt x="699788" y="582892"/>
                      <a:pt x="700456" y="590917"/>
                    </a:cubicBezTo>
                    <a:cubicBezTo>
                      <a:pt x="706933" y="593998"/>
                      <a:pt x="713927" y="596576"/>
                      <a:pt x="720550" y="600445"/>
                    </a:cubicBezTo>
                    <a:cubicBezTo>
                      <a:pt x="735858" y="609431"/>
                      <a:pt x="747467" y="621545"/>
                      <a:pt x="751604" y="639520"/>
                    </a:cubicBezTo>
                    <a:cubicBezTo>
                      <a:pt x="755595" y="656708"/>
                      <a:pt x="750549" y="671289"/>
                      <a:pt x="738347" y="683525"/>
                    </a:cubicBezTo>
                    <a:cubicBezTo>
                      <a:pt x="729932" y="692006"/>
                      <a:pt x="719754" y="697554"/>
                      <a:pt x="707956" y="700956"/>
                    </a:cubicBezTo>
                    <a:cubicBezTo>
                      <a:pt x="693641" y="669787"/>
                      <a:pt x="669443" y="653481"/>
                      <a:pt x="634896" y="651717"/>
                    </a:cubicBezTo>
                    <a:cubicBezTo>
                      <a:pt x="634543" y="659726"/>
                      <a:pt x="634350" y="667503"/>
                      <a:pt x="633997" y="675512"/>
                    </a:cubicBezTo>
                    <a:cubicBezTo>
                      <a:pt x="660271" y="678805"/>
                      <a:pt x="681371" y="689369"/>
                      <a:pt x="687058" y="716835"/>
                    </a:cubicBezTo>
                    <a:cubicBezTo>
                      <a:pt x="692854" y="744894"/>
                      <a:pt x="679387" y="765716"/>
                      <a:pt x="656986" y="782282"/>
                    </a:cubicBezTo>
                    <a:cubicBezTo>
                      <a:pt x="661091" y="789060"/>
                      <a:pt x="665158" y="795641"/>
                      <a:pt x="669532" y="802778"/>
                    </a:cubicBezTo>
                    <a:cubicBezTo>
                      <a:pt x="693852" y="786673"/>
                      <a:pt x="709290" y="765487"/>
                      <a:pt x="712109" y="736651"/>
                    </a:cubicBezTo>
                    <a:cubicBezTo>
                      <a:pt x="712907" y="727745"/>
                      <a:pt x="715710" y="724171"/>
                      <a:pt x="723692" y="721066"/>
                    </a:cubicBezTo>
                    <a:cubicBezTo>
                      <a:pt x="753809" y="708779"/>
                      <a:pt x="773689" y="687383"/>
                      <a:pt x="776459" y="653872"/>
                    </a:cubicBezTo>
                    <a:cubicBezTo>
                      <a:pt x="779084" y="619572"/>
                      <a:pt x="762709" y="594895"/>
                      <a:pt x="733368" y="578317"/>
                    </a:cubicBezTo>
                    <a:cubicBezTo>
                      <a:pt x="727912" y="575252"/>
                      <a:pt x="725127" y="572303"/>
                      <a:pt x="723890" y="565605"/>
                    </a:cubicBezTo>
                    <a:cubicBezTo>
                      <a:pt x="720505" y="547287"/>
                      <a:pt x="710304" y="532876"/>
                      <a:pt x="694098" y="523444"/>
                    </a:cubicBezTo>
                    <a:cubicBezTo>
                      <a:pt x="690671" y="521430"/>
                      <a:pt x="689446" y="519211"/>
                      <a:pt x="690243" y="515805"/>
                    </a:cubicBezTo>
                    <a:cubicBezTo>
                      <a:pt x="692866" y="505747"/>
                      <a:pt x="694394" y="495279"/>
                      <a:pt x="698774" y="485914"/>
                    </a:cubicBezTo>
                    <a:cubicBezTo>
                      <a:pt x="710120" y="462428"/>
                      <a:pt x="731075" y="453464"/>
                      <a:pt x="755797" y="452765"/>
                    </a:cubicBezTo>
                    <a:cubicBezTo>
                      <a:pt x="771597" y="452290"/>
                      <a:pt x="787712" y="454610"/>
                      <a:pt x="802978" y="455658"/>
                    </a:cubicBezTo>
                    <a:cubicBezTo>
                      <a:pt x="800042" y="449682"/>
                      <a:pt x="795827" y="442313"/>
                      <a:pt x="792796" y="434725"/>
                    </a:cubicBezTo>
                    <a:cubicBezTo>
                      <a:pt x="780108" y="402441"/>
                      <a:pt x="795007" y="375039"/>
                      <a:pt x="828778" y="368188"/>
                    </a:cubicBezTo>
                    <a:close/>
                    <a:moveTo>
                      <a:pt x="80732" y="236718"/>
                    </a:moveTo>
                    <a:cubicBezTo>
                      <a:pt x="82386" y="239060"/>
                      <a:pt x="84041" y="241402"/>
                      <a:pt x="85733" y="243941"/>
                    </a:cubicBezTo>
                    <a:cubicBezTo>
                      <a:pt x="105038" y="272355"/>
                      <a:pt x="132213" y="289334"/>
                      <a:pt x="165483" y="295204"/>
                    </a:cubicBezTo>
                    <a:cubicBezTo>
                      <a:pt x="183391" y="298413"/>
                      <a:pt x="193256" y="308813"/>
                      <a:pt x="199590" y="324345"/>
                    </a:cubicBezTo>
                    <a:cubicBezTo>
                      <a:pt x="208088" y="344979"/>
                      <a:pt x="200922" y="370136"/>
                      <a:pt x="183395" y="381115"/>
                    </a:cubicBezTo>
                    <a:cubicBezTo>
                      <a:pt x="178799" y="383798"/>
                      <a:pt x="173231" y="385642"/>
                      <a:pt x="167577" y="388113"/>
                    </a:cubicBezTo>
                    <a:cubicBezTo>
                      <a:pt x="171406" y="392294"/>
                      <a:pt x="175861" y="396564"/>
                      <a:pt x="179565" y="401175"/>
                    </a:cubicBezTo>
                    <a:cubicBezTo>
                      <a:pt x="191398" y="416711"/>
                      <a:pt x="191808" y="434357"/>
                      <a:pt x="179992" y="449781"/>
                    </a:cubicBezTo>
                    <a:cubicBezTo>
                      <a:pt x="161928" y="473286"/>
                      <a:pt x="138040" y="484014"/>
                      <a:pt x="108044" y="482632"/>
                    </a:cubicBezTo>
                    <a:cubicBezTo>
                      <a:pt x="70199" y="480662"/>
                      <a:pt x="58475" y="484458"/>
                      <a:pt x="27201" y="505923"/>
                    </a:cubicBezTo>
                    <a:cubicBezTo>
                      <a:pt x="7335" y="488816"/>
                      <a:pt x="-2562" y="467219"/>
                      <a:pt x="570" y="441177"/>
                    </a:cubicBezTo>
                    <a:cubicBezTo>
                      <a:pt x="5466" y="399329"/>
                      <a:pt x="29111" y="372959"/>
                      <a:pt x="70413" y="361661"/>
                    </a:cubicBezTo>
                    <a:cubicBezTo>
                      <a:pt x="68706" y="360143"/>
                      <a:pt x="67197" y="358588"/>
                      <a:pt x="65724" y="357231"/>
                    </a:cubicBezTo>
                    <a:cubicBezTo>
                      <a:pt x="47471" y="340029"/>
                      <a:pt x="37055" y="318936"/>
                      <a:pt x="36050" y="293659"/>
                    </a:cubicBezTo>
                    <a:cubicBezTo>
                      <a:pt x="35113" y="266537"/>
                      <a:pt x="51607" y="245563"/>
                      <a:pt x="80732" y="236718"/>
                    </a:cubicBezTo>
                    <a:close/>
                    <a:moveTo>
                      <a:pt x="734063" y="115786"/>
                    </a:moveTo>
                    <a:cubicBezTo>
                      <a:pt x="769312" y="112531"/>
                      <a:pt x="794903" y="133062"/>
                      <a:pt x="800039" y="168575"/>
                    </a:cubicBezTo>
                    <a:cubicBezTo>
                      <a:pt x="802927" y="188615"/>
                      <a:pt x="799667" y="207347"/>
                      <a:pt x="790133" y="225202"/>
                    </a:cubicBezTo>
                    <a:cubicBezTo>
                      <a:pt x="789688" y="226098"/>
                      <a:pt x="789279" y="227193"/>
                      <a:pt x="788636" y="228126"/>
                    </a:cubicBezTo>
                    <a:cubicBezTo>
                      <a:pt x="788673" y="228323"/>
                      <a:pt x="788709" y="228520"/>
                      <a:pt x="788782" y="228914"/>
                    </a:cubicBezTo>
                    <a:cubicBezTo>
                      <a:pt x="828453" y="224231"/>
                      <a:pt x="859115" y="239140"/>
                      <a:pt x="879477" y="273265"/>
                    </a:cubicBezTo>
                    <a:cubicBezTo>
                      <a:pt x="893897" y="297285"/>
                      <a:pt x="893683" y="322583"/>
                      <a:pt x="880462" y="348046"/>
                    </a:cubicBezTo>
                    <a:cubicBezTo>
                      <a:pt x="878741" y="347548"/>
                      <a:pt x="877093" y="347446"/>
                      <a:pt x="875371" y="346949"/>
                    </a:cubicBezTo>
                    <a:cubicBezTo>
                      <a:pt x="850156" y="338368"/>
                      <a:pt x="825797" y="341036"/>
                      <a:pt x="802289" y="352714"/>
                    </a:cubicBezTo>
                    <a:cubicBezTo>
                      <a:pt x="779174" y="364318"/>
                      <a:pt x="755458" y="366052"/>
                      <a:pt x="731227" y="357290"/>
                    </a:cubicBezTo>
                    <a:cubicBezTo>
                      <a:pt x="714189" y="351067"/>
                      <a:pt x="701420" y="340390"/>
                      <a:pt x="699035" y="320868"/>
                    </a:cubicBezTo>
                    <a:cubicBezTo>
                      <a:pt x="697732" y="310516"/>
                      <a:pt x="701091" y="301136"/>
                      <a:pt x="705546" y="292165"/>
                    </a:cubicBezTo>
                    <a:cubicBezTo>
                      <a:pt x="706115" y="290837"/>
                      <a:pt x="706882" y="289474"/>
                      <a:pt x="707611" y="287913"/>
                    </a:cubicBezTo>
                    <a:cubicBezTo>
                      <a:pt x="702111" y="287911"/>
                      <a:pt x="696917" y="288463"/>
                      <a:pt x="691898" y="287761"/>
                    </a:cubicBezTo>
                    <a:cubicBezTo>
                      <a:pt x="673669" y="285018"/>
                      <a:pt x="662761" y="273386"/>
                      <a:pt x="656836" y="256759"/>
                    </a:cubicBezTo>
                    <a:cubicBezTo>
                      <a:pt x="652880" y="245268"/>
                      <a:pt x="652504" y="233319"/>
                      <a:pt x="657076" y="221678"/>
                    </a:cubicBezTo>
                    <a:cubicBezTo>
                      <a:pt x="660099" y="213786"/>
                      <a:pt x="664631" y="207448"/>
                      <a:pt x="672162" y="203002"/>
                    </a:cubicBezTo>
                    <a:cubicBezTo>
                      <a:pt x="704464" y="183791"/>
                      <a:pt x="725615" y="156050"/>
                      <a:pt x="732996" y="118834"/>
                    </a:cubicBezTo>
                    <a:cubicBezTo>
                      <a:pt x="733405" y="117741"/>
                      <a:pt x="733851" y="116844"/>
                      <a:pt x="734063" y="115786"/>
                    </a:cubicBezTo>
                    <a:close/>
                    <a:moveTo>
                      <a:pt x="234805" y="54681"/>
                    </a:moveTo>
                    <a:cubicBezTo>
                      <a:pt x="244119" y="50796"/>
                      <a:pt x="254214" y="48930"/>
                      <a:pt x="265378" y="49820"/>
                    </a:cubicBezTo>
                    <a:cubicBezTo>
                      <a:pt x="285431" y="51412"/>
                      <a:pt x="301834" y="60807"/>
                      <a:pt x="314937" y="75496"/>
                    </a:cubicBezTo>
                    <a:cubicBezTo>
                      <a:pt x="346284" y="110647"/>
                      <a:pt x="354358" y="152137"/>
                      <a:pt x="345601" y="197347"/>
                    </a:cubicBezTo>
                    <a:cubicBezTo>
                      <a:pt x="343095" y="210236"/>
                      <a:pt x="338042" y="222577"/>
                      <a:pt x="334083" y="235327"/>
                    </a:cubicBezTo>
                    <a:cubicBezTo>
                      <a:pt x="396552" y="283468"/>
                      <a:pt x="397932" y="358175"/>
                      <a:pt x="353353" y="413468"/>
                    </a:cubicBezTo>
                    <a:cubicBezTo>
                      <a:pt x="386181" y="433475"/>
                      <a:pt x="408834" y="461271"/>
                      <a:pt x="418223" y="498850"/>
                    </a:cubicBezTo>
                    <a:cubicBezTo>
                      <a:pt x="424422" y="523575"/>
                      <a:pt x="422771" y="547713"/>
                      <a:pt x="414075" y="570097"/>
                    </a:cubicBezTo>
                    <a:cubicBezTo>
                      <a:pt x="400353" y="570800"/>
                      <a:pt x="387201" y="570175"/>
                      <a:pt x="374791" y="572468"/>
                    </a:cubicBezTo>
                    <a:cubicBezTo>
                      <a:pt x="365336" y="574215"/>
                      <a:pt x="356339" y="579545"/>
                      <a:pt x="347212" y="583064"/>
                    </a:cubicBezTo>
                    <a:cubicBezTo>
                      <a:pt x="345118" y="583858"/>
                      <a:pt x="342703" y="585119"/>
                      <a:pt x="340945" y="584425"/>
                    </a:cubicBezTo>
                    <a:cubicBezTo>
                      <a:pt x="320158" y="576656"/>
                      <a:pt x="306706" y="577716"/>
                      <a:pt x="286621" y="583668"/>
                    </a:cubicBezTo>
                    <a:cubicBezTo>
                      <a:pt x="275089" y="560947"/>
                      <a:pt x="258734" y="542988"/>
                      <a:pt x="233948" y="534531"/>
                    </a:cubicBezTo>
                    <a:cubicBezTo>
                      <a:pt x="209361" y="526039"/>
                      <a:pt x="185309" y="529261"/>
                      <a:pt x="162779" y="538517"/>
                    </a:cubicBezTo>
                    <a:cubicBezTo>
                      <a:pt x="157261" y="526295"/>
                      <a:pt x="151853" y="514665"/>
                      <a:pt x="146371" y="502641"/>
                    </a:cubicBezTo>
                    <a:cubicBezTo>
                      <a:pt x="166223" y="496529"/>
                      <a:pt x="183874" y="485119"/>
                      <a:pt x="196829" y="467040"/>
                    </a:cubicBezTo>
                    <a:cubicBezTo>
                      <a:pt x="227102" y="489760"/>
                      <a:pt x="261161" y="489985"/>
                      <a:pt x="291634" y="464187"/>
                    </a:cubicBezTo>
                    <a:cubicBezTo>
                      <a:pt x="303898" y="479847"/>
                      <a:pt x="319250" y="491269"/>
                      <a:pt x="339848" y="495814"/>
                    </a:cubicBezTo>
                    <a:cubicBezTo>
                      <a:pt x="341456" y="487981"/>
                      <a:pt x="343137" y="480540"/>
                      <a:pt x="344709" y="472509"/>
                    </a:cubicBezTo>
                    <a:cubicBezTo>
                      <a:pt x="322528" y="466016"/>
                      <a:pt x="308439" y="451508"/>
                      <a:pt x="302160" y="429650"/>
                    </a:cubicBezTo>
                    <a:cubicBezTo>
                      <a:pt x="295916" y="407989"/>
                      <a:pt x="301505" y="388623"/>
                      <a:pt x="317151" y="371880"/>
                    </a:cubicBezTo>
                    <a:cubicBezTo>
                      <a:pt x="311383" y="366020"/>
                      <a:pt x="305921" y="360715"/>
                      <a:pt x="300153" y="354855"/>
                    </a:cubicBezTo>
                    <a:cubicBezTo>
                      <a:pt x="284879" y="370308"/>
                      <a:pt x="276797" y="388301"/>
                      <a:pt x="275979" y="409229"/>
                    </a:cubicBezTo>
                    <a:cubicBezTo>
                      <a:pt x="275646" y="418457"/>
                      <a:pt x="277948" y="427606"/>
                      <a:pt x="278835" y="436812"/>
                    </a:cubicBezTo>
                    <a:cubicBezTo>
                      <a:pt x="279002" y="438818"/>
                      <a:pt x="278688" y="441524"/>
                      <a:pt x="277330" y="442997"/>
                    </a:cubicBezTo>
                    <a:cubicBezTo>
                      <a:pt x="260099" y="463292"/>
                      <a:pt x="230451" y="464901"/>
                      <a:pt x="211427" y="446824"/>
                    </a:cubicBezTo>
                    <a:cubicBezTo>
                      <a:pt x="209954" y="445467"/>
                      <a:pt x="208941" y="442191"/>
                      <a:pt x="209401" y="440273"/>
                    </a:cubicBezTo>
                    <a:cubicBezTo>
                      <a:pt x="212477" y="426056"/>
                      <a:pt x="211775" y="412334"/>
                      <a:pt x="206434" y="398858"/>
                    </a:cubicBezTo>
                    <a:cubicBezTo>
                      <a:pt x="205748" y="397356"/>
                      <a:pt x="205990" y="394255"/>
                      <a:pt x="207223" y="393213"/>
                    </a:cubicBezTo>
                    <a:cubicBezTo>
                      <a:pt x="231524" y="370389"/>
                      <a:pt x="232881" y="331435"/>
                      <a:pt x="213263" y="300227"/>
                    </a:cubicBezTo>
                    <a:cubicBezTo>
                      <a:pt x="212417" y="298958"/>
                      <a:pt x="211768" y="297651"/>
                      <a:pt x="210849" y="295987"/>
                    </a:cubicBezTo>
                    <a:cubicBezTo>
                      <a:pt x="217525" y="293531"/>
                      <a:pt x="224114" y="291704"/>
                      <a:pt x="230359" y="289124"/>
                    </a:cubicBezTo>
                    <a:cubicBezTo>
                      <a:pt x="263644" y="275232"/>
                      <a:pt x="282205" y="244506"/>
                      <a:pt x="278448" y="208737"/>
                    </a:cubicBezTo>
                    <a:cubicBezTo>
                      <a:pt x="277932" y="203741"/>
                      <a:pt x="278998" y="200692"/>
                      <a:pt x="283559" y="197812"/>
                    </a:cubicBezTo>
                    <a:cubicBezTo>
                      <a:pt x="302800" y="185089"/>
                      <a:pt x="313049" y="166696"/>
                      <a:pt x="314933" y="142718"/>
                    </a:cubicBezTo>
                    <a:cubicBezTo>
                      <a:pt x="306726" y="142401"/>
                      <a:pt x="299111" y="141975"/>
                      <a:pt x="291729" y="141710"/>
                    </a:cubicBezTo>
                    <a:cubicBezTo>
                      <a:pt x="288305" y="184917"/>
                      <a:pt x="240257" y="198277"/>
                      <a:pt x="204653" y="172059"/>
                    </a:cubicBezTo>
                    <a:cubicBezTo>
                      <a:pt x="199850" y="178039"/>
                      <a:pt x="195085" y="184217"/>
                      <a:pt x="190282" y="190196"/>
                    </a:cubicBezTo>
                    <a:cubicBezTo>
                      <a:pt x="203291" y="203274"/>
                      <a:pt x="223160" y="209381"/>
                      <a:pt x="254302" y="210348"/>
                    </a:cubicBezTo>
                    <a:cubicBezTo>
                      <a:pt x="258834" y="241492"/>
                      <a:pt x="238558" y="268460"/>
                      <a:pt x="206445" y="272154"/>
                    </a:cubicBezTo>
                    <a:cubicBezTo>
                      <a:pt x="171144" y="276232"/>
                      <a:pt x="139743" y="266146"/>
                      <a:pt x="114462" y="240670"/>
                    </a:cubicBezTo>
                    <a:cubicBezTo>
                      <a:pt x="86234" y="212479"/>
                      <a:pt x="89402" y="167894"/>
                      <a:pt x="120246" y="146306"/>
                    </a:cubicBezTo>
                    <a:cubicBezTo>
                      <a:pt x="131958" y="138030"/>
                      <a:pt x="145083" y="135198"/>
                      <a:pt x="159117" y="137290"/>
                    </a:cubicBezTo>
                    <a:cubicBezTo>
                      <a:pt x="163311" y="137940"/>
                      <a:pt x="165136" y="136789"/>
                      <a:pt x="166880" y="133004"/>
                    </a:cubicBezTo>
                    <a:cubicBezTo>
                      <a:pt x="177313" y="110095"/>
                      <a:pt x="189847" y="88630"/>
                      <a:pt x="208914" y="71662"/>
                    </a:cubicBezTo>
                    <a:cubicBezTo>
                      <a:pt x="216957" y="64472"/>
                      <a:pt x="225490" y="58567"/>
                      <a:pt x="234805" y="54681"/>
                    </a:cubicBezTo>
                    <a:close/>
                    <a:moveTo>
                      <a:pt x="518054" y="685"/>
                    </a:moveTo>
                    <a:cubicBezTo>
                      <a:pt x="535695" y="-1964"/>
                      <a:pt x="551960" y="3383"/>
                      <a:pt x="567481" y="11310"/>
                    </a:cubicBezTo>
                    <a:cubicBezTo>
                      <a:pt x="586392" y="21056"/>
                      <a:pt x="602181" y="34843"/>
                      <a:pt x="617166" y="49796"/>
                    </a:cubicBezTo>
                    <a:cubicBezTo>
                      <a:pt x="619412" y="52029"/>
                      <a:pt x="621119" y="53546"/>
                      <a:pt x="624803" y="51439"/>
                    </a:cubicBezTo>
                    <a:cubicBezTo>
                      <a:pt x="645553" y="40272"/>
                      <a:pt x="666213" y="40732"/>
                      <a:pt x="685335" y="54921"/>
                    </a:cubicBezTo>
                    <a:cubicBezTo>
                      <a:pt x="704960" y="69628"/>
                      <a:pt x="713618" y="90027"/>
                      <a:pt x="709531" y="114208"/>
                    </a:cubicBezTo>
                    <a:cubicBezTo>
                      <a:pt x="704617" y="143838"/>
                      <a:pt x="686008" y="164388"/>
                      <a:pt x="661812" y="180063"/>
                    </a:cubicBezTo>
                    <a:cubicBezTo>
                      <a:pt x="646343" y="190051"/>
                      <a:pt x="629358" y="196244"/>
                      <a:pt x="610202" y="195099"/>
                    </a:cubicBezTo>
                    <a:cubicBezTo>
                      <a:pt x="586961" y="193894"/>
                      <a:pt x="565244" y="174481"/>
                      <a:pt x="562692" y="152954"/>
                    </a:cubicBezTo>
                    <a:cubicBezTo>
                      <a:pt x="585571" y="146688"/>
                      <a:pt x="602749" y="132718"/>
                      <a:pt x="615624" y="112005"/>
                    </a:cubicBezTo>
                    <a:cubicBezTo>
                      <a:pt x="608733" y="107779"/>
                      <a:pt x="602074" y="103714"/>
                      <a:pt x="594985" y="99523"/>
                    </a:cubicBezTo>
                    <a:cubicBezTo>
                      <a:pt x="584014" y="116217"/>
                      <a:pt x="569428" y="127672"/>
                      <a:pt x="549403" y="129539"/>
                    </a:cubicBezTo>
                    <a:cubicBezTo>
                      <a:pt x="528196" y="131624"/>
                      <a:pt x="513136" y="121778"/>
                      <a:pt x="503638" y="102348"/>
                    </a:cubicBezTo>
                    <a:cubicBezTo>
                      <a:pt x="496480" y="105504"/>
                      <a:pt x="489322" y="108659"/>
                      <a:pt x="481968" y="111852"/>
                    </a:cubicBezTo>
                    <a:cubicBezTo>
                      <a:pt x="491757" y="132858"/>
                      <a:pt x="507348" y="146680"/>
                      <a:pt x="529275" y="151795"/>
                    </a:cubicBezTo>
                    <a:cubicBezTo>
                      <a:pt x="536517" y="153512"/>
                      <a:pt x="538661" y="157394"/>
                      <a:pt x="540380" y="163391"/>
                    </a:cubicBezTo>
                    <a:cubicBezTo>
                      <a:pt x="547848" y="187270"/>
                      <a:pt x="562876" y="204659"/>
                      <a:pt x="586552" y="213729"/>
                    </a:cubicBezTo>
                    <a:cubicBezTo>
                      <a:pt x="601672" y="219490"/>
                      <a:pt x="617458" y="220036"/>
                      <a:pt x="633128" y="217751"/>
                    </a:cubicBezTo>
                    <a:cubicBezTo>
                      <a:pt x="632490" y="226425"/>
                      <a:pt x="631028" y="235047"/>
                      <a:pt x="631375" y="243538"/>
                    </a:cubicBezTo>
                    <a:cubicBezTo>
                      <a:pt x="632531" y="271842"/>
                      <a:pt x="644151" y="293936"/>
                      <a:pt x="670400" y="307011"/>
                    </a:cubicBezTo>
                    <a:cubicBezTo>
                      <a:pt x="672391" y="307865"/>
                      <a:pt x="674389" y="310959"/>
                      <a:pt x="674359" y="313002"/>
                    </a:cubicBezTo>
                    <a:cubicBezTo>
                      <a:pt x="674507" y="327029"/>
                      <a:pt x="678128" y="340009"/>
                      <a:pt x="686366" y="351523"/>
                    </a:cubicBezTo>
                    <a:cubicBezTo>
                      <a:pt x="688597" y="354777"/>
                      <a:pt x="688444" y="357250"/>
                      <a:pt x="686786" y="360408"/>
                    </a:cubicBezTo>
                    <a:cubicBezTo>
                      <a:pt x="674346" y="383485"/>
                      <a:pt x="647586" y="391893"/>
                      <a:pt x="624276" y="379293"/>
                    </a:cubicBezTo>
                    <a:cubicBezTo>
                      <a:pt x="622212" y="378045"/>
                      <a:pt x="620696" y="374251"/>
                      <a:pt x="620186" y="371494"/>
                    </a:cubicBezTo>
                    <a:cubicBezTo>
                      <a:pt x="616003" y="343340"/>
                      <a:pt x="601859" y="321918"/>
                      <a:pt x="577039" y="307763"/>
                    </a:cubicBezTo>
                    <a:cubicBezTo>
                      <a:pt x="575443" y="306837"/>
                      <a:pt x="573488" y="306179"/>
                      <a:pt x="571263" y="305164"/>
                    </a:cubicBezTo>
                    <a:cubicBezTo>
                      <a:pt x="567934" y="312501"/>
                      <a:pt x="564766" y="319605"/>
                      <a:pt x="561472" y="327139"/>
                    </a:cubicBezTo>
                    <a:cubicBezTo>
                      <a:pt x="582070" y="337186"/>
                      <a:pt x="594443" y="353436"/>
                      <a:pt x="596193" y="376131"/>
                    </a:cubicBezTo>
                    <a:cubicBezTo>
                      <a:pt x="598066" y="398396"/>
                      <a:pt x="590093" y="416979"/>
                      <a:pt x="571697" y="430972"/>
                    </a:cubicBezTo>
                    <a:cubicBezTo>
                      <a:pt x="575998" y="437714"/>
                      <a:pt x="580263" y="444259"/>
                      <a:pt x="584565" y="451001"/>
                    </a:cubicBezTo>
                    <a:cubicBezTo>
                      <a:pt x="602215" y="439591"/>
                      <a:pt x="612471" y="423437"/>
                      <a:pt x="618292" y="404232"/>
                    </a:cubicBezTo>
                    <a:cubicBezTo>
                      <a:pt x="656636" y="417720"/>
                      <a:pt x="688185" y="404353"/>
                      <a:pt x="707017" y="373985"/>
                    </a:cubicBezTo>
                    <a:cubicBezTo>
                      <a:pt x="717097" y="377826"/>
                      <a:pt x="726965" y="382724"/>
                      <a:pt x="737381" y="385077"/>
                    </a:cubicBezTo>
                    <a:cubicBezTo>
                      <a:pt x="747600" y="387467"/>
                      <a:pt x="758243" y="387740"/>
                      <a:pt x="767814" y="388823"/>
                    </a:cubicBezTo>
                    <a:cubicBezTo>
                      <a:pt x="767007" y="400991"/>
                      <a:pt x="766309" y="413750"/>
                      <a:pt x="765487" y="426939"/>
                    </a:cubicBezTo>
                    <a:cubicBezTo>
                      <a:pt x="708784" y="427639"/>
                      <a:pt x="673764" y="455296"/>
                      <a:pt x="665711" y="514227"/>
                    </a:cubicBezTo>
                    <a:cubicBezTo>
                      <a:pt x="646576" y="514301"/>
                      <a:pt x="629861" y="520852"/>
                      <a:pt x="615799" y="534043"/>
                    </a:cubicBezTo>
                    <a:cubicBezTo>
                      <a:pt x="614762" y="535049"/>
                      <a:pt x="612633" y="535647"/>
                      <a:pt x="611378" y="535471"/>
                    </a:cubicBezTo>
                    <a:cubicBezTo>
                      <a:pt x="587569" y="530093"/>
                      <a:pt x="565924" y="535315"/>
                      <a:pt x="545354" y="547467"/>
                    </a:cubicBezTo>
                    <a:cubicBezTo>
                      <a:pt x="544800" y="547774"/>
                      <a:pt x="544172" y="547686"/>
                      <a:pt x="543618" y="547992"/>
                    </a:cubicBezTo>
                    <a:cubicBezTo>
                      <a:pt x="504751" y="508527"/>
                      <a:pt x="497966" y="435430"/>
                      <a:pt x="543114" y="378809"/>
                    </a:cubicBezTo>
                    <a:cubicBezTo>
                      <a:pt x="513284" y="360692"/>
                      <a:pt x="490336" y="336822"/>
                      <a:pt x="481297" y="302233"/>
                    </a:cubicBezTo>
                    <a:cubicBezTo>
                      <a:pt x="471988" y="267287"/>
                      <a:pt x="479922" y="235266"/>
                      <a:pt x="497521" y="205940"/>
                    </a:cubicBezTo>
                    <a:cubicBezTo>
                      <a:pt x="488494" y="194571"/>
                      <a:pt x="478826" y="184135"/>
                      <a:pt x="471375" y="172476"/>
                    </a:cubicBezTo>
                    <a:cubicBezTo>
                      <a:pt x="446267" y="132505"/>
                      <a:pt x="440053" y="90061"/>
                      <a:pt x="460261" y="46197"/>
                    </a:cubicBezTo>
                    <a:cubicBezTo>
                      <a:pt x="471621" y="21691"/>
                      <a:pt x="490099" y="4833"/>
                      <a:pt x="518054" y="685"/>
                    </a:cubicBezTo>
                    <a:close/>
                  </a:path>
                </a:pathLst>
              </a:custGeom>
              <a:grpFill/>
              <a:ln w="800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sz="1867"/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497851E2-313E-FFA8-7E6C-3635DFC20D4B}"/>
                </a:ext>
              </a:extLst>
            </p:cNvPr>
            <p:cNvGrpSpPr/>
            <p:nvPr/>
          </p:nvGrpSpPr>
          <p:grpSpPr>
            <a:xfrm>
              <a:off x="219453" y="2580615"/>
              <a:ext cx="2625263" cy="1036484"/>
              <a:chOff x="1525348" y="1579815"/>
              <a:chExt cx="6070988" cy="2761700"/>
            </a:xfrm>
            <a:grpFill/>
          </p:grpSpPr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FB1FC766-AF21-0812-D9E9-9AF613EBF7C8}"/>
                  </a:ext>
                </a:extLst>
              </p:cNvPr>
              <p:cNvSpPr/>
              <p:nvPr/>
            </p:nvSpPr>
            <p:spPr>
              <a:xfrm>
                <a:off x="3268739" y="2309740"/>
                <a:ext cx="2598977" cy="2031775"/>
              </a:xfrm>
              <a:custGeom>
                <a:avLst/>
                <a:gdLst/>
                <a:ahLst/>
                <a:cxnLst/>
                <a:rect l="l" t="t" r="r" b="b"/>
                <a:pathLst>
                  <a:path w="2897024" h="2264776">
                    <a:moveTo>
                      <a:pt x="0" y="0"/>
                    </a:moveTo>
                    <a:lnTo>
                      <a:pt x="2897024" y="0"/>
                    </a:lnTo>
                    <a:lnTo>
                      <a:pt x="2897024" y="1891127"/>
                    </a:lnTo>
                    <a:cubicBezTo>
                      <a:pt x="2802822" y="1872712"/>
                      <a:pt x="2705549" y="1863893"/>
                      <a:pt x="2606215" y="1863893"/>
                    </a:cubicBezTo>
                    <a:cubicBezTo>
                      <a:pt x="2195568" y="1863893"/>
                      <a:pt x="1820122" y="2014603"/>
                      <a:pt x="1533076" y="2264776"/>
                    </a:cubicBezTo>
                    <a:cubicBezTo>
                      <a:pt x="1247202" y="2014157"/>
                      <a:pt x="872259" y="1863893"/>
                      <a:pt x="462219" y="1863893"/>
                    </a:cubicBezTo>
                    <a:cubicBezTo>
                      <a:pt x="301614" y="1863893"/>
                      <a:pt x="146393" y="1886946"/>
                      <a:pt x="0" y="19310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601"/>
              </a:p>
            </p:txBody>
          </p:sp>
          <p:sp>
            <p:nvSpPr>
              <p:cNvPr id="14" name="Rectangle 5">
                <a:extLst>
                  <a:ext uri="{FF2B5EF4-FFF2-40B4-BE49-F238E27FC236}">
                    <a16:creationId xmlns:a16="http://schemas.microsoft.com/office/drawing/2014/main" id="{D0FEC80C-42F4-9192-0CBE-12EE5E37958B}"/>
                  </a:ext>
                </a:extLst>
              </p:cNvPr>
              <p:cNvSpPr/>
              <p:nvPr/>
            </p:nvSpPr>
            <p:spPr>
              <a:xfrm>
                <a:off x="3268739" y="2704966"/>
                <a:ext cx="2598977" cy="977877"/>
              </a:xfrm>
              <a:custGeom>
                <a:avLst/>
                <a:gdLst/>
                <a:ahLst/>
                <a:cxnLst/>
                <a:rect l="l" t="t" r="r" b="b"/>
                <a:pathLst>
                  <a:path w="648072" h="243840">
                    <a:moveTo>
                      <a:pt x="0" y="0"/>
                    </a:moveTo>
                    <a:lnTo>
                      <a:pt x="648072" y="0"/>
                    </a:lnTo>
                    <a:lnTo>
                      <a:pt x="648072" y="146327"/>
                    </a:lnTo>
                    <a:lnTo>
                      <a:pt x="359596" y="243840"/>
                    </a:lnTo>
                    <a:lnTo>
                      <a:pt x="0" y="12858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601"/>
              </a:p>
            </p:txBody>
          </p:sp>
          <p:sp>
            <p:nvSpPr>
              <p:cNvPr id="15" name="Freeform 22">
                <a:extLst>
                  <a:ext uri="{FF2B5EF4-FFF2-40B4-BE49-F238E27FC236}">
                    <a16:creationId xmlns:a16="http://schemas.microsoft.com/office/drawing/2014/main" id="{EEFF2CBA-07B9-A9CD-E0F9-F956967A5370}"/>
                  </a:ext>
                </a:extLst>
              </p:cNvPr>
              <p:cNvSpPr/>
              <p:nvPr/>
            </p:nvSpPr>
            <p:spPr>
              <a:xfrm>
                <a:off x="1525348" y="1579815"/>
                <a:ext cx="6070988" cy="1788714"/>
              </a:xfrm>
              <a:custGeom>
                <a:avLst/>
                <a:gdLst>
                  <a:gd name="connsiteX0" fmla="*/ 762000 w 1513840"/>
                  <a:gd name="connsiteY0" fmla="*/ 0 h 487680"/>
                  <a:gd name="connsiteX1" fmla="*/ 0 w 1513840"/>
                  <a:gd name="connsiteY1" fmla="*/ 233680 h 487680"/>
                  <a:gd name="connsiteX2" fmla="*/ 792480 w 1513840"/>
                  <a:gd name="connsiteY2" fmla="*/ 487680 h 487680"/>
                  <a:gd name="connsiteX3" fmla="*/ 1513840 w 1513840"/>
                  <a:gd name="connsiteY3" fmla="*/ 243840 h 487680"/>
                  <a:gd name="connsiteX4" fmla="*/ 762000 w 1513840"/>
                  <a:gd name="connsiteY4" fmla="*/ 0 h 487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3840" h="487680">
                    <a:moveTo>
                      <a:pt x="762000" y="0"/>
                    </a:moveTo>
                    <a:lnTo>
                      <a:pt x="0" y="233680"/>
                    </a:lnTo>
                    <a:lnTo>
                      <a:pt x="792480" y="487680"/>
                    </a:lnTo>
                    <a:lnTo>
                      <a:pt x="1513840" y="243840"/>
                    </a:lnTo>
                    <a:lnTo>
                      <a:pt x="76200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601"/>
              </a:p>
            </p:txBody>
          </p:sp>
          <p:cxnSp>
            <p:nvCxnSpPr>
              <p:cNvPr id="16" name="Straight Connector 17">
                <a:extLst>
                  <a:ext uri="{FF2B5EF4-FFF2-40B4-BE49-F238E27FC236}">
                    <a16:creationId xmlns:a16="http://schemas.microsoft.com/office/drawing/2014/main" id="{A2442C8D-B952-8B78-0E10-EE06E914D2E5}"/>
                  </a:ext>
                </a:extLst>
              </p:cNvPr>
              <p:cNvCxnSpPr/>
              <p:nvPr/>
            </p:nvCxnSpPr>
            <p:spPr>
              <a:xfrm>
                <a:off x="2980810" y="2414208"/>
                <a:ext cx="1586226" cy="614737"/>
              </a:xfrm>
              <a:prstGeom prst="line">
                <a:avLst/>
              </a:prstGeom>
              <a:grpFill/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8">
                <a:extLst>
                  <a:ext uri="{FF2B5EF4-FFF2-40B4-BE49-F238E27FC236}">
                    <a16:creationId xmlns:a16="http://schemas.microsoft.com/office/drawing/2014/main" id="{5121BA6A-6174-D7B1-7092-EBE5854D9B95}"/>
                  </a:ext>
                </a:extLst>
              </p:cNvPr>
              <p:cNvCxnSpPr/>
              <p:nvPr/>
            </p:nvCxnSpPr>
            <p:spPr>
              <a:xfrm>
                <a:off x="6248932" y="2802241"/>
                <a:ext cx="0" cy="1010602"/>
              </a:xfrm>
              <a:prstGeom prst="line">
                <a:avLst/>
              </a:prstGeom>
              <a:grpFill/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Isosceles Triangle 19">
                <a:extLst>
                  <a:ext uri="{FF2B5EF4-FFF2-40B4-BE49-F238E27FC236}">
                    <a16:creationId xmlns:a16="http://schemas.microsoft.com/office/drawing/2014/main" id="{63BC7D88-DA38-9F67-8BEC-E503A38F0C88}"/>
                  </a:ext>
                </a:extLst>
              </p:cNvPr>
              <p:cNvSpPr/>
              <p:nvPr/>
            </p:nvSpPr>
            <p:spPr>
              <a:xfrm>
                <a:off x="6018666" y="3406130"/>
                <a:ext cx="460523" cy="9209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601"/>
              </a:p>
            </p:txBody>
          </p:sp>
          <p:sp>
            <p:nvSpPr>
              <p:cNvPr id="19" name="Oval 20">
                <a:extLst>
                  <a:ext uri="{FF2B5EF4-FFF2-40B4-BE49-F238E27FC236}">
                    <a16:creationId xmlns:a16="http://schemas.microsoft.com/office/drawing/2014/main" id="{EF0A84F4-B522-A73C-BD24-524C47CAFA4E}"/>
                  </a:ext>
                </a:extLst>
              </p:cNvPr>
              <p:cNvSpPr/>
              <p:nvPr/>
            </p:nvSpPr>
            <p:spPr>
              <a:xfrm>
                <a:off x="6122006" y="3356992"/>
                <a:ext cx="236067" cy="2719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601"/>
              </a:p>
            </p:txBody>
          </p:sp>
        </p:grpSp>
      </p:grpSp>
      <p:sp>
        <p:nvSpPr>
          <p:cNvPr id="27" name="Diamond 27">
            <a:extLst>
              <a:ext uri="{FF2B5EF4-FFF2-40B4-BE49-F238E27FC236}">
                <a16:creationId xmlns:a16="http://schemas.microsoft.com/office/drawing/2014/main" id="{68549B5D-FD96-A03B-EBEB-9795C8733192}"/>
              </a:ext>
            </a:extLst>
          </p:cNvPr>
          <p:cNvSpPr/>
          <p:nvPr/>
        </p:nvSpPr>
        <p:spPr>
          <a:xfrm rot="16200000">
            <a:off x="5914936" y="2553602"/>
            <a:ext cx="362129" cy="326568"/>
          </a:xfrm>
          <a:prstGeom prst="flowChartMerg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sp>
        <p:nvSpPr>
          <p:cNvPr id="28" name="Diamond 29">
            <a:extLst>
              <a:ext uri="{FF2B5EF4-FFF2-40B4-BE49-F238E27FC236}">
                <a16:creationId xmlns:a16="http://schemas.microsoft.com/office/drawing/2014/main" id="{F29786B7-52C7-0764-3980-E078295BE108}"/>
              </a:ext>
            </a:extLst>
          </p:cNvPr>
          <p:cNvSpPr/>
          <p:nvPr/>
        </p:nvSpPr>
        <p:spPr>
          <a:xfrm rot="16200000">
            <a:off x="8079080" y="2581006"/>
            <a:ext cx="336840" cy="319140"/>
          </a:xfrm>
          <a:prstGeom prst="flowChartMerg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sp>
        <p:nvSpPr>
          <p:cNvPr id="29" name="Diamond 31">
            <a:extLst>
              <a:ext uri="{FF2B5EF4-FFF2-40B4-BE49-F238E27FC236}">
                <a16:creationId xmlns:a16="http://schemas.microsoft.com/office/drawing/2014/main" id="{DD9C1D33-2D32-1FB4-947B-49DBF2C07FF0}"/>
              </a:ext>
            </a:extLst>
          </p:cNvPr>
          <p:cNvSpPr/>
          <p:nvPr/>
        </p:nvSpPr>
        <p:spPr>
          <a:xfrm rot="16200000">
            <a:off x="7984119" y="4633227"/>
            <a:ext cx="378704" cy="358804"/>
          </a:xfrm>
          <a:prstGeom prst="flowChartExtract">
            <a:avLst/>
          </a:prstGeom>
          <a:solidFill>
            <a:srgbClr val="5E33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Diamond 32">
            <a:extLst>
              <a:ext uri="{FF2B5EF4-FFF2-40B4-BE49-F238E27FC236}">
                <a16:creationId xmlns:a16="http://schemas.microsoft.com/office/drawing/2014/main" id="{E89FFA55-82E2-FB5D-167F-6ED54E2362E4}"/>
              </a:ext>
            </a:extLst>
          </p:cNvPr>
          <p:cNvSpPr/>
          <p:nvPr/>
        </p:nvSpPr>
        <p:spPr>
          <a:xfrm rot="5400000">
            <a:off x="5890815" y="4652771"/>
            <a:ext cx="336840" cy="319140"/>
          </a:xfrm>
          <a:prstGeom prst="flowChartMerg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</a:endParaRPr>
          </a:p>
        </p:txBody>
      </p:sp>
      <p:sp>
        <p:nvSpPr>
          <p:cNvPr id="46" name="Diamond 61">
            <a:extLst>
              <a:ext uri="{FF2B5EF4-FFF2-40B4-BE49-F238E27FC236}">
                <a16:creationId xmlns:a16="http://schemas.microsoft.com/office/drawing/2014/main" id="{F3AABF39-44AB-21DC-C066-816193FE2899}"/>
              </a:ext>
            </a:extLst>
          </p:cNvPr>
          <p:cNvSpPr/>
          <p:nvPr/>
        </p:nvSpPr>
        <p:spPr>
          <a:xfrm rot="16200000">
            <a:off x="3511139" y="4671258"/>
            <a:ext cx="336840" cy="319140"/>
          </a:xfrm>
          <a:prstGeom prst="flowChartExtra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grpSp>
        <p:nvGrpSpPr>
          <p:cNvPr id="68" name="群組 67">
            <a:extLst>
              <a:ext uri="{FF2B5EF4-FFF2-40B4-BE49-F238E27FC236}">
                <a16:creationId xmlns:a16="http://schemas.microsoft.com/office/drawing/2014/main" id="{03240C7D-C36A-AE12-3AFB-AFEA59552140}"/>
              </a:ext>
            </a:extLst>
          </p:cNvPr>
          <p:cNvGrpSpPr/>
          <p:nvPr/>
        </p:nvGrpSpPr>
        <p:grpSpPr>
          <a:xfrm>
            <a:off x="753313" y="1242509"/>
            <a:ext cx="2911662" cy="1043211"/>
            <a:chOff x="862176" y="1319314"/>
            <a:chExt cx="2911662" cy="1043211"/>
          </a:xfrm>
        </p:grpSpPr>
        <p:grpSp>
          <p:nvGrpSpPr>
            <p:cNvPr id="22" name="Group 35">
              <a:extLst>
                <a:ext uri="{FF2B5EF4-FFF2-40B4-BE49-F238E27FC236}">
                  <a16:creationId xmlns:a16="http://schemas.microsoft.com/office/drawing/2014/main" id="{50D6CBBB-D2E9-E286-674D-51D47E5FD744}"/>
                </a:ext>
              </a:extLst>
            </p:cNvPr>
            <p:cNvGrpSpPr/>
            <p:nvPr/>
          </p:nvGrpSpPr>
          <p:grpSpPr>
            <a:xfrm>
              <a:off x="862176" y="1319314"/>
              <a:ext cx="2911662" cy="1019996"/>
              <a:chOff x="1284184" y="1920623"/>
              <a:chExt cx="2660086" cy="983548"/>
            </a:xfrm>
          </p:grpSpPr>
          <p:sp>
            <p:nvSpPr>
              <p:cNvPr id="23" name="TextBox 23">
                <a:extLst>
                  <a:ext uri="{FF2B5EF4-FFF2-40B4-BE49-F238E27FC236}">
                    <a16:creationId xmlns:a16="http://schemas.microsoft.com/office/drawing/2014/main" id="{0E7EF292-3D45-B08B-D8C5-76D67C1D79B1}"/>
                  </a:ext>
                </a:extLst>
              </p:cNvPr>
              <p:cNvSpPr txBox="1"/>
              <p:nvPr/>
            </p:nvSpPr>
            <p:spPr>
              <a:xfrm>
                <a:off x="1284184" y="1920623"/>
                <a:ext cx="853040" cy="40553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2133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Arial" pitchFamily="34" charset="0"/>
                  </a:rPr>
                  <a:t>蒐集</a:t>
                </a:r>
                <a:endParaRPr lang="ko-KR" altLang="en-US" sz="2133" b="1" dirty="0">
                  <a:solidFill>
                    <a:schemeClr val="bg1"/>
                  </a:solidFill>
                  <a:latin typeface="微軟正黑體" panose="020B0604030504040204" pitchFamily="34" charset="-120"/>
                  <a:cs typeface="Arial" pitchFamily="34" charset="0"/>
                </a:endParaRPr>
              </a:p>
            </p:txBody>
          </p:sp>
          <p:grpSp>
            <p:nvGrpSpPr>
              <p:cNvPr id="24" name="Group 24">
                <a:extLst>
                  <a:ext uri="{FF2B5EF4-FFF2-40B4-BE49-F238E27FC236}">
                    <a16:creationId xmlns:a16="http://schemas.microsoft.com/office/drawing/2014/main" id="{23FB4B94-86E7-00E1-4E74-B047C4DDCF16}"/>
                  </a:ext>
                </a:extLst>
              </p:cNvPr>
              <p:cNvGrpSpPr/>
              <p:nvPr/>
            </p:nvGrpSpPr>
            <p:grpSpPr>
              <a:xfrm>
                <a:off x="2084603" y="1925749"/>
                <a:ext cx="1859667" cy="978422"/>
                <a:chOff x="3197816" y="2162823"/>
                <a:chExt cx="2909172" cy="978422"/>
              </a:xfrm>
            </p:grpSpPr>
            <p:sp>
              <p:nvSpPr>
                <p:cNvPr id="25" name="TextBox 25">
                  <a:extLst>
                    <a:ext uri="{FF2B5EF4-FFF2-40B4-BE49-F238E27FC236}">
                      <a16:creationId xmlns:a16="http://schemas.microsoft.com/office/drawing/2014/main" id="{284CD603-881D-7CB6-88F4-70EE1CB9CA2B}"/>
                    </a:ext>
                  </a:extLst>
                </p:cNvPr>
                <p:cNvSpPr txBox="1"/>
                <p:nvPr/>
              </p:nvSpPr>
              <p:spPr>
                <a:xfrm>
                  <a:off x="3260116" y="2162823"/>
                  <a:ext cx="2784576" cy="396604"/>
                </a:xfrm>
                <a:prstGeom prst="rect">
                  <a:avLst/>
                </a:prstGeom>
                <a:noFill/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zh-TW" altLang="en-US" sz="2133" b="1" dirty="0">
                      <a:solidFill>
                        <a:srgbClr val="5E33BF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Arial" pitchFamily="34" charset="0"/>
                    </a:rPr>
                    <a:t>背景知識補充</a:t>
                  </a:r>
                  <a:endParaRPr lang="ko-KR" altLang="en-US" sz="2133" b="1" dirty="0">
                    <a:solidFill>
                      <a:srgbClr val="5E33BF"/>
                    </a:solidFill>
                    <a:latin typeface="微軟正黑體" panose="020B0604030504040204" pitchFamily="34" charset="-120"/>
                    <a:cs typeface="Arial" pitchFamily="34" charset="0"/>
                  </a:endParaRPr>
                </a:p>
              </p:txBody>
            </p:sp>
            <p:sp>
              <p:nvSpPr>
                <p:cNvPr id="26" name="TextBox 26">
                  <a:extLst>
                    <a:ext uri="{FF2B5EF4-FFF2-40B4-BE49-F238E27FC236}">
                      <a16:creationId xmlns:a16="http://schemas.microsoft.com/office/drawing/2014/main" id="{AFC32BFD-F27D-7D8C-648D-214128B31342}"/>
                    </a:ext>
                  </a:extLst>
                </p:cNvPr>
                <p:cNvSpPr txBox="1"/>
                <p:nvPr/>
              </p:nvSpPr>
              <p:spPr>
                <a:xfrm>
                  <a:off x="3197816" y="2775156"/>
                  <a:ext cx="2909172" cy="3660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867" b="1" dirty="0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Web of Science</a:t>
                  </a:r>
                  <a:endParaRPr lang="en-US" altLang="ko-KR" sz="1867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+mj-lt"/>
                  </a:endParaRPr>
                </a:p>
              </p:txBody>
            </p:sp>
          </p:grpSp>
        </p:grpSp>
        <p:sp>
          <p:nvSpPr>
            <p:cNvPr id="52" name="Rectangle 9">
              <a:extLst>
                <a:ext uri="{FF2B5EF4-FFF2-40B4-BE49-F238E27FC236}">
                  <a16:creationId xmlns:a16="http://schemas.microsoft.com/office/drawing/2014/main" id="{0B033D03-DCA8-126E-753D-6850FF93AF57}"/>
                </a:ext>
              </a:extLst>
            </p:cNvPr>
            <p:cNvSpPr/>
            <p:nvPr/>
          </p:nvSpPr>
          <p:spPr>
            <a:xfrm>
              <a:off x="1086868" y="1938724"/>
              <a:ext cx="445704" cy="423801"/>
            </a:xfrm>
            <a:custGeom>
              <a:avLst/>
              <a:gdLst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29618 w 3239999"/>
                <a:gd name="connsiteY32" fmla="*/ 2690698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2991331 w 3239999"/>
                <a:gd name="connsiteY3" fmla="*/ 2709748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29618 w 3239999"/>
                <a:gd name="connsiteY32" fmla="*/ 2690698 h 3032924"/>
                <a:gd name="connsiteX33" fmla="*/ 1576606 w 3239999"/>
                <a:gd name="connsiteY33" fmla="*/ 2776423 h 3032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239999" h="3032924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600" dirty="0"/>
            </a:p>
          </p:txBody>
        </p:sp>
      </p:grpSp>
      <p:grpSp>
        <p:nvGrpSpPr>
          <p:cNvPr id="69" name="群組 68">
            <a:extLst>
              <a:ext uri="{FF2B5EF4-FFF2-40B4-BE49-F238E27FC236}">
                <a16:creationId xmlns:a16="http://schemas.microsoft.com/office/drawing/2014/main" id="{2AE16CBA-F5A7-7EDE-53A9-1D5ACA26AEB7}"/>
              </a:ext>
            </a:extLst>
          </p:cNvPr>
          <p:cNvGrpSpPr/>
          <p:nvPr/>
        </p:nvGrpSpPr>
        <p:grpSpPr>
          <a:xfrm>
            <a:off x="4280092" y="1242509"/>
            <a:ext cx="3873547" cy="1146394"/>
            <a:chOff x="4283464" y="1330796"/>
            <a:chExt cx="3950553" cy="1146394"/>
          </a:xfrm>
        </p:grpSpPr>
        <p:grpSp>
          <p:nvGrpSpPr>
            <p:cNvPr id="31" name="Group 36">
              <a:extLst>
                <a:ext uri="{FF2B5EF4-FFF2-40B4-BE49-F238E27FC236}">
                  <a16:creationId xmlns:a16="http://schemas.microsoft.com/office/drawing/2014/main" id="{7F346956-C81C-F4D5-87F2-2D1E8E663B96}"/>
                </a:ext>
              </a:extLst>
            </p:cNvPr>
            <p:cNvGrpSpPr/>
            <p:nvPr/>
          </p:nvGrpSpPr>
          <p:grpSpPr>
            <a:xfrm>
              <a:off x="4283464" y="1330796"/>
              <a:ext cx="3950553" cy="1146394"/>
              <a:chOff x="1269673" y="1809083"/>
              <a:chExt cx="3609212" cy="1105432"/>
            </a:xfrm>
          </p:grpSpPr>
          <p:sp>
            <p:nvSpPr>
              <p:cNvPr id="32" name="TextBox 37">
                <a:extLst>
                  <a:ext uri="{FF2B5EF4-FFF2-40B4-BE49-F238E27FC236}">
                    <a16:creationId xmlns:a16="http://schemas.microsoft.com/office/drawing/2014/main" id="{F1E08427-F159-129B-AB84-E484EC84DF22}"/>
                  </a:ext>
                </a:extLst>
              </p:cNvPr>
              <p:cNvSpPr txBox="1"/>
              <p:nvPr/>
            </p:nvSpPr>
            <p:spPr>
              <a:xfrm>
                <a:off x="1269673" y="1809083"/>
                <a:ext cx="853040" cy="405537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wrap="square" rtlCol="0" anchor="ctr">
                <a:spAutoFit/>
              </a:bodyPr>
              <a:lstStyle>
                <a:defPPr>
                  <a:defRPr lang="ko-KR"/>
                </a:defPPr>
                <a:lvl1pPr>
                  <a:defRPr sz="1400" b="1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Arial" pitchFamily="34" charset="0"/>
                  </a:defRPr>
                </a:lvl1pPr>
              </a:lstStyle>
              <a:p>
                <a:pPr algn="ctr"/>
                <a:r>
                  <a:rPr lang="zh-TW" altLang="en-US" sz="2133" dirty="0"/>
                  <a:t>分析</a:t>
                </a:r>
                <a:endParaRPr lang="ko-KR" altLang="en-US" sz="2133" dirty="0"/>
              </a:p>
            </p:txBody>
          </p:sp>
          <p:grpSp>
            <p:nvGrpSpPr>
              <p:cNvPr id="33" name="Group 38">
                <a:extLst>
                  <a:ext uri="{FF2B5EF4-FFF2-40B4-BE49-F238E27FC236}">
                    <a16:creationId xmlns:a16="http://schemas.microsoft.com/office/drawing/2014/main" id="{A5E44AEC-DCF5-C079-A725-FBEDDDC76FC6}"/>
                  </a:ext>
                </a:extLst>
              </p:cNvPr>
              <p:cNvGrpSpPr/>
              <p:nvPr/>
            </p:nvGrpSpPr>
            <p:grpSpPr>
              <a:xfrm>
                <a:off x="2057081" y="1813219"/>
                <a:ext cx="2821804" cy="1101296"/>
                <a:chOff x="3154764" y="2050293"/>
                <a:chExt cx="4414293" cy="1101296"/>
              </a:xfrm>
            </p:grpSpPr>
            <p:sp>
              <p:nvSpPr>
                <p:cNvPr id="34" name="TextBox 39">
                  <a:extLst>
                    <a:ext uri="{FF2B5EF4-FFF2-40B4-BE49-F238E27FC236}">
                      <a16:creationId xmlns:a16="http://schemas.microsoft.com/office/drawing/2014/main" id="{D668EF9A-4007-8B6A-573D-75CCCAB0D7E8}"/>
                    </a:ext>
                  </a:extLst>
                </p:cNvPr>
                <p:cNvSpPr txBox="1"/>
                <p:nvPr/>
              </p:nvSpPr>
              <p:spPr>
                <a:xfrm>
                  <a:off x="3241376" y="2050293"/>
                  <a:ext cx="2780232" cy="395708"/>
                </a:xfrm>
                <a:prstGeom prst="rect">
                  <a:avLst/>
                </a:prstGeom>
                <a:noFill/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zh-TW" altLang="en-US" sz="2133" b="1" dirty="0">
                      <a:solidFill>
                        <a:srgbClr val="5E33BF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Arial" pitchFamily="34" charset="0"/>
                    </a:rPr>
                    <a:t>篩選重要資料</a:t>
                  </a:r>
                  <a:endParaRPr lang="ko-KR" altLang="en-US" sz="2133" b="1" dirty="0">
                    <a:solidFill>
                      <a:srgbClr val="5E33BF"/>
                    </a:solidFill>
                    <a:latin typeface="微軟正黑體" panose="020B0604030504040204" pitchFamily="34" charset="-120"/>
                    <a:cs typeface="Arial" pitchFamily="34" charset="0"/>
                  </a:endParaRPr>
                </a:p>
              </p:txBody>
            </p:sp>
            <p:sp>
              <p:nvSpPr>
                <p:cNvPr id="35" name="TextBox 40">
                  <a:extLst>
                    <a:ext uri="{FF2B5EF4-FFF2-40B4-BE49-F238E27FC236}">
                      <a16:creationId xmlns:a16="http://schemas.microsoft.com/office/drawing/2014/main" id="{EFBF94E5-743D-6609-C651-09AB44359E26}"/>
                    </a:ext>
                  </a:extLst>
                </p:cNvPr>
                <p:cNvSpPr txBox="1"/>
                <p:nvPr/>
              </p:nvSpPr>
              <p:spPr>
                <a:xfrm>
                  <a:off x="3154764" y="2548075"/>
                  <a:ext cx="4414293" cy="6035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867" b="1" dirty="0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Web of Science</a:t>
                  </a:r>
                </a:p>
                <a:p>
                  <a:r>
                    <a:rPr lang="en-US" altLang="zh-TW" sz="1600" b="1" dirty="0">
                      <a:solidFill>
                        <a:schemeClr val="bg1">
                          <a:lumMod val="50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Essential Science Indicators</a:t>
                  </a:r>
                  <a:endParaRPr lang="en-US" altLang="ko-KR" sz="1600" b="1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53" name="Oval 50">
              <a:extLst>
                <a:ext uri="{FF2B5EF4-FFF2-40B4-BE49-F238E27FC236}">
                  <a16:creationId xmlns:a16="http://schemas.microsoft.com/office/drawing/2014/main" id="{83C9EF01-0668-8B62-AAA2-4CD56C6B72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36005" y="1879829"/>
              <a:ext cx="490523" cy="554015"/>
            </a:xfrm>
            <a:custGeom>
              <a:avLst/>
              <a:gdLst/>
              <a:ahLst/>
              <a:cxnLst/>
              <a:rect l="l" t="t" r="r" b="b"/>
              <a:pathLst>
                <a:path w="2868687" h="3240000">
                  <a:moveTo>
                    <a:pt x="1433799" y="2290728"/>
                  </a:moveTo>
                  <a:cubicBezTo>
                    <a:pt x="1317650" y="2346839"/>
                    <a:pt x="1203301" y="2394700"/>
                    <a:pt x="1093028" y="2434329"/>
                  </a:cubicBezTo>
                  <a:cubicBezTo>
                    <a:pt x="1167481" y="2812207"/>
                    <a:pt x="1292592" y="3060000"/>
                    <a:pt x="1434343" y="3060000"/>
                  </a:cubicBezTo>
                  <a:cubicBezTo>
                    <a:pt x="1576138" y="3060000"/>
                    <a:pt x="1701284" y="2812053"/>
                    <a:pt x="1774025" y="2433735"/>
                  </a:cubicBezTo>
                  <a:cubicBezTo>
                    <a:pt x="1663854" y="2394452"/>
                    <a:pt x="1549823" y="2346469"/>
                    <a:pt x="1433799" y="2290728"/>
                  </a:cubicBezTo>
                  <a:close/>
                  <a:moveTo>
                    <a:pt x="1824954" y="2078037"/>
                  </a:moveTo>
                  <a:cubicBezTo>
                    <a:pt x="1794480" y="2097450"/>
                    <a:pt x="1763147" y="2116057"/>
                    <a:pt x="1731343" y="2134419"/>
                  </a:cubicBezTo>
                  <a:lnTo>
                    <a:pt x="1635415" y="2187161"/>
                  </a:lnTo>
                  <a:cubicBezTo>
                    <a:pt x="1691788" y="2215044"/>
                    <a:pt x="1747931" y="2239109"/>
                    <a:pt x="1803378" y="2259350"/>
                  </a:cubicBezTo>
                  <a:cubicBezTo>
                    <a:pt x="1812120" y="2201101"/>
                    <a:pt x="1819148" y="2140526"/>
                    <a:pt x="1824954" y="2078037"/>
                  </a:cubicBezTo>
                  <a:close/>
                  <a:moveTo>
                    <a:pt x="1042306" y="2077178"/>
                  </a:moveTo>
                  <a:cubicBezTo>
                    <a:pt x="1047949" y="2140175"/>
                    <a:pt x="1055328" y="2201182"/>
                    <a:pt x="1063873" y="2259905"/>
                  </a:cubicBezTo>
                  <a:cubicBezTo>
                    <a:pt x="1119365" y="2238275"/>
                    <a:pt x="1176217" y="2214355"/>
                    <a:pt x="1233887" y="2187801"/>
                  </a:cubicBezTo>
                  <a:cubicBezTo>
                    <a:pt x="1201538" y="2170955"/>
                    <a:pt x="1169452" y="2152957"/>
                    <a:pt x="1137343" y="2134419"/>
                  </a:cubicBezTo>
                  <a:close/>
                  <a:moveTo>
                    <a:pt x="559768" y="1732679"/>
                  </a:moveTo>
                  <a:cubicBezTo>
                    <a:pt x="268524" y="1984850"/>
                    <a:pt x="116369" y="2217202"/>
                    <a:pt x="187266" y="2340000"/>
                  </a:cubicBezTo>
                  <a:cubicBezTo>
                    <a:pt x="258144" y="2462764"/>
                    <a:pt x="535307" y="2447213"/>
                    <a:pt x="899736" y="2322555"/>
                  </a:cubicBezTo>
                  <a:cubicBezTo>
                    <a:pt x="878937" y="2207297"/>
                    <a:pt x="863223" y="2084405"/>
                    <a:pt x="853746" y="1955834"/>
                  </a:cubicBezTo>
                  <a:cubicBezTo>
                    <a:pt x="747454" y="1883220"/>
                    <a:pt x="648878" y="1808453"/>
                    <a:pt x="559768" y="1732679"/>
                  </a:cubicBezTo>
                  <a:close/>
                  <a:moveTo>
                    <a:pt x="2309048" y="1730507"/>
                  </a:moveTo>
                  <a:cubicBezTo>
                    <a:pt x="2220666" y="1807660"/>
                    <a:pt x="2121792" y="1882664"/>
                    <a:pt x="2015235" y="1955625"/>
                  </a:cubicBezTo>
                  <a:cubicBezTo>
                    <a:pt x="2005364" y="2084180"/>
                    <a:pt x="1989894" y="2207119"/>
                    <a:pt x="1967330" y="2322070"/>
                  </a:cubicBezTo>
                  <a:lnTo>
                    <a:pt x="2081685" y="2358048"/>
                  </a:lnTo>
                  <a:cubicBezTo>
                    <a:pt x="2116015" y="2320492"/>
                    <a:pt x="2165526" y="2297468"/>
                    <a:pt x="2220415" y="2297468"/>
                  </a:cubicBezTo>
                  <a:cubicBezTo>
                    <a:pt x="2302230" y="2297468"/>
                    <a:pt x="2372097" y="2348622"/>
                    <a:pt x="2399287" y="2420880"/>
                  </a:cubicBezTo>
                  <a:cubicBezTo>
                    <a:pt x="2542053" y="2432945"/>
                    <a:pt x="2642630" y="2407186"/>
                    <a:pt x="2681420" y="2340000"/>
                  </a:cubicBezTo>
                  <a:cubicBezTo>
                    <a:pt x="2752393" y="2217071"/>
                    <a:pt x="2599836" y="1984353"/>
                    <a:pt x="2309048" y="1730507"/>
                  </a:cubicBezTo>
                  <a:close/>
                  <a:moveTo>
                    <a:pt x="2026056" y="1510554"/>
                  </a:moveTo>
                  <a:cubicBezTo>
                    <a:pt x="2027893" y="1546708"/>
                    <a:pt x="2028343" y="1583211"/>
                    <a:pt x="2028343" y="1620000"/>
                  </a:cubicBezTo>
                  <a:lnTo>
                    <a:pt x="2024251" y="1730716"/>
                  </a:lnTo>
                  <a:lnTo>
                    <a:pt x="2173722" y="1619092"/>
                  </a:lnTo>
                  <a:cubicBezTo>
                    <a:pt x="2127526" y="1582190"/>
                    <a:pt x="2078507" y="1545517"/>
                    <a:pt x="2026056" y="1510554"/>
                  </a:cubicBezTo>
                  <a:close/>
                  <a:moveTo>
                    <a:pt x="844436" y="1509285"/>
                  </a:moveTo>
                  <a:lnTo>
                    <a:pt x="694964" y="1620908"/>
                  </a:lnTo>
                  <a:cubicBezTo>
                    <a:pt x="741160" y="1657811"/>
                    <a:pt x="790179" y="1694484"/>
                    <a:pt x="842630" y="1729447"/>
                  </a:cubicBezTo>
                  <a:cubicBezTo>
                    <a:pt x="840793" y="1693293"/>
                    <a:pt x="840343" y="1656790"/>
                    <a:pt x="840343" y="1620000"/>
                  </a:cubicBezTo>
                  <a:close/>
                  <a:moveTo>
                    <a:pt x="1434343" y="1361184"/>
                  </a:moveTo>
                  <a:cubicBezTo>
                    <a:pt x="1573534" y="1361184"/>
                    <a:pt x="1686371" y="1474021"/>
                    <a:pt x="1686371" y="1613212"/>
                  </a:cubicBezTo>
                  <a:cubicBezTo>
                    <a:pt x="1686371" y="1752403"/>
                    <a:pt x="1573534" y="1865240"/>
                    <a:pt x="1434343" y="1865240"/>
                  </a:cubicBezTo>
                  <a:cubicBezTo>
                    <a:pt x="1295152" y="1865240"/>
                    <a:pt x="1182315" y="1752403"/>
                    <a:pt x="1182315" y="1613212"/>
                  </a:cubicBezTo>
                  <a:cubicBezTo>
                    <a:pt x="1182315" y="1474021"/>
                    <a:pt x="1295152" y="1361184"/>
                    <a:pt x="1434343" y="1361184"/>
                  </a:cubicBezTo>
                  <a:close/>
                  <a:moveTo>
                    <a:pt x="1433770" y="1149513"/>
                  </a:moveTo>
                  <a:cubicBezTo>
                    <a:pt x="1365445" y="1183896"/>
                    <a:pt x="1296585" y="1221489"/>
                    <a:pt x="1227343" y="1261466"/>
                  </a:cubicBezTo>
                  <a:lnTo>
                    <a:pt x="1027157" y="1384911"/>
                  </a:lnTo>
                  <a:cubicBezTo>
                    <a:pt x="1022222" y="1461370"/>
                    <a:pt x="1020343" y="1539922"/>
                    <a:pt x="1020343" y="1620000"/>
                  </a:cubicBezTo>
                  <a:lnTo>
                    <a:pt x="1028287" y="1855786"/>
                  </a:lnTo>
                  <a:cubicBezTo>
                    <a:pt x="1091680" y="1898065"/>
                    <a:pt x="1158394" y="1938727"/>
                    <a:pt x="1227343" y="1978535"/>
                  </a:cubicBezTo>
                  <a:lnTo>
                    <a:pt x="1434916" y="2090488"/>
                  </a:lnTo>
                  <a:cubicBezTo>
                    <a:pt x="1503241" y="2056105"/>
                    <a:pt x="1572101" y="2018511"/>
                    <a:pt x="1641343" y="1978535"/>
                  </a:cubicBezTo>
                  <a:lnTo>
                    <a:pt x="1841530" y="1855090"/>
                  </a:lnTo>
                  <a:cubicBezTo>
                    <a:pt x="1846464" y="1778631"/>
                    <a:pt x="1848343" y="1700079"/>
                    <a:pt x="1848343" y="1620000"/>
                  </a:cubicBezTo>
                  <a:lnTo>
                    <a:pt x="1840399" y="1384214"/>
                  </a:lnTo>
                  <a:cubicBezTo>
                    <a:pt x="1777006" y="1341936"/>
                    <a:pt x="1710293" y="1301274"/>
                    <a:pt x="1641343" y="1261466"/>
                  </a:cubicBezTo>
                  <a:close/>
                  <a:moveTo>
                    <a:pt x="1065308" y="980650"/>
                  </a:moveTo>
                  <a:cubicBezTo>
                    <a:pt x="1056566" y="1038899"/>
                    <a:pt x="1049538" y="1099475"/>
                    <a:pt x="1043732" y="1161964"/>
                  </a:cubicBezTo>
                  <a:cubicBezTo>
                    <a:pt x="1074206" y="1142551"/>
                    <a:pt x="1105539" y="1123943"/>
                    <a:pt x="1137343" y="1105581"/>
                  </a:cubicBezTo>
                  <a:lnTo>
                    <a:pt x="1233271" y="1052839"/>
                  </a:lnTo>
                  <a:cubicBezTo>
                    <a:pt x="1176898" y="1024957"/>
                    <a:pt x="1120756" y="1000892"/>
                    <a:pt x="1065308" y="980650"/>
                  </a:cubicBezTo>
                  <a:close/>
                  <a:moveTo>
                    <a:pt x="1804814" y="980095"/>
                  </a:moveTo>
                  <a:cubicBezTo>
                    <a:pt x="1749321" y="1001726"/>
                    <a:pt x="1692469" y="1025646"/>
                    <a:pt x="1634800" y="1052200"/>
                  </a:cubicBezTo>
                  <a:cubicBezTo>
                    <a:pt x="1667149" y="1069046"/>
                    <a:pt x="1699234" y="1087043"/>
                    <a:pt x="1731343" y="1105581"/>
                  </a:cubicBezTo>
                  <a:lnTo>
                    <a:pt x="1826380" y="1162822"/>
                  </a:lnTo>
                  <a:cubicBezTo>
                    <a:pt x="1820738" y="1099825"/>
                    <a:pt x="1813359" y="1038819"/>
                    <a:pt x="1804814" y="980095"/>
                  </a:cubicBezTo>
                  <a:close/>
                  <a:moveTo>
                    <a:pt x="2432236" y="816002"/>
                  </a:moveTo>
                  <a:cubicBezTo>
                    <a:pt x="2308930" y="820546"/>
                    <a:pt x="2149627" y="855445"/>
                    <a:pt x="1968950" y="917446"/>
                  </a:cubicBezTo>
                  <a:cubicBezTo>
                    <a:pt x="1989749" y="1032703"/>
                    <a:pt x="2005463" y="1155596"/>
                    <a:pt x="2014941" y="1284167"/>
                  </a:cubicBezTo>
                  <a:cubicBezTo>
                    <a:pt x="2121232" y="1356780"/>
                    <a:pt x="2219808" y="1431548"/>
                    <a:pt x="2308918" y="1507322"/>
                  </a:cubicBezTo>
                  <a:cubicBezTo>
                    <a:pt x="2600162" y="1255150"/>
                    <a:pt x="2752317" y="1022798"/>
                    <a:pt x="2681420" y="900000"/>
                  </a:cubicBezTo>
                  <a:cubicBezTo>
                    <a:pt x="2645694" y="838121"/>
                    <a:pt x="2557557" y="811383"/>
                    <a:pt x="2432236" y="816002"/>
                  </a:cubicBezTo>
                  <a:close/>
                  <a:moveTo>
                    <a:pt x="436450" y="816001"/>
                  </a:moveTo>
                  <a:cubicBezTo>
                    <a:pt x="311129" y="811383"/>
                    <a:pt x="222992" y="838121"/>
                    <a:pt x="187266" y="900000"/>
                  </a:cubicBezTo>
                  <a:cubicBezTo>
                    <a:pt x="158404" y="949991"/>
                    <a:pt x="166508" y="1018139"/>
                    <a:pt x="206887" y="1097970"/>
                  </a:cubicBezTo>
                  <a:cubicBezTo>
                    <a:pt x="213842" y="1096217"/>
                    <a:pt x="221021" y="1095812"/>
                    <a:pt x="228294" y="1095812"/>
                  </a:cubicBezTo>
                  <a:cubicBezTo>
                    <a:pt x="334372" y="1095812"/>
                    <a:pt x="420366" y="1181806"/>
                    <a:pt x="420366" y="1287884"/>
                  </a:cubicBezTo>
                  <a:cubicBezTo>
                    <a:pt x="420366" y="1314219"/>
                    <a:pt x="415066" y="1339317"/>
                    <a:pt x="405427" y="1362148"/>
                  </a:cubicBezTo>
                  <a:cubicBezTo>
                    <a:pt x="450585" y="1410442"/>
                    <a:pt x="502437" y="1459559"/>
                    <a:pt x="559639" y="1509493"/>
                  </a:cubicBezTo>
                  <a:cubicBezTo>
                    <a:pt x="648020" y="1432341"/>
                    <a:pt x="746894" y="1357336"/>
                    <a:pt x="853451" y="1284376"/>
                  </a:cubicBezTo>
                  <a:cubicBezTo>
                    <a:pt x="863322" y="1155820"/>
                    <a:pt x="878792" y="1032881"/>
                    <a:pt x="901357" y="917930"/>
                  </a:cubicBezTo>
                  <a:cubicBezTo>
                    <a:pt x="719999" y="855651"/>
                    <a:pt x="560119" y="820559"/>
                    <a:pt x="436450" y="816001"/>
                  </a:cubicBezTo>
                  <a:close/>
                  <a:moveTo>
                    <a:pt x="1434343" y="180000"/>
                  </a:moveTo>
                  <a:cubicBezTo>
                    <a:pt x="1292548" y="180000"/>
                    <a:pt x="1167402" y="427948"/>
                    <a:pt x="1094661" y="806265"/>
                  </a:cubicBezTo>
                  <a:cubicBezTo>
                    <a:pt x="1204832" y="845548"/>
                    <a:pt x="1318864" y="893532"/>
                    <a:pt x="1434887" y="949272"/>
                  </a:cubicBezTo>
                  <a:cubicBezTo>
                    <a:pt x="1551037" y="893162"/>
                    <a:pt x="1665385" y="845301"/>
                    <a:pt x="1775658" y="805671"/>
                  </a:cubicBezTo>
                  <a:cubicBezTo>
                    <a:pt x="1751860" y="684885"/>
                    <a:pt x="1722886" y="577390"/>
                    <a:pt x="1688823" y="487405"/>
                  </a:cubicBezTo>
                  <a:cubicBezTo>
                    <a:pt x="1688009" y="487647"/>
                    <a:pt x="1687191" y="487652"/>
                    <a:pt x="1686371" y="487652"/>
                  </a:cubicBezTo>
                  <a:cubicBezTo>
                    <a:pt x="1580293" y="487652"/>
                    <a:pt x="1494299" y="401658"/>
                    <a:pt x="1494299" y="295580"/>
                  </a:cubicBezTo>
                  <a:cubicBezTo>
                    <a:pt x="1494299" y="264819"/>
                    <a:pt x="1501530" y="235747"/>
                    <a:pt x="1516122" y="210837"/>
                  </a:cubicBezTo>
                  <a:cubicBezTo>
                    <a:pt x="1490583" y="189985"/>
                    <a:pt x="1462798" y="180000"/>
                    <a:pt x="1434343" y="180000"/>
                  </a:cubicBezTo>
                  <a:close/>
                  <a:moveTo>
                    <a:pt x="1434343" y="0"/>
                  </a:moveTo>
                  <a:cubicBezTo>
                    <a:pt x="1509303" y="0"/>
                    <a:pt x="1581019" y="37868"/>
                    <a:pt x="1646062" y="107907"/>
                  </a:cubicBezTo>
                  <a:cubicBezTo>
                    <a:pt x="1659037" y="104972"/>
                    <a:pt x="1672533" y="103508"/>
                    <a:pt x="1686371" y="103508"/>
                  </a:cubicBezTo>
                  <a:cubicBezTo>
                    <a:pt x="1792449" y="103508"/>
                    <a:pt x="1878443" y="189502"/>
                    <a:pt x="1878443" y="295580"/>
                  </a:cubicBezTo>
                  <a:cubicBezTo>
                    <a:pt x="1878443" y="342831"/>
                    <a:pt x="1861381" y="386097"/>
                    <a:pt x="1831228" y="417985"/>
                  </a:cubicBezTo>
                  <a:cubicBezTo>
                    <a:pt x="1871860" y="515668"/>
                    <a:pt x="1906636" y="628220"/>
                    <a:pt x="1935357" y="752219"/>
                  </a:cubicBezTo>
                  <a:cubicBezTo>
                    <a:pt x="2379384" y="616814"/>
                    <a:pt x="2731816" y="627289"/>
                    <a:pt x="2837304" y="810000"/>
                  </a:cubicBezTo>
                  <a:cubicBezTo>
                    <a:pt x="2942793" y="992711"/>
                    <a:pt x="2775650" y="1303161"/>
                    <a:pt x="2436521" y="1620139"/>
                  </a:cubicBezTo>
                  <a:cubicBezTo>
                    <a:pt x="2775698" y="1936928"/>
                    <a:pt x="2942777" y="2247316"/>
                    <a:pt x="2837304" y="2430000"/>
                  </a:cubicBezTo>
                  <a:cubicBezTo>
                    <a:pt x="2771439" y="2544083"/>
                    <a:pt x="2609300" y="2591017"/>
                    <a:pt x="2388706" y="2577188"/>
                  </a:cubicBezTo>
                  <a:cubicBezTo>
                    <a:pt x="2358753" y="2639691"/>
                    <a:pt x="2294480" y="2681612"/>
                    <a:pt x="2220415" y="2681612"/>
                  </a:cubicBezTo>
                  <a:cubicBezTo>
                    <a:pt x="2122541" y="2681612"/>
                    <a:pt x="2041764" y="2608405"/>
                    <a:pt x="2030773" y="2513644"/>
                  </a:cubicBezTo>
                  <a:cubicBezTo>
                    <a:pt x="1999304" y="2506661"/>
                    <a:pt x="1967635" y="2497623"/>
                    <a:pt x="1935485" y="2487821"/>
                  </a:cubicBezTo>
                  <a:cubicBezTo>
                    <a:pt x="1830610" y="2940018"/>
                    <a:pt x="1645322" y="3240000"/>
                    <a:pt x="1434343" y="3240000"/>
                  </a:cubicBezTo>
                  <a:cubicBezTo>
                    <a:pt x="1223366" y="3240000"/>
                    <a:pt x="1038079" y="2940023"/>
                    <a:pt x="933330" y="2487781"/>
                  </a:cubicBezTo>
                  <a:cubicBezTo>
                    <a:pt x="489302" y="2623186"/>
                    <a:pt x="136870" y="2612712"/>
                    <a:pt x="31382" y="2430000"/>
                  </a:cubicBezTo>
                  <a:cubicBezTo>
                    <a:pt x="-74106" y="2247290"/>
                    <a:pt x="93037" y="1936840"/>
                    <a:pt x="432165" y="1619862"/>
                  </a:cubicBezTo>
                  <a:cubicBezTo>
                    <a:pt x="378689" y="1569916"/>
                    <a:pt x="329491" y="1520128"/>
                    <a:pt x="285801" y="1470219"/>
                  </a:cubicBezTo>
                  <a:cubicBezTo>
                    <a:pt x="267844" y="1476857"/>
                    <a:pt x="248431" y="1479956"/>
                    <a:pt x="228294" y="1479956"/>
                  </a:cubicBezTo>
                  <a:cubicBezTo>
                    <a:pt x="122216" y="1479956"/>
                    <a:pt x="36222" y="1393962"/>
                    <a:pt x="36222" y="1287884"/>
                  </a:cubicBezTo>
                  <a:cubicBezTo>
                    <a:pt x="36222" y="1246866"/>
                    <a:pt x="49080" y="1208850"/>
                    <a:pt x="73868" y="1179672"/>
                  </a:cubicBezTo>
                  <a:cubicBezTo>
                    <a:pt x="-4733" y="1033688"/>
                    <a:pt x="-23287" y="904690"/>
                    <a:pt x="31382" y="810000"/>
                  </a:cubicBezTo>
                  <a:cubicBezTo>
                    <a:pt x="136860" y="627306"/>
                    <a:pt x="489234" y="616816"/>
                    <a:pt x="933201" y="752179"/>
                  </a:cubicBezTo>
                  <a:cubicBezTo>
                    <a:pt x="1038076" y="299982"/>
                    <a:pt x="1223365" y="0"/>
                    <a:pt x="1434343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600"/>
            </a:p>
          </p:txBody>
        </p:sp>
      </p:grpSp>
      <p:grpSp>
        <p:nvGrpSpPr>
          <p:cNvPr id="65" name="群組 64">
            <a:extLst>
              <a:ext uri="{FF2B5EF4-FFF2-40B4-BE49-F238E27FC236}">
                <a16:creationId xmlns:a16="http://schemas.microsoft.com/office/drawing/2014/main" id="{2C8640CB-D5FC-4E8D-3813-484A1566342A}"/>
              </a:ext>
            </a:extLst>
          </p:cNvPr>
          <p:cNvGrpSpPr/>
          <p:nvPr/>
        </p:nvGrpSpPr>
        <p:grpSpPr>
          <a:xfrm>
            <a:off x="8420331" y="1242509"/>
            <a:ext cx="3244556" cy="1131424"/>
            <a:chOff x="7860685" y="1307279"/>
            <a:chExt cx="3244556" cy="1131424"/>
          </a:xfrm>
        </p:grpSpPr>
        <p:grpSp>
          <p:nvGrpSpPr>
            <p:cNvPr id="36" name="Group 41">
              <a:extLst>
                <a:ext uri="{FF2B5EF4-FFF2-40B4-BE49-F238E27FC236}">
                  <a16:creationId xmlns:a16="http://schemas.microsoft.com/office/drawing/2014/main" id="{D2E950EC-7F4B-FCC5-BBC2-EFFBD3C8894D}"/>
                </a:ext>
              </a:extLst>
            </p:cNvPr>
            <p:cNvGrpSpPr/>
            <p:nvPr/>
          </p:nvGrpSpPr>
          <p:grpSpPr>
            <a:xfrm>
              <a:off x="7860685" y="1307279"/>
              <a:ext cx="3244556" cy="1056171"/>
              <a:chOff x="1365667" y="1895765"/>
              <a:chExt cx="2964218" cy="1018429"/>
            </a:xfrm>
          </p:grpSpPr>
          <p:sp>
            <p:nvSpPr>
              <p:cNvPr id="37" name="TextBox 42">
                <a:extLst>
                  <a:ext uri="{FF2B5EF4-FFF2-40B4-BE49-F238E27FC236}">
                    <a16:creationId xmlns:a16="http://schemas.microsoft.com/office/drawing/2014/main" id="{C7222DB2-53D1-F08E-8E71-16E0C9ECEBFE}"/>
                  </a:ext>
                </a:extLst>
              </p:cNvPr>
              <p:cNvSpPr txBox="1"/>
              <p:nvPr/>
            </p:nvSpPr>
            <p:spPr>
              <a:xfrm>
                <a:off x="1365667" y="1895765"/>
                <a:ext cx="853041" cy="40553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2133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Arial" pitchFamily="34" charset="0"/>
                  </a:rPr>
                  <a:t>創新</a:t>
                </a:r>
                <a:endParaRPr lang="ko-KR" altLang="en-US" sz="2133" b="1" dirty="0">
                  <a:solidFill>
                    <a:schemeClr val="bg1"/>
                  </a:solidFill>
                  <a:latin typeface="微軟正黑體" panose="020B0604030504040204" pitchFamily="34" charset="-120"/>
                  <a:cs typeface="Arial" pitchFamily="34" charset="0"/>
                </a:endParaRPr>
              </a:p>
            </p:txBody>
          </p:sp>
          <p:grpSp>
            <p:nvGrpSpPr>
              <p:cNvPr id="38" name="Group 43">
                <a:extLst>
                  <a:ext uri="{FF2B5EF4-FFF2-40B4-BE49-F238E27FC236}">
                    <a16:creationId xmlns:a16="http://schemas.microsoft.com/office/drawing/2014/main" id="{1D28DDC1-B9EC-D039-2BE5-E44FB9AC1378}"/>
                  </a:ext>
                </a:extLst>
              </p:cNvPr>
              <p:cNvGrpSpPr/>
              <p:nvPr/>
            </p:nvGrpSpPr>
            <p:grpSpPr>
              <a:xfrm>
                <a:off x="2167024" y="1900679"/>
                <a:ext cx="2162861" cy="1013515"/>
                <a:chOff x="3326753" y="2137753"/>
                <a:chExt cx="3383475" cy="1013515"/>
              </a:xfrm>
            </p:grpSpPr>
            <p:sp>
              <p:nvSpPr>
                <p:cNvPr id="39" name="TextBox 44">
                  <a:extLst>
                    <a:ext uri="{FF2B5EF4-FFF2-40B4-BE49-F238E27FC236}">
                      <a16:creationId xmlns:a16="http://schemas.microsoft.com/office/drawing/2014/main" id="{D42B38F1-640B-433B-CDB4-77D3EDBD7109}"/>
                    </a:ext>
                  </a:extLst>
                </p:cNvPr>
                <p:cNvSpPr txBox="1"/>
                <p:nvPr/>
              </p:nvSpPr>
              <p:spPr>
                <a:xfrm>
                  <a:off x="3407604" y="2137753"/>
                  <a:ext cx="2763042" cy="394811"/>
                </a:xfrm>
                <a:prstGeom prst="rect">
                  <a:avLst/>
                </a:prstGeom>
                <a:noFill/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zh-TW" altLang="en-US" sz="2133" b="1" dirty="0">
                      <a:solidFill>
                        <a:srgbClr val="5E33BF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Arial" pitchFamily="34" charset="0"/>
                    </a:rPr>
                    <a:t>提出關聯思考</a:t>
                  </a:r>
                  <a:endParaRPr lang="ko-KR" altLang="en-US" sz="2133" b="1" dirty="0">
                    <a:solidFill>
                      <a:srgbClr val="5E33BF"/>
                    </a:solidFill>
                    <a:latin typeface="微軟正黑體" panose="020B0604030504040204" pitchFamily="34" charset="-120"/>
                    <a:cs typeface="Arial" pitchFamily="34" charset="0"/>
                  </a:endParaRPr>
                </a:p>
              </p:txBody>
            </p:sp>
            <p:sp>
              <p:nvSpPr>
                <p:cNvPr id="40" name="TextBox 45">
                  <a:extLst>
                    <a:ext uri="{FF2B5EF4-FFF2-40B4-BE49-F238E27FC236}">
                      <a16:creationId xmlns:a16="http://schemas.microsoft.com/office/drawing/2014/main" id="{93DB5982-8DF6-3ABB-C98A-06C922DF4F9A}"/>
                    </a:ext>
                  </a:extLst>
                </p:cNvPr>
                <p:cNvSpPr txBox="1"/>
                <p:nvPr/>
              </p:nvSpPr>
              <p:spPr>
                <a:xfrm>
                  <a:off x="3326753" y="2785179"/>
                  <a:ext cx="3383475" cy="3660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867" b="1" dirty="0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Web of Science</a:t>
                  </a:r>
                </a:p>
              </p:txBody>
            </p:sp>
          </p:grpSp>
        </p:grpSp>
        <p:sp>
          <p:nvSpPr>
            <p:cNvPr id="54" name="Rounded Rectangle 51">
              <a:extLst>
                <a:ext uri="{FF2B5EF4-FFF2-40B4-BE49-F238E27FC236}">
                  <a16:creationId xmlns:a16="http://schemas.microsoft.com/office/drawing/2014/main" id="{E9D5BD04-016F-2D2F-B25C-DD52361CA59F}"/>
                </a:ext>
              </a:extLst>
            </p:cNvPr>
            <p:cNvSpPr/>
            <p:nvPr/>
          </p:nvSpPr>
          <p:spPr>
            <a:xfrm rot="16200000" flipH="1">
              <a:off x="8027811" y="1827996"/>
              <a:ext cx="599461" cy="621953"/>
            </a:xfrm>
            <a:custGeom>
              <a:avLst/>
              <a:gdLst/>
              <a:ahLst/>
              <a:cxnLst/>
              <a:rect l="l" t="t" r="r" b="b"/>
              <a:pathLst>
                <a:path w="2928608" h="2758049">
                  <a:moveTo>
                    <a:pt x="2797052" y="1199936"/>
                  </a:moveTo>
                  <a:lnTo>
                    <a:pt x="2797052" y="1541978"/>
                  </a:lnTo>
                  <a:cubicBezTo>
                    <a:pt x="2797052" y="1578306"/>
                    <a:pt x="2826502" y="1607756"/>
                    <a:pt x="2862830" y="1607756"/>
                  </a:cubicBezTo>
                  <a:lnTo>
                    <a:pt x="2862830" y="1607755"/>
                  </a:lnTo>
                  <a:cubicBezTo>
                    <a:pt x="2899158" y="1607755"/>
                    <a:pt x="2928608" y="1578305"/>
                    <a:pt x="2928608" y="1541977"/>
                  </a:cubicBezTo>
                  <a:lnTo>
                    <a:pt x="2928607" y="1199936"/>
                  </a:lnTo>
                  <a:cubicBezTo>
                    <a:pt x="2928607" y="1163608"/>
                    <a:pt x="2899158" y="1134159"/>
                    <a:pt x="2862830" y="1134158"/>
                  </a:cubicBezTo>
                  <a:cubicBezTo>
                    <a:pt x="2826502" y="1134159"/>
                    <a:pt x="2797052" y="1163608"/>
                    <a:pt x="2797052" y="1199936"/>
                  </a:cubicBezTo>
                  <a:close/>
                  <a:moveTo>
                    <a:pt x="2593193" y="1147315"/>
                  </a:moveTo>
                  <a:lnTo>
                    <a:pt x="2593193" y="1594601"/>
                  </a:lnTo>
                  <a:cubicBezTo>
                    <a:pt x="2593193" y="1630929"/>
                    <a:pt x="2622643" y="1660379"/>
                    <a:pt x="2658971" y="1660379"/>
                  </a:cubicBezTo>
                  <a:lnTo>
                    <a:pt x="2658971" y="1660378"/>
                  </a:lnTo>
                  <a:cubicBezTo>
                    <a:pt x="2695299" y="1660378"/>
                    <a:pt x="2724749" y="1630928"/>
                    <a:pt x="2724749" y="1594600"/>
                  </a:cubicBezTo>
                  <a:lnTo>
                    <a:pt x="2724748" y="1147315"/>
                  </a:lnTo>
                  <a:cubicBezTo>
                    <a:pt x="2724748" y="1110987"/>
                    <a:pt x="2695299" y="1081538"/>
                    <a:pt x="2658971" y="1081537"/>
                  </a:cubicBezTo>
                  <a:cubicBezTo>
                    <a:pt x="2622643" y="1081538"/>
                    <a:pt x="2593193" y="1110987"/>
                    <a:pt x="2593193" y="1147315"/>
                  </a:cubicBezTo>
                  <a:close/>
                  <a:moveTo>
                    <a:pt x="2389334" y="1121004"/>
                  </a:moveTo>
                  <a:lnTo>
                    <a:pt x="2389334" y="1620912"/>
                  </a:lnTo>
                  <a:cubicBezTo>
                    <a:pt x="2389334" y="1657240"/>
                    <a:pt x="2418784" y="1686690"/>
                    <a:pt x="2455112" y="1686690"/>
                  </a:cubicBezTo>
                  <a:lnTo>
                    <a:pt x="2455112" y="1686689"/>
                  </a:lnTo>
                  <a:cubicBezTo>
                    <a:pt x="2491440" y="1686689"/>
                    <a:pt x="2520890" y="1657239"/>
                    <a:pt x="2520890" y="1620911"/>
                  </a:cubicBezTo>
                  <a:lnTo>
                    <a:pt x="2520889" y="1121004"/>
                  </a:lnTo>
                  <a:cubicBezTo>
                    <a:pt x="2520889" y="1084676"/>
                    <a:pt x="2491440" y="1055227"/>
                    <a:pt x="2455112" y="1055226"/>
                  </a:cubicBezTo>
                  <a:cubicBezTo>
                    <a:pt x="2418784" y="1055227"/>
                    <a:pt x="2389334" y="1084676"/>
                    <a:pt x="2389334" y="1121004"/>
                  </a:cubicBezTo>
                  <a:close/>
                  <a:moveTo>
                    <a:pt x="1314382" y="1247024"/>
                  </a:moveTo>
                  <a:cubicBezTo>
                    <a:pt x="1314381" y="1225915"/>
                    <a:pt x="1331494" y="1208803"/>
                    <a:pt x="1352603" y="1208803"/>
                  </a:cubicBezTo>
                  <a:lnTo>
                    <a:pt x="1410313" y="1208803"/>
                  </a:lnTo>
                  <a:lnTo>
                    <a:pt x="1410313" y="1146778"/>
                  </a:lnTo>
                  <a:cubicBezTo>
                    <a:pt x="1410313" y="1145599"/>
                    <a:pt x="1410393" y="1144438"/>
                    <a:pt x="1411688" y="1143457"/>
                  </a:cubicBezTo>
                  <a:lnTo>
                    <a:pt x="1408531" y="1133444"/>
                  </a:lnTo>
                  <a:cubicBezTo>
                    <a:pt x="1410371" y="1112415"/>
                    <a:pt x="1428909" y="1096860"/>
                    <a:pt x="1449938" y="1098699"/>
                  </a:cubicBezTo>
                  <a:lnTo>
                    <a:pt x="2236821" y="1167543"/>
                  </a:lnTo>
                  <a:cubicBezTo>
                    <a:pt x="2257849" y="1169383"/>
                    <a:pt x="2273405" y="1187920"/>
                    <a:pt x="2271565" y="1208950"/>
                  </a:cubicBezTo>
                  <a:cubicBezTo>
                    <a:pt x="2269725" y="1229978"/>
                    <a:pt x="2251187" y="1245533"/>
                    <a:pt x="2230159" y="1243693"/>
                  </a:cubicBezTo>
                  <a:cubicBezTo>
                    <a:pt x="1973864" y="1221271"/>
                    <a:pt x="1717570" y="1198849"/>
                    <a:pt x="1461275" y="1176426"/>
                  </a:cubicBezTo>
                  <a:lnTo>
                    <a:pt x="1461274" y="1208803"/>
                  </a:lnTo>
                  <a:lnTo>
                    <a:pt x="1518985" y="1208803"/>
                  </a:lnTo>
                  <a:cubicBezTo>
                    <a:pt x="1540095" y="1208802"/>
                    <a:pt x="1557205" y="1225915"/>
                    <a:pt x="1557206" y="1247025"/>
                  </a:cubicBezTo>
                  <a:lnTo>
                    <a:pt x="1557207" y="1247023"/>
                  </a:lnTo>
                  <a:cubicBezTo>
                    <a:pt x="1557207" y="1268132"/>
                    <a:pt x="1540095" y="1285244"/>
                    <a:pt x="1518986" y="1285244"/>
                  </a:cubicBezTo>
                  <a:cubicBezTo>
                    <a:pt x="1499749" y="1285244"/>
                    <a:pt x="1480511" y="1285243"/>
                    <a:pt x="1461275" y="1285244"/>
                  </a:cubicBezTo>
                  <a:lnTo>
                    <a:pt x="1461275" y="1337600"/>
                  </a:lnTo>
                  <a:lnTo>
                    <a:pt x="1518985" y="1337600"/>
                  </a:lnTo>
                  <a:cubicBezTo>
                    <a:pt x="1540095" y="1337600"/>
                    <a:pt x="1557206" y="1354713"/>
                    <a:pt x="1557206" y="1375821"/>
                  </a:cubicBezTo>
                  <a:lnTo>
                    <a:pt x="1557207" y="1375820"/>
                  </a:lnTo>
                  <a:cubicBezTo>
                    <a:pt x="1557206" y="1396928"/>
                    <a:pt x="1540095" y="1414041"/>
                    <a:pt x="1518986" y="1414041"/>
                  </a:cubicBezTo>
                  <a:cubicBezTo>
                    <a:pt x="1499750" y="1414041"/>
                    <a:pt x="1480511" y="1414041"/>
                    <a:pt x="1461275" y="1414042"/>
                  </a:cubicBezTo>
                  <a:lnTo>
                    <a:pt x="1461275" y="1466398"/>
                  </a:lnTo>
                  <a:lnTo>
                    <a:pt x="1518985" y="1466398"/>
                  </a:lnTo>
                  <a:cubicBezTo>
                    <a:pt x="1540095" y="1466398"/>
                    <a:pt x="1557206" y="1483509"/>
                    <a:pt x="1557206" y="1504618"/>
                  </a:cubicBezTo>
                  <a:lnTo>
                    <a:pt x="1557207" y="1504619"/>
                  </a:lnTo>
                  <a:cubicBezTo>
                    <a:pt x="1557207" y="1525727"/>
                    <a:pt x="1540094" y="1542838"/>
                    <a:pt x="1518986" y="1542839"/>
                  </a:cubicBezTo>
                  <a:cubicBezTo>
                    <a:pt x="1499749" y="1542839"/>
                    <a:pt x="1480511" y="1542838"/>
                    <a:pt x="1461275" y="1542839"/>
                  </a:cubicBezTo>
                  <a:lnTo>
                    <a:pt x="1461274" y="1575412"/>
                  </a:lnTo>
                  <a:lnTo>
                    <a:pt x="2226550" y="1494978"/>
                  </a:lnTo>
                  <a:cubicBezTo>
                    <a:pt x="2247542" y="1492772"/>
                    <a:pt x="2266350" y="1508001"/>
                    <a:pt x="2268556" y="1528995"/>
                  </a:cubicBezTo>
                  <a:cubicBezTo>
                    <a:pt x="2270763" y="1549988"/>
                    <a:pt x="2255534" y="1568794"/>
                    <a:pt x="2234542" y="1571000"/>
                  </a:cubicBezTo>
                  <a:cubicBezTo>
                    <a:pt x="1972686" y="1598522"/>
                    <a:pt x="1710833" y="1626046"/>
                    <a:pt x="1448978" y="1653567"/>
                  </a:cubicBezTo>
                  <a:cubicBezTo>
                    <a:pt x="1427984" y="1655774"/>
                    <a:pt x="1409178" y="1640544"/>
                    <a:pt x="1406971" y="1619551"/>
                  </a:cubicBezTo>
                  <a:cubicBezTo>
                    <a:pt x="1406474" y="1614827"/>
                    <a:pt x="1406862" y="1610214"/>
                    <a:pt x="1410805" y="1606610"/>
                  </a:cubicBezTo>
                  <a:lnTo>
                    <a:pt x="1410312" y="1605422"/>
                  </a:lnTo>
                  <a:lnTo>
                    <a:pt x="1410312" y="1542839"/>
                  </a:lnTo>
                  <a:lnTo>
                    <a:pt x="1352603" y="1542841"/>
                  </a:lnTo>
                  <a:cubicBezTo>
                    <a:pt x="1331494" y="1542841"/>
                    <a:pt x="1314382" y="1525729"/>
                    <a:pt x="1314382" y="1504619"/>
                  </a:cubicBezTo>
                  <a:cubicBezTo>
                    <a:pt x="1314382" y="1483510"/>
                    <a:pt x="1331493" y="1466397"/>
                    <a:pt x="1352603" y="1466398"/>
                  </a:cubicBezTo>
                  <a:lnTo>
                    <a:pt x="1410312" y="1466398"/>
                  </a:lnTo>
                  <a:lnTo>
                    <a:pt x="1410313" y="1414042"/>
                  </a:lnTo>
                  <a:lnTo>
                    <a:pt x="1352603" y="1414042"/>
                  </a:lnTo>
                  <a:cubicBezTo>
                    <a:pt x="1331494" y="1414041"/>
                    <a:pt x="1314383" y="1396930"/>
                    <a:pt x="1314382" y="1375820"/>
                  </a:cubicBezTo>
                  <a:cubicBezTo>
                    <a:pt x="1314383" y="1354713"/>
                    <a:pt x="1331494" y="1337600"/>
                    <a:pt x="1352603" y="1337601"/>
                  </a:cubicBezTo>
                  <a:lnTo>
                    <a:pt x="1410312" y="1337600"/>
                  </a:lnTo>
                  <a:lnTo>
                    <a:pt x="1410312" y="1285244"/>
                  </a:lnTo>
                  <a:lnTo>
                    <a:pt x="1352603" y="1285244"/>
                  </a:lnTo>
                  <a:cubicBezTo>
                    <a:pt x="1331494" y="1285244"/>
                    <a:pt x="1314381" y="1268133"/>
                    <a:pt x="1314382" y="1247024"/>
                  </a:cubicBezTo>
                  <a:close/>
                  <a:moveTo>
                    <a:pt x="1171967" y="72000"/>
                  </a:moveTo>
                  <a:lnTo>
                    <a:pt x="1171967" y="288000"/>
                  </a:lnTo>
                  <a:cubicBezTo>
                    <a:pt x="1171967" y="327765"/>
                    <a:pt x="1204202" y="360000"/>
                    <a:pt x="1243967" y="360000"/>
                  </a:cubicBezTo>
                  <a:cubicBezTo>
                    <a:pt x="1283732" y="360000"/>
                    <a:pt x="1315967" y="327765"/>
                    <a:pt x="1315967" y="288000"/>
                  </a:cubicBezTo>
                  <a:lnTo>
                    <a:pt x="1315967" y="72000"/>
                  </a:lnTo>
                  <a:cubicBezTo>
                    <a:pt x="1315967" y="32235"/>
                    <a:pt x="1283732" y="0"/>
                    <a:pt x="1243967" y="0"/>
                  </a:cubicBezTo>
                  <a:cubicBezTo>
                    <a:pt x="1204202" y="0"/>
                    <a:pt x="1171967" y="32235"/>
                    <a:pt x="1171967" y="72000"/>
                  </a:cubicBezTo>
                  <a:close/>
                  <a:moveTo>
                    <a:pt x="1171966" y="2470049"/>
                  </a:moveTo>
                  <a:lnTo>
                    <a:pt x="1171966" y="2686049"/>
                  </a:lnTo>
                  <a:cubicBezTo>
                    <a:pt x="1171966" y="2725814"/>
                    <a:pt x="1204201" y="2758049"/>
                    <a:pt x="1243966" y="2758049"/>
                  </a:cubicBezTo>
                  <a:cubicBezTo>
                    <a:pt x="1283731" y="2758049"/>
                    <a:pt x="1315966" y="2725814"/>
                    <a:pt x="1315966" y="2686049"/>
                  </a:cubicBezTo>
                  <a:lnTo>
                    <a:pt x="1315966" y="2470049"/>
                  </a:lnTo>
                  <a:cubicBezTo>
                    <a:pt x="1315966" y="2430284"/>
                    <a:pt x="1283731" y="2398049"/>
                    <a:pt x="1243966" y="2398049"/>
                  </a:cubicBezTo>
                  <a:cubicBezTo>
                    <a:pt x="1204201" y="2398049"/>
                    <a:pt x="1171966" y="2430284"/>
                    <a:pt x="1171966" y="2470049"/>
                  </a:cubicBezTo>
                  <a:close/>
                  <a:moveTo>
                    <a:pt x="515345" y="1370958"/>
                  </a:moveTo>
                  <a:cubicBezTo>
                    <a:pt x="515344" y="1558300"/>
                    <a:pt x="586814" y="1745642"/>
                    <a:pt x="729750" y="1888579"/>
                  </a:cubicBezTo>
                  <a:cubicBezTo>
                    <a:pt x="1015625" y="2174454"/>
                    <a:pt x="1479119" y="2174454"/>
                    <a:pt x="1764994" y="1888580"/>
                  </a:cubicBezTo>
                  <a:lnTo>
                    <a:pt x="1940572" y="1713001"/>
                  </a:lnTo>
                  <a:lnTo>
                    <a:pt x="2136413" y="1713002"/>
                  </a:lnTo>
                  <a:cubicBezTo>
                    <a:pt x="2215124" y="1713001"/>
                    <a:pt x="2278929" y="1649195"/>
                    <a:pt x="2278929" y="1570486"/>
                  </a:cubicBezTo>
                  <a:lnTo>
                    <a:pt x="2278929" y="1374645"/>
                  </a:lnTo>
                  <a:lnTo>
                    <a:pt x="2282614" y="1370959"/>
                  </a:lnTo>
                  <a:lnTo>
                    <a:pt x="2278929" y="1367272"/>
                  </a:lnTo>
                  <a:lnTo>
                    <a:pt x="2278929" y="1171432"/>
                  </a:lnTo>
                  <a:cubicBezTo>
                    <a:pt x="2278929" y="1092722"/>
                    <a:pt x="2215123" y="1028916"/>
                    <a:pt x="2136413" y="1028916"/>
                  </a:cubicBezTo>
                  <a:lnTo>
                    <a:pt x="1940571" y="1028916"/>
                  </a:lnTo>
                  <a:cubicBezTo>
                    <a:pt x="1882045" y="970390"/>
                    <a:pt x="1823519" y="911862"/>
                    <a:pt x="1764993" y="853336"/>
                  </a:cubicBezTo>
                  <a:cubicBezTo>
                    <a:pt x="1479118" y="567461"/>
                    <a:pt x="1015625" y="567462"/>
                    <a:pt x="729750" y="853336"/>
                  </a:cubicBezTo>
                  <a:cubicBezTo>
                    <a:pt x="586813" y="996273"/>
                    <a:pt x="515344" y="1183616"/>
                    <a:pt x="515345" y="1370958"/>
                  </a:cubicBezTo>
                  <a:close/>
                  <a:moveTo>
                    <a:pt x="388776" y="2386770"/>
                  </a:moveTo>
                  <a:cubicBezTo>
                    <a:pt x="388776" y="2405196"/>
                    <a:pt x="395805" y="2423622"/>
                    <a:pt x="409865" y="2437681"/>
                  </a:cubicBezTo>
                  <a:cubicBezTo>
                    <a:pt x="437983" y="2465800"/>
                    <a:pt x="483570" y="2465800"/>
                    <a:pt x="511688" y="2437681"/>
                  </a:cubicBezTo>
                  <a:lnTo>
                    <a:pt x="664423" y="2284946"/>
                  </a:lnTo>
                  <a:cubicBezTo>
                    <a:pt x="692541" y="2256828"/>
                    <a:pt x="692541" y="2211241"/>
                    <a:pt x="664423" y="2183123"/>
                  </a:cubicBezTo>
                  <a:cubicBezTo>
                    <a:pt x="636305" y="2155005"/>
                    <a:pt x="590718" y="2155005"/>
                    <a:pt x="562599" y="2183123"/>
                  </a:cubicBezTo>
                  <a:lnTo>
                    <a:pt x="409865" y="2335858"/>
                  </a:lnTo>
                  <a:cubicBezTo>
                    <a:pt x="395805" y="2349917"/>
                    <a:pt x="388776" y="2368343"/>
                    <a:pt x="388776" y="2386770"/>
                  </a:cubicBezTo>
                  <a:close/>
                  <a:moveTo>
                    <a:pt x="388776" y="365689"/>
                  </a:moveTo>
                  <a:cubicBezTo>
                    <a:pt x="388776" y="384115"/>
                    <a:pt x="395805" y="402541"/>
                    <a:pt x="409865" y="416600"/>
                  </a:cubicBezTo>
                  <a:lnTo>
                    <a:pt x="562599" y="569335"/>
                  </a:lnTo>
                  <a:cubicBezTo>
                    <a:pt x="590718" y="597454"/>
                    <a:pt x="636305" y="597454"/>
                    <a:pt x="664423" y="569335"/>
                  </a:cubicBezTo>
                  <a:cubicBezTo>
                    <a:pt x="692541" y="541217"/>
                    <a:pt x="692541" y="495630"/>
                    <a:pt x="664423" y="467512"/>
                  </a:cubicBezTo>
                  <a:lnTo>
                    <a:pt x="511688" y="314777"/>
                  </a:lnTo>
                  <a:cubicBezTo>
                    <a:pt x="483570" y="286659"/>
                    <a:pt x="437983" y="286659"/>
                    <a:pt x="409865" y="314777"/>
                  </a:cubicBezTo>
                  <a:cubicBezTo>
                    <a:pt x="395805" y="328836"/>
                    <a:pt x="388776" y="347262"/>
                    <a:pt x="388776" y="365689"/>
                  </a:cubicBezTo>
                  <a:close/>
                  <a:moveTo>
                    <a:pt x="0" y="1379024"/>
                  </a:moveTo>
                  <a:cubicBezTo>
                    <a:pt x="0" y="1418789"/>
                    <a:pt x="32235" y="1451024"/>
                    <a:pt x="72000" y="1451024"/>
                  </a:cubicBezTo>
                  <a:lnTo>
                    <a:pt x="288000" y="1451024"/>
                  </a:lnTo>
                  <a:cubicBezTo>
                    <a:pt x="327765" y="1451024"/>
                    <a:pt x="360000" y="1418789"/>
                    <a:pt x="360000" y="1379024"/>
                  </a:cubicBezTo>
                  <a:cubicBezTo>
                    <a:pt x="360000" y="1339259"/>
                    <a:pt x="327765" y="1307024"/>
                    <a:pt x="288000" y="1307024"/>
                  </a:cubicBezTo>
                  <a:lnTo>
                    <a:pt x="72000" y="1307024"/>
                  </a:lnTo>
                  <a:cubicBezTo>
                    <a:pt x="32235" y="1307024"/>
                    <a:pt x="0" y="1339259"/>
                    <a:pt x="0" y="137902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3600">
                <a:solidFill>
                  <a:schemeClr val="tx1"/>
                </a:solidFill>
              </a:endParaRPr>
            </a:p>
          </p:txBody>
        </p:sp>
      </p:grpSp>
      <p:grpSp>
        <p:nvGrpSpPr>
          <p:cNvPr id="66" name="群組 65">
            <a:extLst>
              <a:ext uri="{FF2B5EF4-FFF2-40B4-BE49-F238E27FC236}">
                <a16:creationId xmlns:a16="http://schemas.microsoft.com/office/drawing/2014/main" id="{4EB6A150-C6C4-D2A1-A23A-25EAC2955206}"/>
              </a:ext>
            </a:extLst>
          </p:cNvPr>
          <p:cNvGrpSpPr/>
          <p:nvPr/>
        </p:nvGrpSpPr>
        <p:grpSpPr>
          <a:xfrm>
            <a:off x="8420331" y="5170249"/>
            <a:ext cx="3085155" cy="1291497"/>
            <a:chOff x="7860684" y="5101052"/>
            <a:chExt cx="3085155" cy="1291497"/>
          </a:xfrm>
        </p:grpSpPr>
        <p:grpSp>
          <p:nvGrpSpPr>
            <p:cNvPr id="41" name="Group 51">
              <a:extLst>
                <a:ext uri="{FF2B5EF4-FFF2-40B4-BE49-F238E27FC236}">
                  <a16:creationId xmlns:a16="http://schemas.microsoft.com/office/drawing/2014/main" id="{90F9F65D-0B71-08B3-3EA3-B9E22354BA53}"/>
                </a:ext>
              </a:extLst>
            </p:cNvPr>
            <p:cNvGrpSpPr/>
            <p:nvPr/>
          </p:nvGrpSpPr>
          <p:grpSpPr>
            <a:xfrm flipH="1">
              <a:off x="7860684" y="5101052"/>
              <a:ext cx="3085155" cy="1291497"/>
              <a:chOff x="-670499" y="1882682"/>
              <a:chExt cx="2818588" cy="1245348"/>
            </a:xfrm>
          </p:grpSpPr>
          <p:sp>
            <p:nvSpPr>
              <p:cNvPr id="42" name="TextBox 52">
                <a:extLst>
                  <a:ext uri="{FF2B5EF4-FFF2-40B4-BE49-F238E27FC236}">
                    <a16:creationId xmlns:a16="http://schemas.microsoft.com/office/drawing/2014/main" id="{C6A35B95-CBF1-B3FB-65C0-DDCE3CC77FC8}"/>
                  </a:ext>
                </a:extLst>
              </p:cNvPr>
              <p:cNvSpPr txBox="1"/>
              <p:nvPr/>
            </p:nvSpPr>
            <p:spPr>
              <a:xfrm>
                <a:off x="1295049" y="1882682"/>
                <a:ext cx="853040" cy="445168"/>
              </a:xfrm>
              <a:prstGeom prst="rect">
                <a:avLst/>
              </a:prstGeom>
              <a:solidFill>
                <a:srgbClr val="5E33BF"/>
              </a:solidFill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Arial" pitchFamily="34" charset="0"/>
                  </a:rPr>
                  <a:t>引用</a:t>
                </a:r>
                <a:endParaRPr lang="ko-KR" altLang="en-US" sz="2400" b="1" dirty="0">
                  <a:solidFill>
                    <a:schemeClr val="bg1"/>
                  </a:solidFill>
                  <a:latin typeface="微軟正黑體" panose="020B0604030504040204" pitchFamily="34" charset="-120"/>
                  <a:cs typeface="Arial" pitchFamily="34" charset="0"/>
                </a:endParaRPr>
              </a:p>
            </p:txBody>
          </p:sp>
          <p:grpSp>
            <p:nvGrpSpPr>
              <p:cNvPr id="43" name="Group 53">
                <a:extLst>
                  <a:ext uri="{FF2B5EF4-FFF2-40B4-BE49-F238E27FC236}">
                    <a16:creationId xmlns:a16="http://schemas.microsoft.com/office/drawing/2014/main" id="{5740C529-EAAF-81ED-D3DA-95BB90B3EF77}"/>
                  </a:ext>
                </a:extLst>
              </p:cNvPr>
              <p:cNvGrpSpPr/>
              <p:nvPr/>
            </p:nvGrpSpPr>
            <p:grpSpPr>
              <a:xfrm>
                <a:off x="-670499" y="1885085"/>
                <a:ext cx="1979316" cy="1242945"/>
                <a:chOff x="-1112131" y="2122159"/>
                <a:chExt cx="3096346" cy="1242945"/>
              </a:xfrm>
            </p:grpSpPr>
            <p:sp>
              <p:nvSpPr>
                <p:cNvPr id="44" name="TextBox 54">
                  <a:extLst>
                    <a:ext uri="{FF2B5EF4-FFF2-40B4-BE49-F238E27FC236}">
                      <a16:creationId xmlns:a16="http://schemas.microsoft.com/office/drawing/2014/main" id="{0F228EBB-6FC3-1FBB-4AC6-194818E39066}"/>
                    </a:ext>
                  </a:extLst>
                </p:cNvPr>
                <p:cNvSpPr txBox="1"/>
                <p:nvPr/>
              </p:nvSpPr>
              <p:spPr>
                <a:xfrm>
                  <a:off x="-1112128" y="2122159"/>
                  <a:ext cx="3096343" cy="442765"/>
                </a:xfrm>
                <a:prstGeom prst="rect">
                  <a:avLst/>
                </a:prstGeom>
                <a:noFill/>
                <a:ln>
                  <a:solidFill>
                    <a:srgbClr val="5E33BF"/>
                  </a:solidFill>
                </a:ln>
              </p:spPr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zh-TW" altLang="en-US" sz="2400" b="1" dirty="0">
                      <a:solidFill>
                        <a:srgbClr val="5E33BF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Arial" pitchFamily="34" charset="0"/>
                    </a:rPr>
                    <a:t>高效撰寫工具</a:t>
                  </a:r>
                  <a:endParaRPr lang="ko-KR" altLang="en-US" sz="2400" b="1" dirty="0">
                    <a:solidFill>
                      <a:srgbClr val="5E33BF"/>
                    </a:solidFill>
                    <a:latin typeface="微軟正黑體" panose="020B0604030504040204" pitchFamily="34" charset="-120"/>
                    <a:cs typeface="Arial" pitchFamily="34" charset="0"/>
                  </a:endParaRPr>
                </a:p>
              </p:txBody>
            </p:sp>
            <p:sp>
              <p:nvSpPr>
                <p:cNvPr id="45" name="TextBox 55">
                  <a:extLst>
                    <a:ext uri="{FF2B5EF4-FFF2-40B4-BE49-F238E27FC236}">
                      <a16:creationId xmlns:a16="http://schemas.microsoft.com/office/drawing/2014/main" id="{300450DE-47FF-6EE4-C68D-1C7268D6D144}"/>
                    </a:ext>
                  </a:extLst>
                </p:cNvPr>
                <p:cNvSpPr txBox="1"/>
                <p:nvPr/>
              </p:nvSpPr>
              <p:spPr>
                <a:xfrm>
                  <a:off x="-1112131" y="2593479"/>
                  <a:ext cx="3096343" cy="7716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2800" b="1" dirty="0">
                      <a:solidFill>
                        <a:srgbClr val="5E33BF"/>
                      </a:solidFill>
                      <a:cs typeface="Times New Roman" panose="02020603050405020304" pitchFamily="18" charset="0"/>
                    </a:rPr>
                    <a:t>EndNote</a:t>
                  </a:r>
                  <a:r>
                    <a:rPr lang="en-US" altLang="ko-KR" sz="2800" b="1" dirty="0">
                      <a:solidFill>
                        <a:schemeClr val="accent2"/>
                      </a:solidFill>
                      <a:cs typeface="Times New Roman" panose="02020603050405020304" pitchFamily="18" charset="0"/>
                    </a:rPr>
                    <a:t> </a:t>
                  </a:r>
                </a:p>
                <a:p>
                  <a:r>
                    <a:rPr lang="en-US" altLang="zh-TW" b="1" dirty="0">
                      <a:solidFill>
                        <a:schemeClr val="bg1">
                          <a:lumMod val="50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EndNote Click</a:t>
                  </a:r>
                </a:p>
              </p:txBody>
            </p:sp>
          </p:grpSp>
        </p:grpSp>
        <p:sp>
          <p:nvSpPr>
            <p:cNvPr id="55" name="Round Same Side Corner Rectangle 6">
              <a:extLst>
                <a:ext uri="{FF2B5EF4-FFF2-40B4-BE49-F238E27FC236}">
                  <a16:creationId xmlns:a16="http://schemas.microsoft.com/office/drawing/2014/main" id="{24A18F65-48CE-A3E2-CF94-B01927F871AD}"/>
                </a:ext>
              </a:extLst>
            </p:cNvPr>
            <p:cNvSpPr/>
            <p:nvPr/>
          </p:nvSpPr>
          <p:spPr>
            <a:xfrm rot="2700000" flipH="1">
              <a:off x="8192561" y="5709363"/>
              <a:ext cx="302335" cy="623022"/>
            </a:xfrm>
            <a:custGeom>
              <a:avLst/>
              <a:gdLst/>
              <a:ahLst/>
              <a:cxnLst/>
              <a:rect l="l" t="t" r="r" b="b"/>
              <a:pathLst>
                <a:path w="1035916" h="4153123">
                  <a:moveTo>
                    <a:pt x="277501" y="3759099"/>
                  </a:moveTo>
                  <a:lnTo>
                    <a:pt x="758408" y="3759099"/>
                  </a:lnTo>
                  <a:lnTo>
                    <a:pt x="517954" y="4153123"/>
                  </a:lnTo>
                  <a:close/>
                  <a:moveTo>
                    <a:pt x="42612" y="2944898"/>
                  </a:moveTo>
                  <a:cubicBezTo>
                    <a:pt x="153922" y="2941505"/>
                    <a:pt x="246502" y="2889483"/>
                    <a:pt x="275675" y="2819018"/>
                  </a:cubicBezTo>
                  <a:cubicBezTo>
                    <a:pt x="304648" y="2892614"/>
                    <a:pt x="403763" y="2945872"/>
                    <a:pt x="521107" y="2945872"/>
                  </a:cubicBezTo>
                  <a:cubicBezTo>
                    <a:pt x="638453" y="2945872"/>
                    <a:pt x="737567" y="2892613"/>
                    <a:pt x="766540" y="2819017"/>
                  </a:cubicBezTo>
                  <a:cubicBezTo>
                    <a:pt x="795133" y="2888142"/>
                    <a:pt x="884783" y="2939514"/>
                    <a:pt x="993299" y="2944464"/>
                  </a:cubicBezTo>
                  <a:lnTo>
                    <a:pt x="776840" y="3657264"/>
                  </a:lnTo>
                  <a:lnTo>
                    <a:pt x="258940" y="3657264"/>
                  </a:lnTo>
                  <a:close/>
                  <a:moveTo>
                    <a:pt x="809102" y="564558"/>
                  </a:moveTo>
                  <a:lnTo>
                    <a:pt x="1035914" y="564558"/>
                  </a:lnTo>
                  <a:lnTo>
                    <a:pt x="1035915" y="2838682"/>
                  </a:lnTo>
                  <a:cubicBezTo>
                    <a:pt x="1029586" y="2840409"/>
                    <a:pt x="1023074" y="2840731"/>
                    <a:pt x="1016490" y="2840731"/>
                  </a:cubicBezTo>
                  <a:cubicBezTo>
                    <a:pt x="901952" y="2840731"/>
                    <a:pt x="809102" y="2743612"/>
                    <a:pt x="809101" y="2623810"/>
                  </a:cubicBezTo>
                  <a:close/>
                  <a:moveTo>
                    <a:pt x="310569" y="564558"/>
                  </a:moveTo>
                  <a:lnTo>
                    <a:pt x="725347" y="564558"/>
                  </a:lnTo>
                  <a:lnTo>
                    <a:pt x="725347" y="2633342"/>
                  </a:lnTo>
                  <a:cubicBezTo>
                    <a:pt x="725347" y="2747880"/>
                    <a:pt x="632496" y="2840731"/>
                    <a:pt x="517958" y="2840731"/>
                  </a:cubicBezTo>
                  <a:cubicBezTo>
                    <a:pt x="403420" y="2840731"/>
                    <a:pt x="310569" y="2747880"/>
                    <a:pt x="310569" y="2633342"/>
                  </a:cubicBezTo>
                  <a:close/>
                  <a:moveTo>
                    <a:pt x="0" y="564557"/>
                  </a:moveTo>
                  <a:lnTo>
                    <a:pt x="226813" y="564557"/>
                  </a:lnTo>
                  <a:lnTo>
                    <a:pt x="226813" y="2623810"/>
                  </a:lnTo>
                  <a:cubicBezTo>
                    <a:pt x="226813" y="2743612"/>
                    <a:pt x="133962" y="2840731"/>
                    <a:pt x="19424" y="2840730"/>
                  </a:cubicBezTo>
                  <a:cubicBezTo>
                    <a:pt x="12841" y="2840730"/>
                    <a:pt x="6329" y="2840409"/>
                    <a:pt x="0" y="2838682"/>
                  </a:cubicBezTo>
                  <a:close/>
                  <a:moveTo>
                    <a:pt x="71964" y="71964"/>
                  </a:moveTo>
                  <a:cubicBezTo>
                    <a:pt x="116427" y="27501"/>
                    <a:pt x="177852" y="0"/>
                    <a:pt x="245701" y="0"/>
                  </a:cubicBezTo>
                  <a:lnTo>
                    <a:pt x="790215" y="0"/>
                  </a:lnTo>
                  <a:cubicBezTo>
                    <a:pt x="925912" y="0"/>
                    <a:pt x="1035916" y="110004"/>
                    <a:pt x="1035916" y="245701"/>
                  </a:cubicBezTo>
                  <a:cubicBezTo>
                    <a:pt x="1035916" y="327601"/>
                    <a:pt x="1035915" y="409501"/>
                    <a:pt x="1035915" y="491401"/>
                  </a:cubicBezTo>
                  <a:lnTo>
                    <a:pt x="0" y="491401"/>
                  </a:lnTo>
                  <a:lnTo>
                    <a:pt x="0" y="245701"/>
                  </a:lnTo>
                  <a:cubicBezTo>
                    <a:pt x="0" y="177853"/>
                    <a:pt x="27501" y="116427"/>
                    <a:pt x="71964" y="71964"/>
                  </a:cubicBezTo>
                  <a:close/>
                </a:path>
              </a:pathLst>
            </a:custGeom>
            <a:solidFill>
              <a:srgbClr val="5E33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4000"/>
            </a:p>
          </p:txBody>
        </p:sp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70B13A73-4C94-66E3-67BD-AB59982B9878}"/>
              </a:ext>
            </a:extLst>
          </p:cNvPr>
          <p:cNvGrpSpPr/>
          <p:nvPr/>
        </p:nvGrpSpPr>
        <p:grpSpPr>
          <a:xfrm>
            <a:off x="4331164" y="5170247"/>
            <a:ext cx="3694881" cy="1368399"/>
            <a:chOff x="2971126" y="3831106"/>
            <a:chExt cx="2771161" cy="1026299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E1A704B9-BB6C-77DA-D6FC-17639571F3EA}"/>
                </a:ext>
              </a:extLst>
            </p:cNvPr>
            <p:cNvGrpSpPr/>
            <p:nvPr/>
          </p:nvGrpSpPr>
          <p:grpSpPr>
            <a:xfrm flipH="1">
              <a:off x="2971126" y="3831106"/>
              <a:ext cx="2771161" cy="1026299"/>
              <a:chOff x="625525" y="1261384"/>
              <a:chExt cx="2972387" cy="1319501"/>
            </a:xfrm>
          </p:grpSpPr>
          <p:sp>
            <p:nvSpPr>
              <p:cNvPr id="59" name="TextBox 57">
                <a:extLst>
                  <a:ext uri="{FF2B5EF4-FFF2-40B4-BE49-F238E27FC236}">
                    <a16:creationId xmlns:a16="http://schemas.microsoft.com/office/drawing/2014/main" id="{DA44CDC0-7454-5AD4-15D6-A84D1E630191}"/>
                  </a:ext>
                </a:extLst>
              </p:cNvPr>
              <p:cNvSpPr txBox="1"/>
              <p:nvPr/>
            </p:nvSpPr>
            <p:spPr>
              <a:xfrm>
                <a:off x="2744871" y="1261384"/>
                <a:ext cx="853041" cy="40553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2133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Arial" pitchFamily="34" charset="0"/>
                  </a:rPr>
                  <a:t>投稿</a:t>
                </a:r>
                <a:endParaRPr lang="ko-KR" altLang="en-US" sz="2133" b="1" dirty="0">
                  <a:solidFill>
                    <a:schemeClr val="bg1"/>
                  </a:solidFill>
                  <a:latin typeface="微軟正黑體" panose="020B0604030504040204" pitchFamily="34" charset="-120"/>
                  <a:cs typeface="Arial" pitchFamily="34" charset="0"/>
                </a:endParaRPr>
              </a:p>
            </p:txBody>
          </p:sp>
          <p:grpSp>
            <p:nvGrpSpPr>
              <p:cNvPr id="60" name="Group 58">
                <a:extLst>
                  <a:ext uri="{FF2B5EF4-FFF2-40B4-BE49-F238E27FC236}">
                    <a16:creationId xmlns:a16="http://schemas.microsoft.com/office/drawing/2014/main" id="{E0257E2B-6E29-52D9-8D0D-72505DF1077E}"/>
                  </a:ext>
                </a:extLst>
              </p:cNvPr>
              <p:cNvGrpSpPr/>
              <p:nvPr/>
            </p:nvGrpSpPr>
            <p:grpSpPr>
              <a:xfrm>
                <a:off x="625525" y="1264581"/>
                <a:ext cx="2451378" cy="1316304"/>
                <a:chOff x="915310" y="1501655"/>
                <a:chExt cx="3834817" cy="1316304"/>
              </a:xfrm>
            </p:grpSpPr>
            <p:sp>
              <p:nvSpPr>
                <p:cNvPr id="61" name="TextBox 59">
                  <a:extLst>
                    <a:ext uri="{FF2B5EF4-FFF2-40B4-BE49-F238E27FC236}">
                      <a16:creationId xmlns:a16="http://schemas.microsoft.com/office/drawing/2014/main" id="{9818E50A-B351-04F9-42E6-C91B0D11C665}"/>
                    </a:ext>
                  </a:extLst>
                </p:cNvPr>
                <p:cNvSpPr txBox="1"/>
                <p:nvPr/>
              </p:nvSpPr>
              <p:spPr>
                <a:xfrm>
                  <a:off x="1525385" y="1501655"/>
                  <a:ext cx="2701205" cy="398261"/>
                </a:xfrm>
                <a:prstGeom prst="rect">
                  <a:avLst/>
                </a:prstGeom>
                <a:noFill/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zh-TW" altLang="en-US" sz="2133" b="1" dirty="0">
                      <a:solidFill>
                        <a:srgbClr val="5E33BF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Arial" pitchFamily="34" charset="0"/>
                    </a:rPr>
                    <a:t>期刊選擇指引</a:t>
                  </a:r>
                  <a:endParaRPr lang="ko-KR" altLang="en-US" sz="2133" b="1" dirty="0">
                    <a:solidFill>
                      <a:srgbClr val="5E33BF"/>
                    </a:solidFill>
                    <a:latin typeface="微軟正黑體" panose="020B0604030504040204" pitchFamily="34" charset="-120"/>
                    <a:cs typeface="Arial" pitchFamily="34" charset="0"/>
                  </a:endParaRPr>
                </a:p>
              </p:txBody>
            </p:sp>
            <p:sp>
              <p:nvSpPr>
                <p:cNvPr id="62" name="TextBox 60">
                  <a:extLst>
                    <a:ext uri="{FF2B5EF4-FFF2-40B4-BE49-F238E27FC236}">
                      <a16:creationId xmlns:a16="http://schemas.microsoft.com/office/drawing/2014/main" id="{4DF48D70-BAEE-C795-9575-7854A101747A}"/>
                    </a:ext>
                  </a:extLst>
                </p:cNvPr>
                <p:cNvSpPr txBox="1"/>
                <p:nvPr/>
              </p:nvSpPr>
              <p:spPr>
                <a:xfrm>
                  <a:off x="915310" y="1977024"/>
                  <a:ext cx="3834817" cy="8409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sz="1867" b="1" dirty="0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cs typeface="Times New Roman" panose="02020603050405020304" pitchFamily="18" charset="0"/>
                    </a:rPr>
                    <a:t>Journal Citation Reports</a:t>
                  </a:r>
                </a:p>
                <a:p>
                  <a:r>
                    <a:rPr lang="en-US" altLang="ko-KR" sz="1600" b="1" dirty="0">
                      <a:solidFill>
                        <a:schemeClr val="bg1">
                          <a:lumMod val="50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Master Journal List</a:t>
                  </a:r>
                </a:p>
                <a:p>
                  <a:r>
                    <a:rPr lang="en-US" altLang="zh-TW" sz="1600" b="1" dirty="0">
                      <a:solidFill>
                        <a:schemeClr val="bg1">
                          <a:lumMod val="50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EndNote Online</a:t>
                  </a:r>
                </a:p>
              </p:txBody>
            </p:sp>
          </p:grpSp>
        </p:grpSp>
        <p:sp>
          <p:nvSpPr>
            <p:cNvPr id="58" name="Rounded Rectangle 6">
              <a:extLst>
                <a:ext uri="{FF2B5EF4-FFF2-40B4-BE49-F238E27FC236}">
                  <a16:creationId xmlns:a16="http://schemas.microsoft.com/office/drawing/2014/main" id="{31A920E0-740B-335D-24FC-75C917BD0EA6}"/>
                </a:ext>
              </a:extLst>
            </p:cNvPr>
            <p:cNvSpPr/>
            <p:nvPr/>
          </p:nvSpPr>
          <p:spPr>
            <a:xfrm>
              <a:off x="3005964" y="4234793"/>
              <a:ext cx="392375" cy="447510"/>
            </a:xfrm>
            <a:custGeom>
              <a:avLst/>
              <a:gdLst/>
              <a:ahLst/>
              <a:cxnLst/>
              <a:rect l="l" t="t" r="r" b="b"/>
              <a:pathLst>
                <a:path w="3186824" h="3060919">
                  <a:moveTo>
                    <a:pt x="1045874" y="2696689"/>
                  </a:moveTo>
                  <a:lnTo>
                    <a:pt x="2125874" y="2696689"/>
                  </a:lnTo>
                  <a:lnTo>
                    <a:pt x="2125874" y="2804689"/>
                  </a:lnTo>
                  <a:lnTo>
                    <a:pt x="1045874" y="2804689"/>
                  </a:lnTo>
                  <a:close/>
                  <a:moveTo>
                    <a:pt x="1045874" y="2410468"/>
                  </a:moveTo>
                  <a:lnTo>
                    <a:pt x="2125874" y="2410468"/>
                  </a:lnTo>
                  <a:lnTo>
                    <a:pt x="2125874" y="2518468"/>
                  </a:lnTo>
                  <a:lnTo>
                    <a:pt x="1045874" y="2518468"/>
                  </a:lnTo>
                  <a:close/>
                  <a:moveTo>
                    <a:pt x="1045874" y="2124247"/>
                  </a:moveTo>
                  <a:lnTo>
                    <a:pt x="2125874" y="2124247"/>
                  </a:lnTo>
                  <a:lnTo>
                    <a:pt x="2125874" y="2232247"/>
                  </a:lnTo>
                  <a:lnTo>
                    <a:pt x="1045874" y="2232247"/>
                  </a:lnTo>
                  <a:close/>
                  <a:moveTo>
                    <a:pt x="902547" y="1956791"/>
                  </a:moveTo>
                  <a:lnTo>
                    <a:pt x="902547" y="2109191"/>
                  </a:lnTo>
                  <a:lnTo>
                    <a:pt x="902547" y="2185391"/>
                  </a:lnTo>
                  <a:lnTo>
                    <a:pt x="902547" y="2376263"/>
                  </a:lnTo>
                  <a:lnTo>
                    <a:pt x="902547" y="2973921"/>
                  </a:lnTo>
                  <a:lnTo>
                    <a:pt x="2284277" y="2973921"/>
                  </a:lnTo>
                  <a:lnTo>
                    <a:pt x="2284277" y="2376263"/>
                  </a:lnTo>
                  <a:lnTo>
                    <a:pt x="2284277" y="2185391"/>
                  </a:lnTo>
                  <a:lnTo>
                    <a:pt x="2284277" y="2109191"/>
                  </a:lnTo>
                  <a:lnTo>
                    <a:pt x="2284277" y="1956791"/>
                  </a:lnTo>
                  <a:close/>
                  <a:moveTo>
                    <a:pt x="469172" y="1728191"/>
                  </a:moveTo>
                  <a:lnTo>
                    <a:pt x="469172" y="2185391"/>
                  </a:lnTo>
                  <a:lnTo>
                    <a:pt x="767127" y="2185391"/>
                  </a:lnTo>
                  <a:lnTo>
                    <a:pt x="767127" y="2109191"/>
                  </a:lnTo>
                  <a:lnTo>
                    <a:pt x="545372" y="2109191"/>
                  </a:lnTo>
                  <a:lnTo>
                    <a:pt x="545372" y="1804391"/>
                  </a:lnTo>
                  <a:lnTo>
                    <a:pt x="2641452" y="1804391"/>
                  </a:lnTo>
                  <a:lnTo>
                    <a:pt x="2641452" y="2109191"/>
                  </a:lnTo>
                  <a:lnTo>
                    <a:pt x="2419697" y="2109191"/>
                  </a:lnTo>
                  <a:lnTo>
                    <a:pt x="2419697" y="2185391"/>
                  </a:lnTo>
                  <a:lnTo>
                    <a:pt x="2717652" y="2185391"/>
                  </a:lnTo>
                  <a:lnTo>
                    <a:pt x="2717652" y="1728191"/>
                  </a:lnTo>
                  <a:close/>
                  <a:moveTo>
                    <a:pt x="2819005" y="1350909"/>
                  </a:moveTo>
                  <a:cubicBezTo>
                    <a:pt x="2769294" y="1350909"/>
                    <a:pt x="2728995" y="1391208"/>
                    <a:pt x="2728995" y="1440919"/>
                  </a:cubicBezTo>
                  <a:cubicBezTo>
                    <a:pt x="2728995" y="1490630"/>
                    <a:pt x="2769294" y="1530929"/>
                    <a:pt x="2819005" y="1530929"/>
                  </a:cubicBezTo>
                  <a:cubicBezTo>
                    <a:pt x="2868716" y="1530929"/>
                    <a:pt x="2909015" y="1490630"/>
                    <a:pt x="2909015" y="1440919"/>
                  </a:cubicBezTo>
                  <a:cubicBezTo>
                    <a:pt x="2909015" y="1391208"/>
                    <a:pt x="2868716" y="1350909"/>
                    <a:pt x="2819005" y="1350909"/>
                  </a:cubicBezTo>
                  <a:close/>
                  <a:moveTo>
                    <a:pt x="2509707" y="1350909"/>
                  </a:moveTo>
                  <a:cubicBezTo>
                    <a:pt x="2459996" y="1350909"/>
                    <a:pt x="2419697" y="1391208"/>
                    <a:pt x="2419697" y="1440919"/>
                  </a:cubicBezTo>
                  <a:cubicBezTo>
                    <a:pt x="2419697" y="1490630"/>
                    <a:pt x="2459996" y="1530929"/>
                    <a:pt x="2509707" y="1530929"/>
                  </a:cubicBezTo>
                  <a:cubicBezTo>
                    <a:pt x="2559418" y="1530929"/>
                    <a:pt x="2599717" y="1490630"/>
                    <a:pt x="2599717" y="1440919"/>
                  </a:cubicBezTo>
                  <a:cubicBezTo>
                    <a:pt x="2599717" y="1391208"/>
                    <a:pt x="2559418" y="1350909"/>
                    <a:pt x="2509707" y="1350909"/>
                  </a:cubicBezTo>
                  <a:close/>
                  <a:moveTo>
                    <a:pt x="195993" y="1200328"/>
                  </a:moveTo>
                  <a:lnTo>
                    <a:pt x="2990831" y="1200328"/>
                  </a:lnTo>
                  <a:cubicBezTo>
                    <a:pt x="3099075" y="1200328"/>
                    <a:pt x="3186824" y="1288077"/>
                    <a:pt x="3186824" y="1396321"/>
                  </a:cubicBezTo>
                  <a:lnTo>
                    <a:pt x="3186824" y="2180270"/>
                  </a:lnTo>
                  <a:cubicBezTo>
                    <a:pt x="3186824" y="2288514"/>
                    <a:pt x="3099075" y="2376263"/>
                    <a:pt x="2990831" y="2376263"/>
                  </a:cubicBezTo>
                  <a:lnTo>
                    <a:pt x="2419697" y="2376263"/>
                  </a:lnTo>
                  <a:lnTo>
                    <a:pt x="2419697" y="3060919"/>
                  </a:lnTo>
                  <a:lnTo>
                    <a:pt x="767127" y="3060919"/>
                  </a:lnTo>
                  <a:lnTo>
                    <a:pt x="767127" y="2376263"/>
                  </a:lnTo>
                  <a:lnTo>
                    <a:pt x="195993" y="2376263"/>
                  </a:lnTo>
                  <a:cubicBezTo>
                    <a:pt x="87749" y="2376263"/>
                    <a:pt x="0" y="2288514"/>
                    <a:pt x="0" y="2180270"/>
                  </a:cubicBezTo>
                  <a:lnTo>
                    <a:pt x="0" y="1396321"/>
                  </a:lnTo>
                  <a:cubicBezTo>
                    <a:pt x="0" y="1288077"/>
                    <a:pt x="87749" y="1200328"/>
                    <a:pt x="195993" y="1200328"/>
                  </a:cubicBezTo>
                  <a:close/>
                  <a:moveTo>
                    <a:pt x="767127" y="0"/>
                  </a:moveTo>
                  <a:lnTo>
                    <a:pt x="2419697" y="0"/>
                  </a:lnTo>
                  <a:lnTo>
                    <a:pt x="2419697" y="190589"/>
                  </a:lnTo>
                  <a:lnTo>
                    <a:pt x="2565249" y="190589"/>
                  </a:lnTo>
                  <a:cubicBezTo>
                    <a:pt x="2649419" y="190589"/>
                    <a:pt x="2717652" y="258822"/>
                    <a:pt x="2717652" y="342992"/>
                  </a:cubicBezTo>
                  <a:lnTo>
                    <a:pt x="2717652" y="1104989"/>
                  </a:lnTo>
                  <a:lnTo>
                    <a:pt x="2284277" y="1104989"/>
                  </a:lnTo>
                  <a:lnTo>
                    <a:pt x="2284277" y="1104128"/>
                  </a:lnTo>
                  <a:lnTo>
                    <a:pt x="2284277" y="190589"/>
                  </a:lnTo>
                  <a:lnTo>
                    <a:pt x="2284277" y="96523"/>
                  </a:lnTo>
                  <a:lnTo>
                    <a:pt x="902547" y="96523"/>
                  </a:lnTo>
                  <a:lnTo>
                    <a:pt x="902547" y="190589"/>
                  </a:lnTo>
                  <a:lnTo>
                    <a:pt x="902547" y="1104128"/>
                  </a:lnTo>
                  <a:lnTo>
                    <a:pt x="902547" y="1104989"/>
                  </a:lnTo>
                  <a:lnTo>
                    <a:pt x="469172" y="1104989"/>
                  </a:lnTo>
                  <a:lnTo>
                    <a:pt x="469172" y="342992"/>
                  </a:lnTo>
                  <a:cubicBezTo>
                    <a:pt x="469172" y="258822"/>
                    <a:pt x="537405" y="190589"/>
                    <a:pt x="621575" y="190589"/>
                  </a:cubicBezTo>
                  <a:lnTo>
                    <a:pt x="767127" y="190589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3600"/>
            </a:p>
          </p:txBody>
        </p:sp>
      </p:grpSp>
      <p:grpSp>
        <p:nvGrpSpPr>
          <p:cNvPr id="67" name="群組 66">
            <a:extLst>
              <a:ext uri="{FF2B5EF4-FFF2-40B4-BE49-F238E27FC236}">
                <a16:creationId xmlns:a16="http://schemas.microsoft.com/office/drawing/2014/main" id="{D9483E56-8F95-CC14-0ED5-AE500C716900}"/>
              </a:ext>
            </a:extLst>
          </p:cNvPr>
          <p:cNvGrpSpPr/>
          <p:nvPr/>
        </p:nvGrpSpPr>
        <p:grpSpPr>
          <a:xfrm>
            <a:off x="783826" y="5170247"/>
            <a:ext cx="2911663" cy="1127838"/>
            <a:chOff x="862177" y="5114477"/>
            <a:chExt cx="2911663" cy="1127838"/>
          </a:xfrm>
        </p:grpSpPr>
        <p:grpSp>
          <p:nvGrpSpPr>
            <p:cNvPr id="47" name="Group 68">
              <a:extLst>
                <a:ext uri="{FF2B5EF4-FFF2-40B4-BE49-F238E27FC236}">
                  <a16:creationId xmlns:a16="http://schemas.microsoft.com/office/drawing/2014/main" id="{68705735-0434-B813-C19A-35D02CC22783}"/>
                </a:ext>
              </a:extLst>
            </p:cNvPr>
            <p:cNvGrpSpPr/>
            <p:nvPr/>
          </p:nvGrpSpPr>
          <p:grpSpPr>
            <a:xfrm flipH="1">
              <a:off x="862177" y="5114477"/>
              <a:ext cx="2911663" cy="1127838"/>
              <a:chOff x="888097" y="1949877"/>
              <a:chExt cx="2660086" cy="1087535"/>
            </a:xfrm>
          </p:grpSpPr>
          <p:sp>
            <p:nvSpPr>
              <p:cNvPr id="48" name="TextBox 69">
                <a:extLst>
                  <a:ext uri="{FF2B5EF4-FFF2-40B4-BE49-F238E27FC236}">
                    <a16:creationId xmlns:a16="http://schemas.microsoft.com/office/drawing/2014/main" id="{C9D3E90F-B5D0-9834-3E63-E78F04D066D7}"/>
                  </a:ext>
                </a:extLst>
              </p:cNvPr>
              <p:cNvSpPr txBox="1"/>
              <p:nvPr/>
            </p:nvSpPr>
            <p:spPr>
              <a:xfrm>
                <a:off x="2695143" y="1949877"/>
                <a:ext cx="853040" cy="40553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2133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Arial" pitchFamily="34" charset="0"/>
                  </a:rPr>
                  <a:t>行銷</a:t>
                </a:r>
                <a:endParaRPr lang="ko-KR" altLang="en-US" sz="2133" b="1" dirty="0">
                  <a:solidFill>
                    <a:schemeClr val="bg1"/>
                  </a:solidFill>
                  <a:latin typeface="微軟正黑體" panose="020B0604030504040204" pitchFamily="34" charset="-120"/>
                  <a:cs typeface="Arial" pitchFamily="34" charset="0"/>
                </a:endParaRPr>
              </a:p>
            </p:txBody>
          </p:sp>
          <p:grpSp>
            <p:nvGrpSpPr>
              <p:cNvPr id="49" name="Group 70">
                <a:extLst>
                  <a:ext uri="{FF2B5EF4-FFF2-40B4-BE49-F238E27FC236}">
                    <a16:creationId xmlns:a16="http://schemas.microsoft.com/office/drawing/2014/main" id="{93485253-F035-D83D-E43E-0BD7216648CE}"/>
                  </a:ext>
                </a:extLst>
              </p:cNvPr>
              <p:cNvGrpSpPr/>
              <p:nvPr/>
            </p:nvGrpSpPr>
            <p:grpSpPr>
              <a:xfrm>
                <a:off x="888097" y="1953893"/>
                <a:ext cx="1818802" cy="1083519"/>
                <a:chOff x="1326062" y="2190967"/>
                <a:chExt cx="2845245" cy="1083519"/>
              </a:xfrm>
            </p:grpSpPr>
            <p:sp>
              <p:nvSpPr>
                <p:cNvPr id="50" name="TextBox 71">
                  <a:extLst>
                    <a:ext uri="{FF2B5EF4-FFF2-40B4-BE49-F238E27FC236}">
                      <a16:creationId xmlns:a16="http://schemas.microsoft.com/office/drawing/2014/main" id="{AD4C0DFB-09C7-180B-6562-0E64422393D6}"/>
                    </a:ext>
                  </a:extLst>
                </p:cNvPr>
                <p:cNvSpPr txBox="1"/>
                <p:nvPr/>
              </p:nvSpPr>
              <p:spPr>
                <a:xfrm>
                  <a:off x="1369672" y="2190967"/>
                  <a:ext cx="2801635" cy="395948"/>
                </a:xfrm>
                <a:prstGeom prst="rect">
                  <a:avLst/>
                </a:prstGeom>
                <a:noFill/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txBody>
                <a:bodyPr wrap="square" rtlCol="0" anchor="ctr">
                  <a:noAutofit/>
                </a:bodyPr>
                <a:lstStyle/>
                <a:p>
                  <a:pPr algn="r"/>
                  <a:r>
                    <a:rPr lang="zh-TW" altLang="en-US" sz="2133" b="1" dirty="0">
                      <a:solidFill>
                        <a:srgbClr val="5E33BF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Arial" pitchFamily="34" charset="0"/>
                    </a:rPr>
                    <a:t>接軌國際研究</a:t>
                  </a:r>
                  <a:endParaRPr lang="ko-KR" altLang="en-US" sz="2133" b="1" dirty="0">
                    <a:solidFill>
                      <a:srgbClr val="5E33BF"/>
                    </a:solidFill>
                    <a:latin typeface="微軟正黑體" panose="020B0604030504040204" pitchFamily="34" charset="-120"/>
                    <a:cs typeface="Arial" pitchFamily="34" charset="0"/>
                  </a:endParaRPr>
                </a:p>
              </p:txBody>
            </p:sp>
            <p:sp>
              <p:nvSpPr>
                <p:cNvPr id="51" name="TextBox 72">
                  <a:extLst>
                    <a:ext uri="{FF2B5EF4-FFF2-40B4-BE49-F238E27FC236}">
                      <a16:creationId xmlns:a16="http://schemas.microsoft.com/office/drawing/2014/main" id="{C73A5830-94C7-6292-2257-18C498977817}"/>
                    </a:ext>
                  </a:extLst>
                </p:cNvPr>
                <p:cNvSpPr txBox="1"/>
                <p:nvPr/>
              </p:nvSpPr>
              <p:spPr>
                <a:xfrm>
                  <a:off x="1326062" y="2670975"/>
                  <a:ext cx="2840419" cy="6035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867" b="1" dirty="0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cs typeface="Times New Roman" panose="02020603050405020304" pitchFamily="18" charset="0"/>
                    </a:rPr>
                    <a:t>Web of Science</a:t>
                  </a:r>
                </a:p>
                <a:p>
                  <a:r>
                    <a:rPr lang="zh-TW" altLang="en-US" sz="1600" b="1" dirty="0">
                      <a:solidFill>
                        <a:schemeClr val="bg1">
                          <a:lumMod val="50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作者個人檔案</a:t>
                  </a:r>
                  <a:endParaRPr lang="en-US" altLang="zh-TW" sz="1600" b="1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63" name="Block Arc 14">
              <a:extLst>
                <a:ext uri="{FF2B5EF4-FFF2-40B4-BE49-F238E27FC236}">
                  <a16:creationId xmlns:a16="http://schemas.microsoft.com/office/drawing/2014/main" id="{797906AB-3AEC-02DC-076D-0940BE8CEC65}"/>
                </a:ext>
              </a:extLst>
            </p:cNvPr>
            <p:cNvSpPr/>
            <p:nvPr/>
          </p:nvSpPr>
          <p:spPr>
            <a:xfrm rot="16200000">
              <a:off x="1031959" y="5686140"/>
              <a:ext cx="502189" cy="544185"/>
            </a:xfrm>
            <a:custGeom>
              <a:avLst/>
              <a:gdLst/>
              <a:ahLst/>
              <a:cxnLst/>
              <a:rect l="l" t="t" r="r" b="b"/>
              <a:pathLst>
                <a:path w="3185463" h="3187558">
                  <a:moveTo>
                    <a:pt x="764000" y="2343999"/>
                  </a:moveTo>
                  <a:cubicBezTo>
                    <a:pt x="566798" y="2256389"/>
                    <a:pt x="385374" y="2134753"/>
                    <a:pt x="230072" y="1981662"/>
                  </a:cubicBezTo>
                  <a:cubicBezTo>
                    <a:pt x="297001" y="2223876"/>
                    <a:pt x="428049" y="2439341"/>
                    <a:pt x="603989" y="2608945"/>
                  </a:cubicBezTo>
                  <a:cubicBezTo>
                    <a:pt x="667739" y="2525681"/>
                    <a:pt x="720588" y="2436567"/>
                    <a:pt x="764000" y="2343999"/>
                  </a:cubicBezTo>
                  <a:close/>
                  <a:moveTo>
                    <a:pt x="783530" y="862903"/>
                  </a:moveTo>
                  <a:cubicBezTo>
                    <a:pt x="737619" y="760936"/>
                    <a:pt x="681240" y="662513"/>
                    <a:pt x="611676" y="571152"/>
                  </a:cubicBezTo>
                  <a:cubicBezTo>
                    <a:pt x="419218" y="754019"/>
                    <a:pt x="279227" y="991173"/>
                    <a:pt x="215545" y="1258034"/>
                  </a:cubicBezTo>
                  <a:cubicBezTo>
                    <a:pt x="378729" y="1090139"/>
                    <a:pt x="571934" y="956907"/>
                    <a:pt x="783530" y="862903"/>
                  </a:cubicBezTo>
                  <a:close/>
                  <a:moveTo>
                    <a:pt x="935657" y="1673146"/>
                  </a:moveTo>
                  <a:lnTo>
                    <a:pt x="227023" y="1673146"/>
                  </a:lnTo>
                  <a:cubicBezTo>
                    <a:pt x="393068" y="1882941"/>
                    <a:pt x="605618" y="2045968"/>
                    <a:pt x="844267" y="2153109"/>
                  </a:cubicBezTo>
                  <a:cubicBezTo>
                    <a:pt x="897907" y="1997390"/>
                    <a:pt x="928862" y="1835739"/>
                    <a:pt x="935657" y="1673146"/>
                  </a:cubicBezTo>
                  <a:close/>
                  <a:moveTo>
                    <a:pt x="935928" y="1493146"/>
                  </a:moveTo>
                  <a:cubicBezTo>
                    <a:pt x="928922" y="1345638"/>
                    <a:pt x="902278" y="1198995"/>
                    <a:pt x="856775" y="1056956"/>
                  </a:cubicBezTo>
                  <a:cubicBezTo>
                    <a:pt x="636768" y="1156959"/>
                    <a:pt x="439487" y="1304654"/>
                    <a:pt x="281464" y="1493146"/>
                  </a:cubicBezTo>
                  <a:close/>
                  <a:moveTo>
                    <a:pt x="1469785" y="2515107"/>
                  </a:moveTo>
                  <a:cubicBezTo>
                    <a:pt x="1283000" y="2508124"/>
                    <a:pt x="1100523" y="2472287"/>
                    <a:pt x="927628" y="2411229"/>
                  </a:cubicBezTo>
                  <a:cubicBezTo>
                    <a:pt x="876831" y="2520843"/>
                    <a:pt x="814172" y="2626182"/>
                    <a:pt x="738220" y="2724387"/>
                  </a:cubicBezTo>
                  <a:cubicBezTo>
                    <a:pt x="944637" y="2881665"/>
                    <a:pt x="1196120" y="2982471"/>
                    <a:pt x="1469785" y="3005418"/>
                  </a:cubicBezTo>
                  <a:close/>
                  <a:moveTo>
                    <a:pt x="1469785" y="1673146"/>
                  </a:moveTo>
                  <a:lnTo>
                    <a:pt x="1112275" y="1673146"/>
                  </a:lnTo>
                  <a:cubicBezTo>
                    <a:pt x="1105327" y="1858153"/>
                    <a:pt x="1070032" y="2042144"/>
                    <a:pt x="1008001" y="2219039"/>
                  </a:cubicBezTo>
                  <a:cubicBezTo>
                    <a:pt x="1155519" y="2270408"/>
                    <a:pt x="1310845" y="2300826"/>
                    <a:pt x="1469785" y="2307834"/>
                  </a:cubicBezTo>
                  <a:close/>
                  <a:moveTo>
                    <a:pt x="1469785" y="898989"/>
                  </a:moveTo>
                  <a:cubicBezTo>
                    <a:pt x="1315103" y="907762"/>
                    <a:pt x="1164166" y="938783"/>
                    <a:pt x="1020939" y="990066"/>
                  </a:cubicBezTo>
                  <a:cubicBezTo>
                    <a:pt x="1074574" y="1153655"/>
                    <a:pt x="1105461" y="1322925"/>
                    <a:pt x="1112368" y="1493146"/>
                  </a:cubicBezTo>
                  <a:lnTo>
                    <a:pt x="1469785" y="1493146"/>
                  </a:lnTo>
                  <a:close/>
                  <a:moveTo>
                    <a:pt x="1469785" y="182141"/>
                  </a:moveTo>
                  <a:cubicBezTo>
                    <a:pt x="1199839" y="204777"/>
                    <a:pt x="951477" y="303168"/>
                    <a:pt x="746615" y="456764"/>
                  </a:cubicBezTo>
                  <a:cubicBezTo>
                    <a:pt x="828296" y="562801"/>
                    <a:pt x="894225" y="677310"/>
                    <a:pt x="947434" y="796072"/>
                  </a:cubicBezTo>
                  <a:cubicBezTo>
                    <a:pt x="1113886" y="736067"/>
                    <a:pt x="1289644" y="700323"/>
                    <a:pt x="1469785" y="691530"/>
                  </a:cubicBezTo>
                  <a:close/>
                  <a:moveTo>
                    <a:pt x="2150063" y="992171"/>
                  </a:moveTo>
                  <a:cubicBezTo>
                    <a:pt x="1990712" y="935501"/>
                    <a:pt x="1822242" y="902595"/>
                    <a:pt x="1649785" y="897224"/>
                  </a:cubicBezTo>
                  <a:lnTo>
                    <a:pt x="1649785" y="1493146"/>
                  </a:lnTo>
                  <a:lnTo>
                    <a:pt x="2063712" y="1493146"/>
                  </a:lnTo>
                  <a:cubicBezTo>
                    <a:pt x="2069089" y="1323887"/>
                    <a:pt x="2098366" y="1155330"/>
                    <a:pt x="2150063" y="992171"/>
                  </a:cubicBezTo>
                  <a:close/>
                  <a:moveTo>
                    <a:pt x="2168848" y="2199110"/>
                  </a:moveTo>
                  <a:cubicBezTo>
                    <a:pt x="2108555" y="2028681"/>
                    <a:pt x="2073581" y="1851532"/>
                    <a:pt x="2065295" y="1673146"/>
                  </a:cubicBezTo>
                  <a:lnTo>
                    <a:pt x="1649785" y="1673146"/>
                  </a:lnTo>
                  <a:lnTo>
                    <a:pt x="1649785" y="2307299"/>
                  </a:lnTo>
                  <a:cubicBezTo>
                    <a:pt x="1829404" y="2299517"/>
                    <a:pt x="2004315" y="2261965"/>
                    <a:pt x="2168848" y="2199110"/>
                  </a:cubicBezTo>
                  <a:close/>
                  <a:moveTo>
                    <a:pt x="2422394" y="446879"/>
                  </a:moveTo>
                  <a:cubicBezTo>
                    <a:pt x="2204309" y="287209"/>
                    <a:pt x="1938140" y="189883"/>
                    <a:pt x="1649785" y="178919"/>
                  </a:cubicBezTo>
                  <a:lnTo>
                    <a:pt x="1649785" y="689876"/>
                  </a:lnTo>
                  <a:cubicBezTo>
                    <a:pt x="1846998" y="695154"/>
                    <a:pt x="2039668" y="732502"/>
                    <a:pt x="2221721" y="797410"/>
                  </a:cubicBezTo>
                  <a:cubicBezTo>
                    <a:pt x="2275056" y="675360"/>
                    <a:pt x="2341760" y="557662"/>
                    <a:pt x="2422394" y="446879"/>
                  </a:cubicBezTo>
                  <a:close/>
                  <a:moveTo>
                    <a:pt x="2447278" y="2722123"/>
                  </a:moveTo>
                  <a:cubicBezTo>
                    <a:pt x="2366121" y="2618714"/>
                    <a:pt x="2299534" y="2507403"/>
                    <a:pt x="2246145" y="2391362"/>
                  </a:cubicBezTo>
                  <a:cubicBezTo>
                    <a:pt x="2057375" y="2464119"/>
                    <a:pt x="1856285" y="2506958"/>
                    <a:pt x="1649785" y="2514779"/>
                  </a:cubicBezTo>
                  <a:lnTo>
                    <a:pt x="1649785" y="3008639"/>
                  </a:lnTo>
                  <a:cubicBezTo>
                    <a:pt x="1949198" y="2997255"/>
                    <a:pt x="2224691" y="2892757"/>
                    <a:pt x="2447278" y="2722123"/>
                  </a:cubicBezTo>
                  <a:close/>
                  <a:moveTo>
                    <a:pt x="2878934" y="1493146"/>
                  </a:moveTo>
                  <a:cubicBezTo>
                    <a:pt x="2723190" y="1307255"/>
                    <a:pt x="2529440" y="1161128"/>
                    <a:pt x="2313862" y="1060620"/>
                  </a:cubicBezTo>
                  <a:cubicBezTo>
                    <a:pt x="2270535" y="1201714"/>
                    <a:pt x="2245604" y="1347104"/>
                    <a:pt x="2240109" y="1493146"/>
                  </a:cubicBezTo>
                  <a:close/>
                  <a:moveTo>
                    <a:pt x="2890636" y="1673146"/>
                  </a:moveTo>
                  <a:lnTo>
                    <a:pt x="2241814" y="1673146"/>
                  </a:lnTo>
                  <a:cubicBezTo>
                    <a:pt x="2249736" y="1827102"/>
                    <a:pt x="2279520" y="1979973"/>
                    <a:pt x="2329964" y="2127513"/>
                  </a:cubicBezTo>
                  <a:cubicBezTo>
                    <a:pt x="2545677" y="2019923"/>
                    <a:pt x="2738160" y="1866413"/>
                    <a:pt x="2890636" y="1673146"/>
                  </a:cubicBezTo>
                  <a:close/>
                  <a:moveTo>
                    <a:pt x="2973035" y="1284386"/>
                  </a:moveTo>
                  <a:cubicBezTo>
                    <a:pt x="2912066" y="1001840"/>
                    <a:pt x="2765308" y="751379"/>
                    <a:pt x="2561381" y="561108"/>
                  </a:cubicBezTo>
                  <a:cubicBezTo>
                    <a:pt x="2489321" y="656437"/>
                    <a:pt x="2431363" y="759225"/>
                    <a:pt x="2384553" y="865647"/>
                  </a:cubicBezTo>
                  <a:cubicBezTo>
                    <a:pt x="2604520" y="964977"/>
                    <a:pt x="2804622" y="1106677"/>
                    <a:pt x="2973035" y="1284386"/>
                  </a:cubicBezTo>
                  <a:close/>
                  <a:moveTo>
                    <a:pt x="2974277" y="1897328"/>
                  </a:moveTo>
                  <a:cubicBezTo>
                    <a:pt x="2812488" y="2073933"/>
                    <a:pt x="2619878" y="2216690"/>
                    <a:pt x="2407486" y="2319665"/>
                  </a:cubicBezTo>
                  <a:cubicBezTo>
                    <a:pt x="2454169" y="2420503"/>
                    <a:pt x="2511856" y="2517376"/>
                    <a:pt x="2582047" y="2607468"/>
                  </a:cubicBezTo>
                  <a:cubicBezTo>
                    <a:pt x="2776399" y="2417974"/>
                    <a:pt x="2916061" y="2172750"/>
                    <a:pt x="2974277" y="1897328"/>
                  </a:cubicBezTo>
                  <a:close/>
                  <a:moveTo>
                    <a:pt x="3185463" y="1593779"/>
                  </a:moveTo>
                  <a:cubicBezTo>
                    <a:pt x="3185463" y="2473999"/>
                    <a:pt x="2471904" y="3187558"/>
                    <a:pt x="1591684" y="3187558"/>
                  </a:cubicBezTo>
                  <a:cubicBezTo>
                    <a:pt x="738111" y="3187558"/>
                    <a:pt x="41261" y="2516549"/>
                    <a:pt x="1913" y="1673146"/>
                  </a:cubicBezTo>
                  <a:lnTo>
                    <a:pt x="0" y="1673146"/>
                  </a:lnTo>
                  <a:lnTo>
                    <a:pt x="0" y="1493146"/>
                  </a:lnTo>
                  <a:lnTo>
                    <a:pt x="2750" y="1493146"/>
                  </a:lnTo>
                  <a:cubicBezTo>
                    <a:pt x="50490" y="700174"/>
                    <a:pt x="679654" y="64473"/>
                    <a:pt x="1469785" y="6156"/>
                  </a:cubicBezTo>
                  <a:lnTo>
                    <a:pt x="1469785" y="0"/>
                  </a:lnTo>
                  <a:lnTo>
                    <a:pt x="1591684" y="0"/>
                  </a:lnTo>
                  <a:lnTo>
                    <a:pt x="1649785" y="0"/>
                  </a:lnTo>
                  <a:lnTo>
                    <a:pt x="1649785" y="2934"/>
                  </a:lnTo>
                  <a:cubicBezTo>
                    <a:pt x="2503127" y="31654"/>
                    <a:pt x="3185463" y="733032"/>
                    <a:pt x="3185463" y="1593779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3600">
                <a:solidFill>
                  <a:schemeClr val="tx1"/>
                </a:solidFill>
              </a:endParaRPr>
            </a:p>
          </p:txBody>
        </p:sp>
      </p:grpSp>
      <p:sp>
        <p:nvSpPr>
          <p:cNvPr id="64" name="標題 63">
            <a:extLst>
              <a:ext uri="{FF2B5EF4-FFF2-40B4-BE49-F238E27FC236}">
                <a16:creationId xmlns:a16="http://schemas.microsoft.com/office/drawing/2014/main" id="{CF0CE674-A5CB-0BF1-06ED-8A35ABB1C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學術研究流程與資源工具</a:t>
            </a:r>
          </a:p>
        </p:txBody>
      </p:sp>
    </p:spTree>
    <p:extLst>
      <p:ext uri="{BB962C8B-B14F-4D97-AF65-F5344CB8AC3E}">
        <p14:creationId xmlns:p14="http://schemas.microsoft.com/office/powerpoint/2010/main" val="28779028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396;p155"/>
          <p:cNvPicPr preferRelativeResize="0"/>
          <p:nvPr/>
        </p:nvPicPr>
        <p:blipFill rotWithShape="1">
          <a:blip r:embed="rId3">
            <a:alphaModFix/>
          </a:blip>
          <a:srcRect l="16927" t="12534" r="13455"/>
          <a:stretch/>
        </p:blipFill>
        <p:spPr>
          <a:xfrm>
            <a:off x="811558" y="1404718"/>
            <a:ext cx="4673743" cy="4462563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5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005A84"/>
              </a:buClr>
              <a:buSzPts val="3600"/>
            </a:pPr>
            <a:r>
              <a:rPr lang="zh-TW" altLang="en-US" sz="4000" b="1" dirty="0">
                <a:solidFill>
                  <a:schemeClr val="accent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引文</a:t>
            </a:r>
            <a:r>
              <a:rPr lang="zh-TW" altLang="en-US" sz="24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與</a:t>
            </a:r>
            <a:r>
              <a:rPr lang="zh-TW" altLang="en-US" sz="4000" b="1" dirty="0">
                <a:solidFill>
                  <a:srgbClr val="652B8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參考書目</a:t>
            </a:r>
            <a:endParaRPr dirty="0">
              <a:solidFill>
                <a:srgbClr val="652B8F"/>
              </a:solidFill>
            </a:endParaRPr>
          </a:p>
        </p:txBody>
      </p:sp>
      <p:sp>
        <p:nvSpPr>
          <p:cNvPr id="397" name="Google Shape;397;p155"/>
          <p:cNvSpPr/>
          <p:nvPr/>
        </p:nvSpPr>
        <p:spPr>
          <a:xfrm>
            <a:off x="897219" y="2421862"/>
            <a:ext cx="1003298" cy="204798"/>
          </a:xfrm>
          <a:prstGeom prst="rect">
            <a:avLst/>
          </a:prstGeom>
          <a:solidFill>
            <a:schemeClr val="accent2">
              <a:alpha val="30000"/>
            </a:schemeClr>
          </a:solidFill>
          <a:ln w="381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8" name="Google Shape;398;p155" descr="C:\Documents and Settings\user\桌面\ScreenHunter_03 Dec. 07 11.11.gif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942" t="31145" r="14304"/>
          <a:stretch/>
        </p:blipFill>
        <p:spPr>
          <a:xfrm>
            <a:off x="6263914" y="1524285"/>
            <a:ext cx="4794251" cy="3348037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155"/>
          <p:cNvSpPr/>
          <p:nvPr/>
        </p:nvSpPr>
        <p:spPr>
          <a:xfrm>
            <a:off x="6263917" y="1997354"/>
            <a:ext cx="4528477" cy="214312"/>
          </a:xfrm>
          <a:prstGeom prst="rect">
            <a:avLst/>
          </a:prstGeom>
          <a:solidFill>
            <a:srgbClr val="652B8F">
              <a:alpha val="30000"/>
            </a:srgbClr>
          </a:solidFill>
          <a:ln w="381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55"/>
          <p:cNvSpPr/>
          <p:nvPr/>
        </p:nvSpPr>
        <p:spPr>
          <a:xfrm>
            <a:off x="1698345" y="1372150"/>
            <a:ext cx="2024913" cy="408578"/>
          </a:xfrm>
          <a:prstGeom prst="roundRect">
            <a:avLst/>
          </a:prstGeom>
          <a:solidFill>
            <a:schemeClr val="accen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r>
              <a:rPr lang="en-US" altLang="zh-TW" sz="18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Citation-</a:t>
            </a:r>
            <a:r>
              <a:rPr lang="zh-TW" altLang="en-US" sz="18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引文</a:t>
            </a:r>
            <a:r>
              <a:rPr lang="en-US" altLang="zh-TW" sz="18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18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註</a:t>
            </a:r>
            <a:r>
              <a:rPr lang="en-US" altLang="zh-TW" sz="18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sz="18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01" name="Google Shape;401;p155"/>
          <p:cNvSpPr/>
          <p:nvPr/>
        </p:nvSpPr>
        <p:spPr>
          <a:xfrm>
            <a:off x="6893291" y="1200429"/>
            <a:ext cx="3262432" cy="408578"/>
          </a:xfrm>
          <a:prstGeom prst="roundRect">
            <a:avLst/>
          </a:prstGeom>
          <a:solidFill>
            <a:srgbClr val="652B8F"/>
          </a:solidFill>
          <a:ln w="952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r>
              <a:rPr lang="en-US" altLang="zh-TW" sz="18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Bibliography-</a:t>
            </a:r>
            <a:r>
              <a:rPr lang="zh-TW" altLang="en-US" sz="18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參考書目</a:t>
            </a:r>
            <a:r>
              <a:rPr lang="en-US" altLang="zh-TW" sz="18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18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文獻</a:t>
            </a:r>
            <a:r>
              <a:rPr lang="en-US" altLang="zh-TW" sz="18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sz="36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cxnSp>
        <p:nvCxnSpPr>
          <p:cNvPr id="402" name="Google Shape;402;p155"/>
          <p:cNvCxnSpPr/>
          <p:nvPr/>
        </p:nvCxnSpPr>
        <p:spPr>
          <a:xfrm rot="10800000" flipH="1">
            <a:off x="1896594" y="1732924"/>
            <a:ext cx="868500" cy="743100"/>
          </a:xfrm>
          <a:prstGeom prst="bentConnector2">
            <a:avLst/>
          </a:prstGeom>
          <a:noFill/>
          <a:ln w="38100" cap="flat" cmpd="sng">
            <a:solidFill>
              <a:schemeClr val="accent2"/>
            </a:solidFill>
            <a:prstDash val="solid"/>
            <a:miter lim="800000"/>
            <a:headEnd type="diamond" w="med" len="med"/>
            <a:tailEnd type="triangle" w="med" len="med"/>
          </a:ln>
        </p:spPr>
      </p:cxnSp>
      <p:cxnSp>
        <p:nvCxnSpPr>
          <p:cNvPr id="403" name="Google Shape;403;p155"/>
          <p:cNvCxnSpPr>
            <a:stCxn id="399" idx="0"/>
          </p:cNvCxnSpPr>
          <p:nvPr/>
        </p:nvCxnSpPr>
        <p:spPr>
          <a:xfrm rot="10800000">
            <a:off x="8528152" y="1568654"/>
            <a:ext cx="0" cy="428700"/>
          </a:xfrm>
          <a:prstGeom prst="straightConnector1">
            <a:avLst/>
          </a:prstGeom>
          <a:noFill/>
          <a:ln w="38100" cap="flat" cmpd="sng">
            <a:solidFill>
              <a:srgbClr val="652B8F"/>
            </a:solidFill>
            <a:prstDash val="solid"/>
            <a:miter lim="800000"/>
            <a:headEnd type="diamond" w="med" len="med"/>
            <a:tailEnd type="triangle" w="med" len="med"/>
          </a:ln>
        </p:spPr>
      </p:cxnSp>
      <p:sp>
        <p:nvSpPr>
          <p:cNvPr id="404" name="Google Shape;404;p155"/>
          <p:cNvSpPr/>
          <p:nvPr/>
        </p:nvSpPr>
        <p:spPr>
          <a:xfrm>
            <a:off x="3916571" y="4286241"/>
            <a:ext cx="4358858" cy="1940912"/>
          </a:xfrm>
          <a:prstGeom prst="roundRect">
            <a:avLst/>
          </a:prstGeom>
          <a:solidFill>
            <a:srgbClr val="7030A0">
              <a:alpha val="89803"/>
            </a:srgbClr>
          </a:solidFill>
          <a:ln w="952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3600"/>
            </a:pPr>
            <a:r>
              <a:rPr lang="zh-TW" altLang="en-US" sz="36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功用</a:t>
            </a:r>
            <a:endParaRPr sz="36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576000" indent="-342900">
              <a:buClr>
                <a:schemeClr val="lt1"/>
              </a:buClr>
              <a:buSzPts val="2400"/>
              <a:buFont typeface="Wingdings" panose="05000000000000000000" pitchFamily="2" charset="2"/>
              <a:buChar char="n"/>
            </a:pPr>
            <a:r>
              <a:rPr lang="zh-TW" altLang="en-US" sz="24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加強</a:t>
            </a:r>
            <a:r>
              <a:rPr lang="en-US" altLang="zh-TW" sz="24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/</a:t>
            </a:r>
            <a:r>
              <a:rPr lang="zh-TW" altLang="en-US" sz="24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支持內容信度 </a:t>
            </a:r>
            <a:endParaRPr lang="en-US" altLang="zh-TW" sz="24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576000" indent="-342900">
              <a:buClr>
                <a:schemeClr val="lt1"/>
              </a:buClr>
              <a:buSzPts val="2400"/>
              <a:buFont typeface="Wingdings" panose="05000000000000000000" pitchFamily="2" charset="2"/>
              <a:buChar char="n"/>
            </a:pPr>
            <a:r>
              <a:rPr lang="zh-TW" altLang="en-US" sz="24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避免抄襲疑慮 </a:t>
            </a:r>
            <a:endParaRPr lang="en-US" altLang="zh-TW" sz="24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576000" indent="-342900">
              <a:buClr>
                <a:schemeClr val="lt1"/>
              </a:buClr>
              <a:buSzPts val="2400"/>
              <a:buFont typeface="Wingdings" panose="05000000000000000000" pitchFamily="2" charset="2"/>
              <a:buChar char="n"/>
            </a:pPr>
            <a:r>
              <a:rPr lang="zh-TW" altLang="en-US" sz="24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作為同主題資料參考依據</a:t>
            </a:r>
            <a:endParaRPr sz="24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00004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E601154D-AE05-D32B-88B6-2133F91FF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624" y="764704"/>
            <a:ext cx="7533025" cy="5270711"/>
          </a:xfrm>
          <a:prstGeom prst="rect">
            <a:avLst/>
          </a:prstGeom>
        </p:spPr>
      </p:pic>
      <p:sp>
        <p:nvSpPr>
          <p:cNvPr id="8" name="標題 7">
            <a:extLst>
              <a:ext uri="{FF2B5EF4-FFF2-40B4-BE49-F238E27FC236}">
                <a16:creationId xmlns:a16="http://schemas.microsoft.com/office/drawing/2014/main" id="{8DA9BDCF-FDEE-915F-EBCF-80EAE9287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更新最新版？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50476C2-73BB-40F1-B1ED-86822AFD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Google Shape;788;p164">
            <a:extLst>
              <a:ext uri="{FF2B5EF4-FFF2-40B4-BE49-F238E27FC236}">
                <a16:creationId xmlns:a16="http://schemas.microsoft.com/office/drawing/2014/main" id="{EE4170E1-2559-C534-210E-CF6577E35380}"/>
              </a:ext>
            </a:extLst>
          </p:cNvPr>
          <p:cNvSpPr/>
          <p:nvPr/>
        </p:nvSpPr>
        <p:spPr>
          <a:xfrm>
            <a:off x="7408136" y="4829497"/>
            <a:ext cx="3109425" cy="442674"/>
          </a:xfrm>
          <a:prstGeom prst="roundRect">
            <a:avLst>
              <a:gd name="adj" fmla="val 16667"/>
            </a:avLst>
          </a:prstGeom>
          <a:solidFill>
            <a:srgbClr val="7C13D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2800"/>
            </a:pPr>
            <a:r>
              <a:rPr lang="zh-TW" altLang="en-US" sz="2000" b="1" dirty="0">
                <a:solidFill>
                  <a:schemeClr val="lt1"/>
                </a:solidFill>
                <a:latin typeface="Microsoft JhengHei"/>
                <a:ea typeface="Microsoft JhengHei"/>
                <a:sym typeface="Microsoft JhengHei"/>
              </a:rPr>
              <a:t>可點此進行最新版本更新</a:t>
            </a:r>
            <a:endParaRPr sz="2000" b="1" dirty="0">
              <a:solidFill>
                <a:schemeClr val="lt1"/>
              </a:solidFill>
              <a:latin typeface="Microsoft JhengHei"/>
              <a:ea typeface="Microsoft JhengHei"/>
            </a:endParaRPr>
          </a:p>
        </p:txBody>
      </p:sp>
      <p:sp>
        <p:nvSpPr>
          <p:cNvPr id="7" name="Google Shape;789;p164">
            <a:extLst>
              <a:ext uri="{FF2B5EF4-FFF2-40B4-BE49-F238E27FC236}">
                <a16:creationId xmlns:a16="http://schemas.microsoft.com/office/drawing/2014/main" id="{A0B73F9B-C433-3962-3641-85BC11AC1CA7}"/>
              </a:ext>
            </a:extLst>
          </p:cNvPr>
          <p:cNvSpPr/>
          <p:nvPr/>
        </p:nvSpPr>
        <p:spPr>
          <a:xfrm>
            <a:off x="9260030" y="5272171"/>
            <a:ext cx="304211" cy="353421"/>
          </a:xfrm>
          <a:prstGeom prst="downArrow">
            <a:avLst>
              <a:gd name="adj1" fmla="val 50000"/>
              <a:gd name="adj2" fmla="val 53495"/>
            </a:avLst>
          </a:prstGeom>
          <a:solidFill>
            <a:srgbClr val="7C13D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2800"/>
            </a:pPr>
            <a:endParaRPr sz="2000" b="1">
              <a:solidFill>
                <a:schemeClr val="lt1"/>
              </a:solidFill>
              <a:latin typeface="Microsoft JhengHei"/>
              <a:ea typeface="Microsoft JhengHei"/>
            </a:endParaRPr>
          </a:p>
        </p:txBody>
      </p:sp>
      <p:sp>
        <p:nvSpPr>
          <p:cNvPr id="10" name="Google Shape;621;p6">
            <a:extLst>
              <a:ext uri="{FF2B5EF4-FFF2-40B4-BE49-F238E27FC236}">
                <a16:creationId xmlns:a16="http://schemas.microsoft.com/office/drawing/2014/main" id="{4CC6D1BD-5F86-279A-30C7-12652D1C5E1A}"/>
              </a:ext>
            </a:extLst>
          </p:cNvPr>
          <p:cNvSpPr/>
          <p:nvPr/>
        </p:nvSpPr>
        <p:spPr>
          <a:xfrm>
            <a:off x="8423749" y="5562687"/>
            <a:ext cx="1773399" cy="403549"/>
          </a:xfrm>
          <a:prstGeom prst="round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 w="38100" cap="flat" cmpd="sng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980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AB5F0615-DD27-AD5F-B339-958CBC68F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112" y="1096038"/>
            <a:ext cx="8613775" cy="53968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15" name="Google Shape;815;p15"/>
          <p:cNvSpPr txBox="1">
            <a:spLocks noGrp="1"/>
          </p:cNvSpPr>
          <p:nvPr>
            <p:ph type="title"/>
          </p:nvPr>
        </p:nvSpPr>
        <p:spPr>
          <a:xfrm>
            <a:off x="1169344" y="215091"/>
            <a:ext cx="10515600" cy="925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005A84"/>
              </a:buClr>
              <a:buSzPts val="3600"/>
            </a:pPr>
            <a:r>
              <a:rPr lang="zh-TW" altLang="en-US" dirty="0">
                <a:sym typeface="Microsoft JhengHei"/>
              </a:rPr>
              <a:t>建立個人</a:t>
            </a:r>
            <a:r>
              <a:rPr lang="en-US" altLang="zh-TW" dirty="0">
                <a:sym typeface="Microsoft JhengHei"/>
              </a:rPr>
              <a:t>EndNote Library</a:t>
            </a:r>
            <a:endParaRPr dirty="0">
              <a:sym typeface="Microsoft JhengHei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2C28252-8076-461E-B268-80C5F1C57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820" name="Google Shape;820;p15"/>
          <p:cNvSpPr/>
          <p:nvPr/>
        </p:nvSpPr>
        <p:spPr>
          <a:xfrm>
            <a:off x="5551787" y="4793925"/>
            <a:ext cx="1750714" cy="578837"/>
          </a:xfrm>
          <a:prstGeom prst="wedgeRoundRectCallout">
            <a:avLst>
              <a:gd name="adj1" fmla="val -59437"/>
              <a:gd name="adj2" fmla="val -23947"/>
              <a:gd name="adj3" fmla="val 16667"/>
            </a:avLst>
          </a:prstGeom>
          <a:solidFill>
            <a:srgbClr val="7C13D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2800"/>
            </a:pPr>
            <a:r>
              <a:rPr lang="zh-TW" altLang="en-US" sz="2800" b="1" dirty="0">
                <a:solidFill>
                  <a:schemeClr val="lt1"/>
                </a:solidFill>
                <a:latin typeface="Microsoft JhengHei"/>
                <a:ea typeface="Microsoft JhengHei"/>
                <a:sym typeface="Microsoft JhengHei"/>
              </a:rPr>
              <a:t>建立新檔</a:t>
            </a:r>
            <a:endParaRPr sz="2800" b="1" dirty="0">
              <a:solidFill>
                <a:schemeClr val="lt1"/>
              </a:solidFill>
              <a:latin typeface="Microsoft JhengHei"/>
              <a:ea typeface="Microsoft JhengHei"/>
            </a:endParaRPr>
          </a:p>
        </p:txBody>
      </p:sp>
      <p:sp>
        <p:nvSpPr>
          <p:cNvPr id="821" name="Google Shape;821;p15"/>
          <p:cNvSpPr/>
          <p:nvPr/>
        </p:nvSpPr>
        <p:spPr>
          <a:xfrm>
            <a:off x="5551787" y="3673582"/>
            <a:ext cx="1750714" cy="578837"/>
          </a:xfrm>
          <a:prstGeom prst="wedgeRoundRectCallout">
            <a:avLst>
              <a:gd name="adj1" fmla="val -59468"/>
              <a:gd name="adj2" fmla="val -23147"/>
              <a:gd name="adj3" fmla="val 16667"/>
            </a:avLst>
          </a:prstGeom>
          <a:solidFill>
            <a:srgbClr val="7C13D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2800"/>
            </a:pPr>
            <a:r>
              <a:rPr lang="zh-TW" altLang="en-US" sz="2800" b="1" dirty="0">
                <a:solidFill>
                  <a:schemeClr val="lt1"/>
                </a:solidFill>
                <a:latin typeface="Microsoft JhengHei"/>
                <a:ea typeface="Microsoft JhengHei"/>
                <a:sym typeface="Microsoft JhengHei"/>
              </a:rPr>
              <a:t>開啟舊檔</a:t>
            </a:r>
            <a:endParaRPr sz="2800" b="1" dirty="0">
              <a:solidFill>
                <a:schemeClr val="lt1"/>
              </a:solidFill>
              <a:latin typeface="Microsoft JhengHei"/>
              <a:ea typeface="Microsoft JhengHei"/>
            </a:endParaRPr>
          </a:p>
        </p:txBody>
      </p:sp>
      <p:sp>
        <p:nvSpPr>
          <p:cNvPr id="7" name="Google Shape;621;p6">
            <a:extLst>
              <a:ext uri="{FF2B5EF4-FFF2-40B4-BE49-F238E27FC236}">
                <a16:creationId xmlns:a16="http://schemas.microsoft.com/office/drawing/2014/main" id="{640F60FC-E4F1-8EED-1964-BFB65E2CB559}"/>
              </a:ext>
            </a:extLst>
          </p:cNvPr>
          <p:cNvSpPr/>
          <p:nvPr/>
        </p:nvSpPr>
        <p:spPr>
          <a:xfrm>
            <a:off x="2901956" y="3622351"/>
            <a:ext cx="2355844" cy="530549"/>
          </a:xfrm>
          <a:prstGeom prst="round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 w="38100" cap="flat" cmpd="sng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621;p6">
            <a:extLst>
              <a:ext uri="{FF2B5EF4-FFF2-40B4-BE49-F238E27FC236}">
                <a16:creationId xmlns:a16="http://schemas.microsoft.com/office/drawing/2014/main" id="{C58E58E7-2019-9253-0A11-7D0DBC114928}"/>
              </a:ext>
            </a:extLst>
          </p:cNvPr>
          <p:cNvSpPr/>
          <p:nvPr/>
        </p:nvSpPr>
        <p:spPr>
          <a:xfrm>
            <a:off x="2901956" y="4792338"/>
            <a:ext cx="2355844" cy="530549"/>
          </a:xfrm>
          <a:prstGeom prst="round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 w="38100" cap="flat" cmpd="sng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單元六｜Turnitin論文原創性比對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089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Turnitin：體檢報告，不是測謊機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5975" y="1834455"/>
            <a:ext cx="5200650" cy="1690291"/>
          </a:xfrm>
          <a:prstGeom prst="roundRect">
            <a:avLst>
              <a:gd name="adj" fmla="val 5823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996950" y="2015430"/>
            <a:ext cx="498386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申請帳號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83056" y="2307530"/>
            <a:ext cx="4890135" cy="1061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67894" indent="-167894" algn="l">
              <a:lnSpc>
                <a:spcPts val="2040"/>
              </a:lnSpc>
              <a:buSzPct val="100000"/>
              <a:buChar char="•"/>
            </a:pPr>
            <a:r>
              <a:rPr lang="en-US" sz="12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填Google表單，請用Chrome</a:t>
            </a:r>
            <a:endParaRPr lang="en-US" sz="1200" dirty="0"/>
          </a:p>
          <a:p>
            <a:pPr marL="167894" indent="-167894" algn="l">
              <a:lnSpc>
                <a:spcPts val="2040"/>
              </a:lnSpc>
              <a:buSzPct val="100000"/>
              <a:buChar char="•"/>
            </a:pPr>
            <a:r>
              <a:rPr lang="en-US" sz="12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111學年起入學：限用@o365st.pu.edu.tw或@pu.edu.tw</a:t>
            </a:r>
            <a:endParaRPr lang="en-US" sz="1200" dirty="0"/>
          </a:p>
          <a:p>
            <a:pPr marL="167894" indent="-167894" algn="l">
              <a:lnSpc>
                <a:spcPts val="2040"/>
              </a:lnSpc>
              <a:buSzPct val="100000"/>
              <a:buChar char="•"/>
            </a:pPr>
            <a:r>
              <a:rPr lang="en-US" sz="12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開通信連結</a:t>
            </a:r>
            <a:r>
              <a:rPr lang="en-US" sz="1200" b="1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24小時內有效</a:t>
            </a:r>
            <a:endParaRPr lang="en-US" sz="1200" dirty="0"/>
          </a:p>
          <a:p>
            <a:pPr marL="167894" indent="-167894" algn="l">
              <a:lnSpc>
                <a:spcPts val="2040"/>
              </a:lnSpc>
              <a:buSzPct val="100000"/>
              <a:buChar char="•"/>
            </a:pPr>
            <a:r>
              <a:rPr lang="en-US" sz="12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學生帳號效期</a:t>
            </a:r>
            <a:r>
              <a:rPr lang="en-US" sz="1200" b="1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一學年</a:t>
            </a:r>
            <a:r>
              <a:rPr lang="en-US" sz="12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，次學年重新申請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175375" y="1834455"/>
            <a:ext cx="5200650" cy="1690291"/>
          </a:xfrm>
          <a:prstGeom prst="roundRect">
            <a:avLst>
              <a:gd name="adj" fmla="val 5823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6356350" y="2015430"/>
            <a:ext cx="498386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B23A4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學位考試必備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42456" y="2307530"/>
            <a:ext cx="4890135" cy="802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67894" indent="-167894" algn="l">
              <a:lnSpc>
                <a:spcPts val="2040"/>
              </a:lnSpc>
              <a:buSzPct val="100000"/>
              <a:buChar char="•"/>
            </a:pPr>
            <a:r>
              <a:rPr lang="en-US" sz="12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109學年度起須附經指導教授簽名的比對報告電子檔</a:t>
            </a:r>
            <a:endParaRPr lang="en-US" sz="1200" dirty="0"/>
          </a:p>
          <a:p>
            <a:pPr marL="167894" indent="-167894" algn="l">
              <a:lnSpc>
                <a:spcPts val="2040"/>
              </a:lnSpc>
              <a:buSzPct val="100000"/>
              <a:buChar char="•"/>
            </a:pPr>
            <a:r>
              <a:rPr lang="en-US" sz="12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自我比對選「無儲存庫」，否則日後比對變100%</a:t>
            </a:r>
            <a:endParaRPr lang="en-US" sz="1200" dirty="0"/>
          </a:p>
          <a:p>
            <a:pPr marL="167894" indent="-167894" algn="l">
              <a:lnSpc>
                <a:spcPts val="2040"/>
              </a:lnSpc>
              <a:buSzPct val="100000"/>
              <a:buChar char="•"/>
            </a:pPr>
            <a:r>
              <a:rPr lang="en-US" sz="12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相似度不等於抄襲，要逐段檢視來源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12800" y="3693021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比對資料庫：500億筆網頁、5.7億份學生論文、1.5億筆期刊雜誌內容｜</a:t>
            </a:r>
            <a:r>
              <a:rPr lang="en-US" sz="1200" u="sng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library.pu.edu.tw/p/426-1054-71.php</a:t>
            </a:r>
            <a:endParaRPr lang="en-US" sz="12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"/>
            <a:ext cx="10348354" cy="6867851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0" y="584200"/>
            <a:ext cx="2336800" cy="1077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檢視報告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相符處總覽</a:t>
            </a:r>
          </a:p>
        </p:txBody>
      </p:sp>
      <p:sp>
        <p:nvSpPr>
          <p:cNvPr id="8" name="橢圓 7"/>
          <p:cNvSpPr/>
          <p:nvPr/>
        </p:nvSpPr>
        <p:spPr>
          <a:xfrm>
            <a:off x="7866741" y="1255486"/>
            <a:ext cx="758372" cy="355600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/>
          </a:p>
        </p:txBody>
      </p:sp>
      <p:sp>
        <p:nvSpPr>
          <p:cNvPr id="9" name="橢圓 8"/>
          <p:cNvSpPr/>
          <p:nvPr/>
        </p:nvSpPr>
        <p:spPr>
          <a:xfrm>
            <a:off x="9042400" y="330200"/>
            <a:ext cx="1727200" cy="609600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/>
          </a:p>
        </p:txBody>
      </p:sp>
      <p:cxnSp>
        <p:nvCxnSpPr>
          <p:cNvPr id="11" name="直線單箭頭接點 10"/>
          <p:cNvCxnSpPr>
            <a:stCxn id="8" idx="7"/>
            <a:endCxn id="9" idx="3"/>
          </p:cNvCxnSpPr>
          <p:nvPr/>
        </p:nvCxnSpPr>
        <p:spPr>
          <a:xfrm flipV="1">
            <a:off x="8514052" y="850526"/>
            <a:ext cx="781291" cy="45703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 flipH="1">
            <a:off x="7670799" y="2196583"/>
            <a:ext cx="965200" cy="1371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4048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E370D8A-D778-4773-8DA1-8F7374B584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46" t="11865" r="10826" b="21223"/>
          <a:stretch/>
        </p:blipFill>
        <p:spPr>
          <a:xfrm>
            <a:off x="83889" y="0"/>
            <a:ext cx="11800055" cy="519278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3749727-E2C5-4F4C-BE16-E4EE66AC7531}"/>
              </a:ext>
            </a:extLst>
          </p:cNvPr>
          <p:cNvSpPr/>
          <p:nvPr/>
        </p:nvSpPr>
        <p:spPr>
          <a:xfrm>
            <a:off x="9303390" y="306198"/>
            <a:ext cx="838900" cy="4571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B9A80BE-8F9F-401B-8626-D1A2BDAA6753}"/>
              </a:ext>
            </a:extLst>
          </p:cNvPr>
          <p:cNvSpPr/>
          <p:nvPr/>
        </p:nvSpPr>
        <p:spPr>
          <a:xfrm>
            <a:off x="1375792" y="4035104"/>
            <a:ext cx="2055305" cy="27683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C9E3126-8C5B-48DA-8A8E-6B9F713E69A7}"/>
              </a:ext>
            </a:extLst>
          </p:cNvPr>
          <p:cNvSpPr txBox="1"/>
          <p:nvPr/>
        </p:nvSpPr>
        <p:spPr>
          <a:xfrm>
            <a:off x="1744910" y="5587068"/>
            <a:ext cx="3733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歡迎報名 </a:t>
            </a:r>
            <a:r>
              <a:rPr lang="zh-TW" altLang="en-US" b="1" i="0" dirty="0">
                <a:solidFill>
                  <a:srgbClr val="4E5F7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hlinkClick r:id="rId3"/>
              </a:rPr>
              <a:t>資訊素養教育課程</a:t>
            </a:r>
            <a:endParaRPr lang="zh-TW" altLang="en-US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45571800-008E-4D2D-9451-9FCA6E6C42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032" t="17249" r="10138" b="32721"/>
          <a:stretch/>
        </p:blipFill>
        <p:spPr>
          <a:xfrm>
            <a:off x="4935523" y="3426903"/>
            <a:ext cx="7172588" cy="343109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19AB276-AA26-45C0-81BF-F207C1AF3656}"/>
              </a:ext>
            </a:extLst>
          </p:cNvPr>
          <p:cNvSpPr/>
          <p:nvPr/>
        </p:nvSpPr>
        <p:spPr>
          <a:xfrm>
            <a:off x="5622020" y="4908957"/>
            <a:ext cx="5636006" cy="8207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1630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8A6D1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總複習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29788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一張圖帶走：研究生文獻工作流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12800" y="2009080"/>
            <a:ext cx="1676400" cy="1716980"/>
          </a:xfrm>
          <a:prstGeom prst="roundRect">
            <a:avLst>
              <a:gd name="adj" fmla="val 4545"/>
            </a:avLst>
          </a:prstGeom>
          <a:solidFill>
            <a:srgbClr val="FFFDF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6" name="Shape 4"/>
          <p:cNvSpPr/>
          <p:nvPr/>
        </p:nvSpPr>
        <p:spPr>
          <a:xfrm>
            <a:off x="812800" y="2009080"/>
            <a:ext cx="1676400" cy="1716980"/>
          </a:xfrm>
          <a:custGeom>
            <a:avLst/>
            <a:gdLst/>
            <a:ahLst/>
            <a:cxnLst/>
            <a:rect l="l" t="t" r="r" b="b"/>
            <a:pathLst>
              <a:path w="1676400" h="1716980">
                <a:moveTo>
                  <a:pt x="0" y="76200"/>
                </a:moveTo>
                <a:lnTo>
                  <a:pt x="0" y="76200"/>
                </a:lnTo>
                <a:arcTo wR="76200" hR="76200" stAng="10800000" swAng="5400000"/>
                <a:lnTo>
                  <a:pt x="1600200" y="0"/>
                </a:lnTo>
                <a:arcTo wR="76200" hR="76200" stAng="16200000" swAng="5400000"/>
                <a:lnTo>
                  <a:pt x="1676400" y="76200"/>
                </a:lnTo>
                <a:arcTo wR="76200" hR="25400" stAng="0" swAng="-5400000"/>
                <a:lnTo>
                  <a:pt x="76200" y="50800"/>
                </a:lnTo>
                <a:arcTo wR="76200" hR="25400" stAng="16200000" swAng="-5400000"/>
                <a:close/>
              </a:path>
            </a:pathLst>
          </a:custGeom>
          <a:solidFill>
            <a:srgbClr val="C9A227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7" name="Image 0" descr="Lightbulb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65200" y="2212280"/>
            <a:ext cx="304800" cy="3048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5200" y="2580580"/>
            <a:ext cx="142240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發想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65200" y="2887861"/>
            <a:ext cx="14224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Consensus、WoS RA、Scopus AI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2590800" y="2009080"/>
            <a:ext cx="1676400" cy="1716980"/>
          </a:xfrm>
          <a:prstGeom prst="roundRect">
            <a:avLst>
              <a:gd name="adj" fmla="val 4545"/>
            </a:avLst>
          </a:prstGeom>
          <a:solidFill>
            <a:srgbClr val="FFFDF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Shape 8"/>
          <p:cNvSpPr/>
          <p:nvPr/>
        </p:nvSpPr>
        <p:spPr>
          <a:xfrm>
            <a:off x="2590800" y="2009080"/>
            <a:ext cx="1676400" cy="1716980"/>
          </a:xfrm>
          <a:custGeom>
            <a:avLst/>
            <a:gdLst/>
            <a:ahLst/>
            <a:cxnLst/>
            <a:rect l="l" t="t" r="r" b="b"/>
            <a:pathLst>
              <a:path w="1676400" h="1716980">
                <a:moveTo>
                  <a:pt x="0" y="76200"/>
                </a:moveTo>
                <a:lnTo>
                  <a:pt x="0" y="76200"/>
                </a:lnTo>
                <a:arcTo wR="76200" hR="76200" stAng="10800000" swAng="5400000"/>
                <a:lnTo>
                  <a:pt x="1600200" y="0"/>
                </a:lnTo>
                <a:arcTo wR="76200" hR="76200" stAng="16200000" swAng="5400000"/>
                <a:lnTo>
                  <a:pt x="1676400" y="76200"/>
                </a:lnTo>
                <a:arcTo wR="76200" hR="25400" stAng="0" swAng="-5400000"/>
                <a:lnTo>
                  <a:pt x="76200" y="50800"/>
                </a:lnTo>
                <a:arcTo wR="76200" hR="25400" stAng="16200000" swAng="-5400000"/>
                <a:close/>
              </a:path>
            </a:pathLst>
          </a:custGeom>
          <a:solidFill>
            <a:srgbClr val="C9A227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12" name="Image 1" descr="Search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43200" y="2212280"/>
            <a:ext cx="304800" cy="3048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743200" y="2580580"/>
            <a:ext cx="142240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檢索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2743200" y="2887861"/>
            <a:ext cx="14224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Jumper → EBSCO、WoS、華藝 → 國圖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4368800" y="2009080"/>
            <a:ext cx="1676400" cy="1716980"/>
          </a:xfrm>
          <a:prstGeom prst="roundRect">
            <a:avLst>
              <a:gd name="adj" fmla="val 4545"/>
            </a:avLst>
          </a:prstGeom>
          <a:solidFill>
            <a:srgbClr val="FFFDF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6" name="Shape 12"/>
          <p:cNvSpPr/>
          <p:nvPr/>
        </p:nvSpPr>
        <p:spPr>
          <a:xfrm>
            <a:off x="4368800" y="2009080"/>
            <a:ext cx="1676400" cy="1716980"/>
          </a:xfrm>
          <a:custGeom>
            <a:avLst/>
            <a:gdLst/>
            <a:ahLst/>
            <a:cxnLst/>
            <a:rect l="l" t="t" r="r" b="b"/>
            <a:pathLst>
              <a:path w="1676400" h="1716980">
                <a:moveTo>
                  <a:pt x="0" y="76200"/>
                </a:moveTo>
                <a:lnTo>
                  <a:pt x="0" y="76200"/>
                </a:lnTo>
                <a:arcTo wR="76200" hR="76200" stAng="10800000" swAng="5400000"/>
                <a:lnTo>
                  <a:pt x="1600200" y="0"/>
                </a:lnTo>
                <a:arcTo wR="76200" hR="76200" stAng="16200000" swAng="5400000"/>
                <a:lnTo>
                  <a:pt x="1676400" y="76200"/>
                </a:lnTo>
                <a:arcTo wR="76200" hR="25400" stAng="0" swAng="-5400000"/>
                <a:lnTo>
                  <a:pt x="76200" y="50800"/>
                </a:lnTo>
                <a:arcTo wR="76200" hR="25400" stAng="16200000" swAng="-5400000"/>
                <a:close/>
              </a:path>
            </a:pathLst>
          </a:custGeom>
          <a:solidFill>
            <a:srgbClr val="C9A227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17" name="Image 2" descr="Book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521200" y="2212280"/>
            <a:ext cx="304800" cy="3048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521200" y="2580580"/>
            <a:ext cx="142240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取得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4521200" y="2887861"/>
            <a:ext cx="14224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全文下載或NDDS館際合作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6146800" y="2009080"/>
            <a:ext cx="1676400" cy="1716980"/>
          </a:xfrm>
          <a:prstGeom prst="roundRect">
            <a:avLst>
              <a:gd name="adj" fmla="val 4545"/>
            </a:avLst>
          </a:prstGeom>
          <a:solidFill>
            <a:srgbClr val="FFFDF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1" name="Shape 16"/>
          <p:cNvSpPr/>
          <p:nvPr/>
        </p:nvSpPr>
        <p:spPr>
          <a:xfrm>
            <a:off x="6146800" y="2009080"/>
            <a:ext cx="1676400" cy="1716980"/>
          </a:xfrm>
          <a:custGeom>
            <a:avLst/>
            <a:gdLst/>
            <a:ahLst/>
            <a:cxnLst/>
            <a:rect l="l" t="t" r="r" b="b"/>
            <a:pathLst>
              <a:path w="1676400" h="1716980">
                <a:moveTo>
                  <a:pt x="0" y="76200"/>
                </a:moveTo>
                <a:lnTo>
                  <a:pt x="0" y="76200"/>
                </a:lnTo>
                <a:arcTo wR="76200" hR="76200" stAng="10800000" swAng="5400000"/>
                <a:lnTo>
                  <a:pt x="1600200" y="0"/>
                </a:lnTo>
                <a:arcTo wR="76200" hR="76200" stAng="16200000" swAng="5400000"/>
                <a:lnTo>
                  <a:pt x="1676400" y="76200"/>
                </a:lnTo>
                <a:arcTo wR="76200" hR="25400" stAng="0" swAng="-5400000"/>
                <a:lnTo>
                  <a:pt x="76200" y="50800"/>
                </a:lnTo>
                <a:arcTo wR="76200" hR="25400" stAng="16200000" swAng="-5400000"/>
                <a:close/>
              </a:path>
            </a:pathLst>
          </a:custGeom>
          <a:solidFill>
            <a:srgbClr val="C9A227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22" name="Image 3" descr="Database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99200" y="2212280"/>
            <a:ext cx="304800" cy="3048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299200" y="2580580"/>
            <a:ext cx="142240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管理</a:t>
            </a:r>
            <a:endParaRPr lang="en-US" sz="1600" dirty="0"/>
          </a:p>
        </p:txBody>
      </p:sp>
      <p:sp>
        <p:nvSpPr>
          <p:cNvPr id="24" name="Text 18"/>
          <p:cNvSpPr/>
          <p:nvPr/>
        </p:nvSpPr>
        <p:spPr>
          <a:xfrm>
            <a:off x="6299200" y="2887861"/>
            <a:ext cx="14224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EndNote＋Research Assistant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7924800" y="2009080"/>
            <a:ext cx="1676400" cy="1716980"/>
          </a:xfrm>
          <a:prstGeom prst="roundRect">
            <a:avLst>
              <a:gd name="adj" fmla="val 4545"/>
            </a:avLst>
          </a:prstGeom>
          <a:solidFill>
            <a:srgbClr val="FFFDF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6" name="Shape 20"/>
          <p:cNvSpPr/>
          <p:nvPr/>
        </p:nvSpPr>
        <p:spPr>
          <a:xfrm>
            <a:off x="7924800" y="2009080"/>
            <a:ext cx="1676400" cy="1716980"/>
          </a:xfrm>
          <a:custGeom>
            <a:avLst/>
            <a:gdLst/>
            <a:ahLst/>
            <a:cxnLst/>
            <a:rect l="l" t="t" r="r" b="b"/>
            <a:pathLst>
              <a:path w="1676400" h="1716980">
                <a:moveTo>
                  <a:pt x="0" y="76200"/>
                </a:moveTo>
                <a:lnTo>
                  <a:pt x="0" y="76200"/>
                </a:lnTo>
                <a:arcTo wR="76200" hR="76200" stAng="10800000" swAng="5400000"/>
                <a:lnTo>
                  <a:pt x="1600200" y="0"/>
                </a:lnTo>
                <a:arcTo wR="76200" hR="76200" stAng="16200000" swAng="5400000"/>
                <a:lnTo>
                  <a:pt x="1676400" y="76200"/>
                </a:lnTo>
                <a:arcTo wR="76200" hR="25400" stAng="0" swAng="-5400000"/>
                <a:lnTo>
                  <a:pt x="76200" y="50800"/>
                </a:lnTo>
                <a:arcTo wR="76200" hR="25400" stAng="16200000" swAng="-5400000"/>
                <a:close/>
              </a:path>
            </a:pathLst>
          </a:custGeom>
          <a:solidFill>
            <a:srgbClr val="C9A227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27" name="Image 4" descr="Code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077200" y="2212280"/>
            <a:ext cx="304800" cy="30480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8077200" y="2580580"/>
            <a:ext cx="142240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寫作</a:t>
            </a:r>
            <a:endParaRPr lang="en-US" sz="1600" dirty="0"/>
          </a:p>
        </p:txBody>
      </p:sp>
      <p:sp>
        <p:nvSpPr>
          <p:cNvPr id="29" name="Text 22"/>
          <p:cNvSpPr/>
          <p:nvPr/>
        </p:nvSpPr>
        <p:spPr>
          <a:xfrm>
            <a:off x="8077200" y="2887861"/>
            <a:ext cx="14224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Writefull學術英文寫作</a:t>
            </a:r>
            <a:endParaRPr lang="en-US" sz="1200" dirty="0"/>
          </a:p>
        </p:txBody>
      </p:sp>
      <p:sp>
        <p:nvSpPr>
          <p:cNvPr id="30" name="Shape 23"/>
          <p:cNvSpPr/>
          <p:nvPr/>
        </p:nvSpPr>
        <p:spPr>
          <a:xfrm>
            <a:off x="9702800" y="2009080"/>
            <a:ext cx="1676400" cy="1716980"/>
          </a:xfrm>
          <a:prstGeom prst="roundRect">
            <a:avLst>
              <a:gd name="adj" fmla="val 4545"/>
            </a:avLst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1" name="Shape 24"/>
          <p:cNvSpPr/>
          <p:nvPr/>
        </p:nvSpPr>
        <p:spPr>
          <a:xfrm>
            <a:off x="9702800" y="2009080"/>
            <a:ext cx="1676400" cy="1716980"/>
          </a:xfrm>
          <a:custGeom>
            <a:avLst/>
            <a:gdLst/>
            <a:ahLst/>
            <a:cxnLst/>
            <a:rect l="l" t="t" r="r" b="b"/>
            <a:pathLst>
              <a:path w="1676400" h="1716980">
                <a:moveTo>
                  <a:pt x="0" y="76200"/>
                </a:moveTo>
                <a:lnTo>
                  <a:pt x="0" y="76200"/>
                </a:lnTo>
                <a:arcTo wR="76200" hR="76200" stAng="10800000" swAng="5400000"/>
                <a:lnTo>
                  <a:pt x="1600200" y="0"/>
                </a:lnTo>
                <a:arcTo wR="76200" hR="76200" stAng="16200000" swAng="5400000"/>
                <a:lnTo>
                  <a:pt x="1676400" y="76200"/>
                </a:lnTo>
                <a:arcTo wR="76200" hR="25400" stAng="0" swAng="-5400000"/>
                <a:lnTo>
                  <a:pt x="76200" y="50800"/>
                </a:lnTo>
                <a:arcTo wR="76200" hR="25400" stAng="16200000" swAng="-5400000"/>
                <a:close/>
              </a:path>
            </a:pathLst>
          </a:custGeom>
          <a:solidFill>
            <a:srgbClr val="C9A227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32" name="Image 5" descr="Verified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855200" y="2212280"/>
            <a:ext cx="304800" cy="30480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855200" y="2580580"/>
            <a:ext cx="142240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3C76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誠信</a:t>
            </a:r>
            <a:endParaRPr lang="en-US" sz="1600" dirty="0"/>
          </a:p>
        </p:txBody>
      </p:sp>
      <p:sp>
        <p:nvSpPr>
          <p:cNvPr id="34" name="Text 26"/>
          <p:cNvSpPr/>
          <p:nvPr/>
        </p:nvSpPr>
        <p:spPr>
          <a:xfrm>
            <a:off x="9855200" y="2887861"/>
            <a:ext cx="14224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AI查核、揭露、Turnitin</a:t>
            </a:r>
            <a:endParaRPr lang="en-US" sz="1200" dirty="0"/>
          </a:p>
        </p:txBody>
      </p:sp>
      <p:sp>
        <p:nvSpPr>
          <p:cNvPr id="35" name="Text 27"/>
          <p:cNvSpPr/>
          <p:nvPr/>
        </p:nvSpPr>
        <p:spPr>
          <a:xfrm>
            <a:off x="812800" y="3980061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AI負責找線索，資料庫負責查證，你負責判斷</a:t>
            </a:r>
            <a:endParaRPr lang="en-US" sz="1500" dirty="0"/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63F2577C-4609-A215-BC6E-5BA8A2F2EB7C}"/>
              </a:ext>
            </a:extLst>
          </p:cNvPr>
          <p:cNvSpPr txBox="1"/>
          <p:nvPr/>
        </p:nvSpPr>
        <p:spPr>
          <a:xfrm>
            <a:off x="812800" y="4452350"/>
            <a:ext cx="6096000" cy="302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altLang="zh-TW" sz="1200" dirty="0" err="1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Writefull學術英文寫作</a:t>
            </a:r>
            <a:endParaRPr lang="en-US" altLang="zh-TW" sz="12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b="1" i="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聯絡資訊與資源網址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12800" y="1175941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蓋夏圖書館知識服務組　姜義臺</a:t>
            </a:r>
            <a:r>
              <a:rPr lang="en-US" sz="1400" dirty="0">
                <a:solidFill>
                  <a:srgbClr val="2E2E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｜pu105b0@pu.edu.tw｜(04) 26328001 分機 11633</a:t>
            </a:r>
            <a:endParaRPr lang="en-US" sz="14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433303 台中市沙鹿區臺灣大道七段200號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120357"/>
              </p:ext>
            </p:extLst>
          </p:nvPr>
        </p:nvGraphicFramePr>
        <p:xfrm>
          <a:off x="825500" y="1861741"/>
          <a:ext cx="10553700" cy="3658391"/>
        </p:xfrm>
        <a:graphic>
          <a:graphicData uri="http://schemas.openxmlformats.org/drawingml/2006/table">
            <a:tbl>
              <a:tblPr/>
              <a:tblGrid>
                <a:gridCol w="2532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0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2581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資源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5F1E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網址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581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館藏查詢系統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  <a:hlinkClick r:id="rId3"/>
                        </a:rPr>
                        <a:t>https://webpacx.lib.pu.edu.tw/</a:t>
                      </a:r>
                      <a:r>
                        <a:rPr lang="zh-TW" alt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 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2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581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Jumper探索服務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  <a:hlinkClick r:id="rId4"/>
                        </a:rPr>
                        <a:t>https://jumper.lib.pu.edu.tw/</a:t>
                      </a:r>
                      <a:r>
                        <a:rPr lang="zh-TW" alt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 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581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EBSCOhost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  <a:hlinkClick r:id="rId5"/>
                        </a:rPr>
                        <a:t>https://jumper.lib.pu.edu.tw/resourceDetail?resourceType=databases&amp;id=101100100</a:t>
                      </a:r>
                      <a:r>
                        <a:rPr lang="zh-TW" alt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   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581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Web of Science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  <a:hlinkClick r:id="rId6"/>
                        </a:rPr>
                        <a:t>https://webofscience.com</a:t>
                      </a: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 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581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Journal學術期刊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  <a:hlinkClick r:id="rId7"/>
                        </a:rPr>
                        <a:t>https://jumper.lib.pu.edu.tw/resourceDetail?resourceType=databases&amp;id=11V202100</a:t>
                      </a: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 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581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臺灣期刊論文索引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  <a:hlinkClick r:id="rId8"/>
                        </a:rPr>
                        <a:t>https://tpl.ncl.edu.tw/NclService/</a:t>
                      </a: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 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581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博碩士論文系統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  <a:hlinkClick r:id="rId9"/>
                        </a:rPr>
                        <a:t>https://ndltd.ncl.edu.tw/</a:t>
                      </a: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 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581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館際合作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  <a:hlinkClick r:id="rId10"/>
                        </a:rPr>
                        <a:t>https://library.pu.edu.tw/p/426-1054-11.php?Lang=zh-tw</a:t>
                      </a: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 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581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EndNote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altLang="zh-TW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  <a:hlinkClick r:id="rId11"/>
                        </a:rPr>
                        <a:t>https://</a:t>
                      </a: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  <a:hlinkClick r:id="rId11"/>
                        </a:rPr>
                        <a:t>library.pu.edu.tw/p/426-1054-112.php?Lang=zh-tw</a:t>
                      </a: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 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581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Turnitin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altLang="zh-TW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  <a:hlinkClick r:id="rId12"/>
                        </a:rPr>
                        <a:t>https://</a:t>
                      </a: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  <a:hlinkClick r:id="rId12"/>
                        </a:rPr>
                        <a:t>library.pu.edu.tw/p/426-1054-71.php?Lang=zh-tw</a:t>
                      </a:r>
                      <a:r>
                        <a:rPr lang="en-US" sz="1200" dirty="0">
                          <a:solidFill>
                            <a:srgbClr val="2E2E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 </a:t>
                      </a:r>
                      <a:endParaRPr lang="en-US" sz="12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70009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F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3429" y="956491"/>
            <a:ext cx="10883392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0"/>
              </a:lnSpc>
              <a:buNone/>
            </a:pPr>
            <a:r>
              <a:rPr lang="en-US" sz="10000" b="1" dirty="0">
                <a:solidFill>
                  <a:srgbClr val="C9A22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</a:t>
            </a:r>
            <a:r>
              <a:rPr lang="zh-TW" altLang="en-US" sz="10000" b="1" dirty="0">
                <a:solidFill>
                  <a:srgbClr val="C9A22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0000" b="1" dirty="0">
                <a:solidFill>
                  <a:srgbClr val="C9A22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&amp;</a:t>
            </a:r>
            <a:r>
              <a:rPr lang="zh-TW" altLang="en-US" sz="10000" b="1" dirty="0">
                <a:solidFill>
                  <a:srgbClr val="C9A22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0000" b="1" dirty="0">
                <a:solidFill>
                  <a:srgbClr val="C9A22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</a:t>
            </a:r>
            <a:r>
              <a:rPr lang="zh-TW" altLang="en-US" sz="10000" b="1" dirty="0">
                <a:solidFill>
                  <a:srgbClr val="C9A22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歡迎提問</a:t>
            </a:r>
            <a:endParaRPr lang="en-US" sz="100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943429" y="2499962"/>
            <a:ext cx="113792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 err="1">
                <a:solidFill>
                  <a:srgbClr val="F5F1E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檢索策略、資料庫、AI使用、EndNote、Turnitin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4195834"/>
            <a:ext cx="5166956" cy="5031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7DDE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課後可預約「館員協助課程教學」，或看「蓋夏資源診療室」影音教學</a:t>
            </a:r>
            <a:endParaRPr lang="en-US" sz="15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8B4B56C-AADB-2D3E-9FDA-9F6F0681B7D7}"/>
              </a:ext>
            </a:extLst>
          </p:cNvPr>
          <p:cNvSpPr/>
          <p:nvPr/>
        </p:nvSpPr>
        <p:spPr>
          <a:xfrm>
            <a:off x="812800" y="4881634"/>
            <a:ext cx="69842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知識服務組    </a:t>
            </a:r>
          </a:p>
          <a:p>
            <a:r>
              <a:rPr lang="en-US" altLang="zh-TW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Phone</a:t>
            </a:r>
            <a:r>
              <a:rPr lang="zh-TW" altLang="en-US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04-26328001-11633</a:t>
            </a:r>
            <a:r>
              <a:rPr lang="zh-TW" altLang="en-US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14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Email</a:t>
            </a:r>
            <a:r>
              <a:rPr lang="zh-TW" altLang="en-US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1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pu105B0@pu.edu.tw</a:t>
            </a:r>
          </a:p>
        </p:txBody>
      </p:sp>
      <p:pic>
        <p:nvPicPr>
          <p:cNvPr id="8" name="圖片版面配置區 2">
            <a:extLst>
              <a:ext uri="{FF2B5EF4-FFF2-40B4-BE49-F238E27FC236}">
                <a16:creationId xmlns:a16="http://schemas.microsoft.com/office/drawing/2014/main" id="{0D321BE1-28D2-363B-4EEE-30BA4E0485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965" b="13965"/>
          <a:stretch/>
        </p:blipFill>
        <p:spPr>
          <a:xfrm>
            <a:off x="6096000" y="3429000"/>
            <a:ext cx="5991706" cy="32395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研究生圖書館資源研習">
  <a:themeElements>
    <a:clrScheme name="研究生圖書館資源研習">
      <a:dk1>
        <a:srgbClr val="1F3A5F"/>
      </a:dk1>
      <a:lt1>
        <a:srgbClr val="F5F1E8"/>
      </a:lt1>
      <a:dk2>
        <a:srgbClr val="556881"/>
      </a:dk2>
      <a:lt2>
        <a:srgbClr val="E0DFDA"/>
      </a:lt2>
      <a:accent1>
        <a:srgbClr val="8A6D14"/>
      </a:accent1>
      <a:accent2>
        <a:srgbClr val="B23A48"/>
      </a:accent2>
      <a:accent3>
        <a:srgbClr val="C9A227"/>
      </a:accent3>
      <a:accent4>
        <a:srgbClr val="E3C766"/>
      </a:accent4>
      <a:accent5>
        <a:srgbClr val="F08A96"/>
      </a:accent5>
      <a:accent6>
        <a:srgbClr val="4A4F57"/>
      </a:accent6>
      <a:hlink>
        <a:srgbClr val="0563C1"/>
      </a:hlink>
      <a:folHlink>
        <a:srgbClr val="954F72"/>
      </a:folHlink>
    </a:clrScheme>
    <a:fontScheme name="研究生圖書館資源研習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U Library Teal">
  <a:themeElements>
    <a:clrScheme name="PU Library Teal">
      <a:dk1>
        <a:srgbClr val="1F2A30"/>
      </a:dk1>
      <a:lt1>
        <a:srgbClr val="FFFFFF"/>
      </a:lt1>
      <a:dk2>
        <a:srgbClr val="0F4C5C"/>
      </a:dk2>
      <a:lt2>
        <a:srgbClr val="E8F1F2"/>
      </a:lt2>
      <a:accent1>
        <a:srgbClr val="0F4C5C"/>
      </a:accent1>
      <a:accent2>
        <a:srgbClr val="E36414"/>
      </a:accent2>
      <a:accent3>
        <a:srgbClr val="5F9EA0"/>
      </a:accent3>
      <a:accent4>
        <a:srgbClr val="FB8B24"/>
      </a:accent4>
      <a:accent5>
        <a:srgbClr val="9A031E"/>
      </a:accent5>
      <a:accent6>
        <a:srgbClr val="5B6B73"/>
      </a:accent6>
      <a:hlink>
        <a:srgbClr val="0F6E8C"/>
      </a:hlink>
      <a:folHlink>
        <a:srgbClr val="5F4B8B"/>
      </a:folHlink>
    </a:clrScheme>
    <a:fontScheme name="PU Library Teal">
      <a:majorFont>
        <a:latin typeface="Microsoft JhengHei"/>
        <a:ea typeface="Microsoft JhengHei"/>
        <a:cs typeface="Microsoft JhengHei"/>
        <a:font script="Jpan" typeface="Microsoft JhengHei"/>
        <a:font script="Hang" typeface="Microsoft JhengHei"/>
        <a:font script="Hans" typeface="Microsoft JhengHei"/>
        <a:font script="Hant" typeface="Microsoft 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JhengHei"/>
        <a:ea typeface="Microsoft JhengHei"/>
        <a:cs typeface="Microsoft JhengHei"/>
        <a:font script="Jpan" typeface="Microsoft JhengHei"/>
        <a:font script="Hang" typeface="Microsoft JhengHei"/>
        <a:font script="Hans" typeface="Microsoft JhengHei"/>
        <a:font script="Hant" typeface="Microsoft Jheng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3504</Words>
  <Application>Microsoft Office PowerPoint</Application>
  <PresentationFormat>寬螢幕</PresentationFormat>
  <Paragraphs>603</Paragraphs>
  <Slides>52</Slides>
  <Notes>44</Notes>
  <HiddenSlides>2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52</vt:i4>
      </vt:variant>
    </vt:vector>
  </HeadingPairs>
  <TitlesOfParts>
    <vt:vector size="65" baseType="lpstr">
      <vt:lpstr>Adobe 繁黑體 Std B</vt:lpstr>
      <vt:lpstr>Aptos</vt:lpstr>
      <vt:lpstr>Microsoft JhengHei UI</vt:lpstr>
      <vt:lpstr>Noto Sans TC</vt:lpstr>
      <vt:lpstr>微軟正黑體</vt:lpstr>
      <vt:lpstr>微軟正黑體</vt:lpstr>
      <vt:lpstr>微軟正黑體 Light</vt:lpstr>
      <vt:lpstr>Arial</vt:lpstr>
      <vt:lpstr>Calibri</vt:lpstr>
      <vt:lpstr>Courier New</vt:lpstr>
      <vt:lpstr>Wingdings</vt:lpstr>
      <vt:lpstr>研究生圖書館資源研習</vt:lpstr>
      <vt:lpstr>PU Library Teal</vt:lpstr>
      <vt:lpstr>從AI搜尋到論文誕生</vt:lpstr>
      <vt:lpstr>策略 → AI → 工具 → 取得 → 管理 → 誠信</vt:lpstr>
      <vt:lpstr>你的文獻探討卡在哪一關？</vt:lpstr>
      <vt:lpstr>AI講得很像，資料庫給你可查證的出處</vt:lpstr>
      <vt:lpstr>文獻探討的四個目的</vt:lpstr>
      <vt:lpstr>把研究問題拆成概念</vt:lpstr>
      <vt:lpstr>布林邏輯三兄弟</vt:lpstr>
      <vt:lpstr>截字、萬用字元、片語、鄰近</vt:lpstr>
      <vt:lpstr>限縮與排序：先求全，再求準</vt:lpstr>
      <vt:lpstr>引用追蹤與滾雪球法</vt:lpstr>
      <vt:lpstr>文獻評估＋5分鐘小練習</vt:lpstr>
      <vt:lpstr>搜尋的樣貌正在改變</vt:lpstr>
      <vt:lpstr>最安全的起點：資料庫內建AI</vt:lpstr>
      <vt:lpstr>學術AI工具地圖：依用途選工具</vt:lpstr>
      <vt:lpstr>生成式AI學術應用參考指引</vt:lpstr>
      <vt:lpstr>AI會編造參考文獻，而且看起來很真</vt:lpstr>
      <vt:lpstr>幻覺與假引用：AI搜尋的引用問題</vt:lpstr>
      <vt:lpstr>三步驟查核AI給的文獻</vt:lpstr>
      <vt:lpstr>台灣與靜宜的AI學術倫理指引</vt:lpstr>
      <vt:lpstr>AI生成內容與著作權：看有無「人類精神創作」</vt:lpstr>
      <vt:lpstr>論文中如何揭露AI使用</vt:lpstr>
      <vt:lpstr>APA第7版：</vt:lpstr>
      <vt:lpstr>AI 使用的揭露與引用（APA 2025年9月新格式）</vt:lpstr>
      <vt:lpstr>館藏查詢：書在哪、能不能借</vt:lpstr>
      <vt:lpstr>靜宜大學蓋夏圖書館https://library.pu.edu.tw  </vt:lpstr>
      <vt:lpstr>PowerPoint 簡報</vt:lpstr>
      <vt:lpstr>PowerPoint 簡報</vt:lpstr>
      <vt:lpstr>https://webpacx.lib.pu.edu.tw </vt:lpstr>
      <vt:lpstr>Jumper電子資源探索服務：圖書館總入口</vt:lpstr>
      <vt:lpstr>校外連線，一張表搞懂</vt:lpstr>
      <vt:lpstr>EBSCOhost：多學科全文與索引平台</vt:lpstr>
      <vt:lpstr>EBSCOhost：檢索與AI功能示範</vt:lpstr>
      <vt:lpstr>Web of Science：學術界的「族譜」</vt:lpstr>
      <vt:lpstr>引用分析＋Research Assistant</vt:lpstr>
      <vt:lpstr>中文期刊的第一站</vt:lpstr>
      <vt:lpstr>匯出、分析與AI助手</vt:lpstr>
      <vt:lpstr>臺灣期刊論文索引系統</vt:lpstr>
      <vt:lpstr>臺灣博碩士論文知識加值系統</vt:lpstr>
      <vt:lpstr>全國文獻傳遞服務NDDS</vt:lpstr>
      <vt:lpstr>PowerPoint 簡報</vt:lpstr>
      <vt:lpstr>EndNote：下載與安裝</vt:lpstr>
      <vt:lpstr>核心功能＋AI新功能</vt:lpstr>
      <vt:lpstr>學術研究流程與資源工具</vt:lpstr>
      <vt:lpstr>引文與參考書目</vt:lpstr>
      <vt:lpstr>更新最新版？</vt:lpstr>
      <vt:lpstr>建立個人EndNote Library</vt:lpstr>
      <vt:lpstr>Turnitin：體檢報告，不是測謊機</vt:lpstr>
      <vt:lpstr>PowerPoint 簡報</vt:lpstr>
      <vt:lpstr>PowerPoint 簡報</vt:lpstr>
      <vt:lpstr>一張圖帶走：研究生文獻工作流</vt:lpstr>
      <vt:lpstr>聯絡資訊與資源網址</vt:lpstr>
      <vt:lpstr>檢索策略、資料庫、AI使用、EndNote、Turnitin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研究生圖書館資源研習</dc:title>
  <dc:subject/>
  <dc:creator/>
  <cp:lastModifiedBy>義臺 姜</cp:lastModifiedBy>
  <cp:revision>23</cp:revision>
  <dcterms:created xsi:type="dcterms:W3CDTF">2026-10-09T08:57:51Z</dcterms:created>
  <dcterms:modified xsi:type="dcterms:W3CDTF">2026-10-15T11:47:01Z</dcterms:modified>
</cp:coreProperties>
</file>