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  <p:sldMasterId id="2147483658" r:id="rId3"/>
  </p:sldMasterIdLst>
  <p:notesMasterIdLst>
    <p:notesMasterId r:id="rId38"/>
  </p:notesMasterIdLst>
  <p:sldIdLst>
    <p:sldId id="286" r:id="rId4"/>
    <p:sldId id="257" r:id="rId5"/>
    <p:sldId id="258" r:id="rId6"/>
    <p:sldId id="259" r:id="rId7"/>
    <p:sldId id="281" r:id="rId8"/>
    <p:sldId id="282" r:id="rId9"/>
    <p:sldId id="283" r:id="rId10"/>
    <p:sldId id="284" r:id="rId11"/>
    <p:sldId id="285" r:id="rId12"/>
    <p:sldId id="280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1250" r:id="rId21"/>
    <p:sldId id="1242" r:id="rId22"/>
    <p:sldId id="367" r:id="rId23"/>
    <p:sldId id="744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5" r:id="rId32"/>
    <p:sldId id="276" r:id="rId33"/>
    <p:sldId id="274" r:id="rId34"/>
    <p:sldId id="277" r:id="rId35"/>
    <p:sldId id="278" r:id="rId36"/>
    <p:sldId id="279" r:id="rId3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7DA"/>
    <a:srgbClr val="F6F7D3"/>
    <a:srgbClr val="E6E9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545" autoAdjust="0"/>
  </p:normalViewPr>
  <p:slideViewPr>
    <p:cSldViewPr snapToGrid="0">
      <p:cViewPr varScale="1">
        <p:scale>
          <a:sx n="102" d="100"/>
          <a:sy n="102" d="100"/>
        </p:scale>
        <p:origin x="9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latin typeface="Microsoft JhengHei"/>
        <a:ea typeface="Microsoft JhengHei"/>
        <a:cs typeface="Microsoft JhengHei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開場：歡迎資工系新同學！今天 40 分鐘，我們不講『圖書館要安靜』，講的是怎麼讓圖書館變成你的外掛。先問大家：上次寫報告是先打開 Google、ChatGPT，還是圖書館？（舉手調查）今天的目標就是讓你知道這三者怎麼搭配最強。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建議時間：1 分鐘。</a:t>
            </a:r>
          </a:p>
          <a:p>
            <a:r>
              <a:t>課後能做到：找到一本與資工相關的書、開啟一項線上學習資源、查證 AI 的一項說法。各段已含示範與練習時間。附錄來源頁不列入課堂配時。</a:t>
            </a:r>
          </a:p>
          <a:p>
            <a:endParaRPr/>
          </a:p>
          <a:p>
            <a:r>
              <a:t>資料來源（查核日：2026-10-09）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建議時間：2 </a:t>
            </a:r>
            <a:r>
              <a:rPr dirty="0" err="1"/>
              <a:t>分鐘</a:t>
            </a:r>
            <a:r>
              <a:rPr dirty="0"/>
              <a:t>。</a:t>
            </a:r>
          </a:p>
          <a:p>
            <a:r>
              <a:rPr dirty="0" err="1"/>
              <a:t>把式子當作課堂概念化說法，不是正式數學定義，也不把所有生成式檢索等同</a:t>
            </a:r>
            <a:r>
              <a:rPr dirty="0"/>
              <a:t> </a:t>
            </a:r>
            <a:r>
              <a:rPr dirty="0" err="1"/>
              <a:t>RAG。可用「查食譜」與「整理食譜」的差別解釋。RAG</a:t>
            </a:r>
            <a:r>
              <a:rPr dirty="0"/>
              <a:t> </a:t>
            </a:r>
            <a:r>
              <a:rPr dirty="0" err="1"/>
              <a:t>可連接檢索內容與生成，但不能保證零錯誤</a:t>
            </a:r>
            <a:r>
              <a:rPr dirty="0"/>
              <a:t>。</a:t>
            </a:r>
          </a:p>
          <a:p>
            <a:r>
              <a:rPr lang="zh-TW" altLang="en-US" dirty="0"/>
              <a:t>檢索增強生成（</a:t>
            </a:r>
            <a:r>
              <a:rPr lang="en-US" dirty="0"/>
              <a:t>Retrieval-Augmented Generation，</a:t>
            </a:r>
            <a:r>
              <a:rPr lang="zh-TW" altLang="en-US" dirty="0"/>
              <a:t>簡稱 </a:t>
            </a:r>
            <a:r>
              <a:rPr lang="en-US" dirty="0"/>
              <a:t>RAG）</a:t>
            </a:r>
            <a:r>
              <a:rPr lang="zh-TW" altLang="en-US" dirty="0"/>
              <a:t>是一種結合「外部知識檢索」與「大型語言模型（</a:t>
            </a:r>
            <a:r>
              <a:rPr lang="en-US" dirty="0"/>
              <a:t>LLM）」</a:t>
            </a:r>
            <a:r>
              <a:rPr lang="zh-TW" altLang="en-US" dirty="0"/>
              <a:t>的 </a:t>
            </a:r>
            <a:r>
              <a:rPr lang="en-US" dirty="0"/>
              <a:t>AI </a:t>
            </a:r>
            <a:r>
              <a:rPr lang="zh-TW" altLang="en-US" dirty="0"/>
              <a:t>架構。它讓 </a:t>
            </a:r>
            <a:r>
              <a:rPr lang="en-US" dirty="0"/>
              <a:t>AI </a:t>
            </a:r>
            <a:r>
              <a:rPr lang="zh-TW" altLang="en-US" dirty="0"/>
              <a:t>在生成回答前，先去查閱指定的資料庫或文件，藉此提供最新、更精準且可追溯的資訊。</a:t>
            </a:r>
            <a:endParaRPr dirty="0"/>
          </a:p>
          <a:p>
            <a:r>
              <a:rPr dirty="0"/>
              <a:t>資料來源（查核日：2026-10-09）</a:t>
            </a:r>
          </a:p>
          <a:p>
            <a:r>
              <a:rPr dirty="0"/>
              <a:t>https://arxiv.org/abs/2005.11401</a:t>
            </a:r>
          </a:p>
          <a:p>
            <a:r>
              <a:rPr dirty="0"/>
              <a:t>https://tdcenter.pu.edu.tw/p/412-1061-4972.php?Lang=zh-tw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比喻：傳統搜尋像圖書館員給你一張書單，你自己去翻；生成式搜尋像請學長直接講重點——超快，但學長偶爾會記錯，甚至很有自信地記錯。資工系的同學可以留意：這背後就是『檢索 + 生成』兩段式架構，業界常叫 RAG（檢索增強生成）。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Pew 研究中心分析 900 位美國成人在 2025 年 3 月的 Google 搜尋：有 AI 摘要時點擊一般連結只有 8%，沒有摘要時是 15%；而 AI 摘要裡附的來源，只有 1% 的人會點。翻成白話：大家越來越相信『懶人包』。問題是，懶人包是誰寫的？寫對了嗎？這就是下一頁要談的。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這叫『幻覺』（hallucination）。2023 年《Scientific Reports》的研究：GPT-3.5 給的文獻 55% 根本不存在，GPT-4 進步到 18%，但真的那些也還有不少錯誤。最可怕的是，假文獻長得非常像真的——期刊名是真的、格式漂亮。所以 AI 給你書單，請把它當『尋寶線索』，不是『寶藏本身』。查證的地方：就是待會要介紹的館藏查詢系統。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圖書館整理了一份『生成式 AI 學術應用工具選介』，分四類。給大一的建議：寫報告找文獻，先從學校買的資料庫內建 AI 開始，例如 Scopus AI、EBSCO 的 AI Insights，因為它的答案背後是真的學術文獻；通用型 AI（ChatGPT、Claude、Gemini、Copilot）很適合發想、翻譯、debug，但別把它當成文獻來源。完整清單請掃頁面連結。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學校教發中心訂有《生成式人工智慧使用指引與規範》，濃縮成四句話：一、AI 寫的不能直接當成你寫的，要引用、要加入自己的東西；二、資料要合法，別把同學個資餵給 AI；三、注意文化與包容；四、AI 是副駕駛，方向盤在你手上。另外，每門課老師對 AI 的規定可能不同，交作業前請看課綱或直接問老師。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著作權的關鍵字是『人類的精神創作』。AI 不是人，不能當作者；完全由 AI 生成、沒有人的創意，智慧局的見解是不受保護；如果你有實質的創作貢獻，比較有機會。反過來，AI 產出的內容也可能長得很像別人的作品，你拿去用就可能踩到別人的著作權。所以：標註、查證、留紀錄，三件事做好，基本上就很安全。（註：各國實務仍在發展，以最新法規為準。）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圖書館整理了一份『生成式 AI 學術應用工具選介』，分四類。給大一的建議：寫報告找文獻，先從學校買的資料庫內建 AI 開始，例如 Scopus AI、EBSCO 的 AI Insights，因為它的答案背後是真的學術文獻；通用型 AI（ChatGPT、Claude、Gemini、Copilot）很適合發想、翻譯、debug，但別把它當成文獻來源。完整清單請掃頁面連結。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建議時間：1.5 分鐘。</a:t>
            </a:r>
          </a:p>
          <a:p>
            <a:r>
              <a:t>可邀請一位同學補上研究範圍，例如初學者、Python 或學習動機。提示詞為教學示例，不是假設工具已查到真實研究。要求不要編造也不保證不會編造。</a:t>
            </a:r>
          </a:p>
          <a:p>
            <a:endParaRPr/>
          </a:p>
          <a:p>
            <a:r>
              <a:t>資料來源（查核日：2026-10-09）</a:t>
            </a:r>
          </a:p>
          <a:p>
            <a:r>
              <a:t>https://tdcenter.pu.edu.tw/p/412-1061-4972.php?Lang=zh-tw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建議時間：1.5 分鐘。</a:t>
            </a:r>
          </a:p>
          <a:p>
            <a:r>
              <a:t>提問：有網址就一定正確嗎？讓學生回答後補充：連結存在不等於連結支持那句話。鼓勵用兩個獨立且可靠的來源交叉檢查重要說法。</a:t>
            </a:r>
          </a:p>
          <a:p>
            <a:endParaRPr/>
          </a:p>
          <a:p>
            <a:r>
              <a:t>資料來源（查核日：2026-10-09）</a:t>
            </a:r>
          </a:p>
          <a:p>
            <a:r>
              <a:t>https://tdcenter.pu.edu.tw/p/412-1061-4972.php?Lang=zh-tw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建議時間：2 分鐘。</a:t>
            </a:r>
          </a:p>
          <a:p>
            <a:r>
              <a:t>依靜宜大學 GEN-AI 指引，強調查證、引用、合法資料與自主判斷。示例僅供說明，實際格式應遵循教師要求。不要把 AI 生成的程式或報告直接當成自己的理解。</a:t>
            </a:r>
          </a:p>
          <a:p>
            <a:endParaRPr/>
          </a:p>
          <a:p>
            <a:r>
              <a:t>資料來源（查核日：2026-10-09）</a:t>
            </a:r>
          </a:p>
          <a:p>
            <a:r>
              <a:t>https://tdcenter.pu.edu.tw/p/412-1061-4972.php?Lang=zh-tw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建議時間：1 分鐘。</a:t>
            </a:r>
          </a:p>
          <a:p>
            <a:r>
              <a:t>用「把串流影片剪成精華放上社群」當反例。智慧財產局指出，即使註明出處，不符合理使用或沒有授權仍可能侵權。此頁是一般教學原則，不替個案判定合理使用。</a:t>
            </a:r>
          </a:p>
          <a:p>
            <a:endParaRPr/>
          </a:p>
          <a:p>
            <a:r>
              <a:t>資料來源（查核日：2026-10-09）</a:t>
            </a:r>
          </a:p>
          <a:p>
            <a:r>
              <a:t>https://www.tipo.gov.tw/tw/copyright/774-5041.html</a:t>
            </a:r>
          </a:p>
          <a:p>
            <a:r>
              <a:t>https://tdcenter.pu.edu.tw/p/412-1061-4972.php?Lang=zh-tw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建議時間：2 分鐘。</a:t>
            </a:r>
          </a:p>
          <a:p>
            <a:r>
              <a:t>現場開啟館藏系統，先示範查「Python」。依當天實際介面選擇欄位；不要把整段自然語言直接當成唯一查詢詞。此處是主題查詢例，不保證每次有相同結果。</a:t>
            </a:r>
          </a:p>
          <a:p>
            <a:endParaRPr/>
          </a:p>
          <a:p>
            <a:r>
              <a:t>資料來源（查核日：2026-10-09）</a:t>
            </a:r>
          </a:p>
          <a:p>
            <a:r>
              <a:t>https://webpacx.lib.pu.edu.tw/</a:t>
            </a:r>
          </a:p>
          <a:p>
            <a:r>
              <a:t>https://library.pu.edu.tw/p/426-1054-37.php?Lang=zh-tw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建議時間：2 分鐘。</a:t>
            </a:r>
          </a:p>
          <a:p>
            <a:r>
              <a:t>在真實查詢結果挑一本書，指給學生看館藏地、索書號、狀態。讓同學用手機記錄，不要只記書名。館藏系統查到的電子資源仍可能需要認證。</a:t>
            </a:r>
          </a:p>
          <a:p>
            <a:endParaRPr/>
          </a:p>
          <a:p>
            <a:r>
              <a:t>資料來源（查核日：2026-10-09）</a:t>
            </a:r>
          </a:p>
          <a:p>
            <a:r>
              <a:t>https://webpacx.lib.pu.edu.tw/</a:t>
            </a:r>
          </a:p>
          <a:p>
            <a:r>
              <a:t>https://library.pu.edu.tw/p/426-1054-37.php?Lang=zh-tw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建議時間：2 分鐘。</a:t>
            </a:r>
          </a:p>
          <a:p>
            <a:r>
              <a:t>依圖書館借閱權限頁，大學部可外借圖書 15 冊、借期 30 天。這不是所有特殊館藏的通用規則。提醒借書是借閱登記，書拿在手上不代表完成。</a:t>
            </a:r>
          </a:p>
          <a:p>
            <a:endParaRPr/>
          </a:p>
          <a:p>
            <a:r>
              <a:t>資料來源（查核日：2026-10-09）</a:t>
            </a:r>
          </a:p>
          <a:p>
            <a:r>
              <a:t>https://library.pu.edu.tw/p/426-1054-37.php?Lang=zh-tw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建議時間：2 分鐘。</a:t>
            </a:r>
          </a:p>
          <a:p>
            <a:r>
              <a:t>前 80 秒讓學生查找，後 40 秒請一人回答位置與狀態。這也對應新生探索活動任務二，但活動核章仍由櫃檯確認。若現場連線不順，改由講師投影示範。</a:t>
            </a:r>
          </a:p>
          <a:p>
            <a:endParaRPr/>
          </a:p>
          <a:p>
            <a:r>
              <a:t>資料來源（查核日：2026-10-09）</a:t>
            </a:r>
          </a:p>
          <a:p>
            <a:r>
              <a:t>https://webpacx.lib.pu.edu.tw/</a:t>
            </a:r>
          </a:p>
          <a:p>
            <a:r>
              <a:t>https://library.pu.edu.tw/p/406-1054-75298,r13.php?Lang=zh-tw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建議時間：2 分鐘。</a:t>
            </a:r>
          </a:p>
          <a:p>
            <a:r>
              <a:t>示範學校專屬入口，確認機構是靜宜大學。登入依學校官方語言學習網的 HyRead 說明。這裡不列未確認的借閱冊數與借期，各書以平台顯示為準。</a:t>
            </a:r>
          </a:p>
          <a:p>
            <a:endParaRPr/>
          </a:p>
          <a:p>
            <a:r>
              <a:t>資料來源（查核日：2026-10-09）</a:t>
            </a:r>
          </a:p>
          <a:p>
            <a:r>
              <a:t>https://library.pu.edu.tw/p/426-1054-22.php?Lang=zh-tw</a:t>
            </a:r>
          </a:p>
          <a:p>
            <a:r>
              <a:t>https://pu.ebook.hyread.com.tw/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建議時間：2 分鐘。</a:t>
            </a:r>
          </a:p>
          <a:p>
            <a:r>
              <a:t>先示範網頁，再簡介 HyRead App 的學校選擇、登入與書櫃同步。平台介面可能更新，以現場標示為準。不要承諾所有內容皆可離線、列印或無限借閱。</a:t>
            </a:r>
          </a:p>
          <a:p>
            <a:endParaRPr/>
          </a:p>
          <a:p>
            <a:r>
              <a:t>資料來源（查核日：2026-10-09）</a:t>
            </a:r>
          </a:p>
          <a:p>
            <a:r>
              <a:t>https://pu.ebook.hyread.com.tw/</a:t>
            </a:r>
          </a:p>
          <a:p>
            <a:r>
              <a:t>https://taebc.ebook.hyread.com.tw/Template/RWD3.0/QA.jsp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建議時間：1 分鐘。</a:t>
            </a:r>
          </a:p>
          <a:p>
            <a:r>
              <a:t>這是建議學習方法，並非平台特定功能。閱讀速度不是目標，能解釋才算有學到。提醒學生不可把整本受授權限制的電子書上傳到外部 AI。</a:t>
            </a:r>
          </a:p>
          <a:p>
            <a:endParaRPr/>
          </a:p>
          <a:p>
            <a:r>
              <a:t>資料來源（查核日：2026-10-09）</a:t>
            </a:r>
          </a:p>
          <a:p>
            <a:r>
              <a:t>https://tdcenter.pu.edu.tw/p/412-1061-4972.php?Lang=zh-tw</a:t>
            </a:r>
          </a:p>
          <a:p>
            <a:r>
              <a:t>https://pu.ebook.hyread.com.tw/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建議時間：2 分鐘。</a:t>
            </a:r>
          </a:p>
          <a:p>
            <a:r>
              <a:t>官方英語學習頁確認本校 Easytest 及 TOEIC 模擬測驗。英檢為授課者指定範圍，實際可用英檢級別與題庫請依登入後已開通模組示範，不預設全套皆可使用。可同時指出語言學習網的 GEPT 全民英檢官方資源。</a:t>
            </a:r>
          </a:p>
          <a:p>
            <a:endParaRPr/>
          </a:p>
          <a:p>
            <a:r>
              <a:t>資料來源（查核日：2026-10-09）</a:t>
            </a:r>
          </a:p>
          <a:p>
            <a:r>
              <a:t>https://library.pu.edu.tw/p/426-1054-22.php?Lang=zh-tw</a:t>
            </a:r>
          </a:p>
          <a:p>
            <a:r>
              <a:t>https://easytest.lib.pu.edu.tw/</a:t>
            </a:r>
          </a:p>
          <a:p>
            <a:r>
              <a:t>授課者指定：Easytest TOEIC、英檢測驗系統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建議時間：2 分鐘。</a:t>
            </a:r>
          </a:p>
          <a:p>
            <a:r>
              <a:t>講師示範登入後實際可用的題組與作答方式，投影帳號輸入時避免顯示密碼。學習流程為建議，不假設平台一定有某種錯題報表。若登入不可用，改以題型與個人錯題紀錄示範。</a:t>
            </a:r>
          </a:p>
          <a:p>
            <a:endParaRPr/>
          </a:p>
          <a:p>
            <a:r>
              <a:t>資料來源（查核日：2026-10-09）</a:t>
            </a:r>
          </a:p>
          <a:p>
            <a:r>
              <a:t>https://library.pu.edu.tw/p/426-1054-22.php?Lang=zh-tw</a:t>
            </a:r>
          </a:p>
          <a:p>
            <a:r>
              <a:t>https://easytest.lib.pu.edu.tw/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建議時間：2 分鐘。</a:t>
            </a:r>
          </a:p>
          <a:p>
            <a:r>
              <a:t>這頁選用可由校方公開頁確認的影音資源。示範在 Jumper 用平台名稱查找，閱讀使用說明後連線。MasterTalks 見圖書館購置資料庫頁；具體影片、可用範圍與期限依當日授權。</a:t>
            </a:r>
          </a:p>
          <a:p>
            <a:endParaRPr/>
          </a:p>
          <a:p>
            <a:r>
              <a:t>資料來源（查核日：2026-10-09）</a:t>
            </a:r>
          </a:p>
          <a:p>
            <a:r>
              <a:t>https://library.pu.edu.tw/p/426-1054-22.php?Lang=zh-tw</a:t>
            </a:r>
          </a:p>
          <a:p>
            <a:r>
              <a:t>https://library.pu.edu.tw/p/426-1054-19.php?Lang=zh-tw</a:t>
            </a:r>
          </a:p>
          <a:p>
            <a:r>
              <a:t>https://jumper.lib.pu.edu.tw/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建議時間：2 分鐘。</a:t>
            </a:r>
          </a:p>
          <a:p>
            <a:r>
              <a:t>現場打開使用者指定的語言學習網。介紹上方六種語言分頁，英語頁可依綜合學習、檢定、新聞與聽說等項目選擇。不必一次註冊所有工具。</a:t>
            </a:r>
          </a:p>
          <a:p>
            <a:endParaRPr/>
          </a:p>
          <a:p>
            <a:r>
              <a:t>資料來源（查核日：2026-10-09）</a:t>
            </a:r>
          </a:p>
          <a:p>
            <a:r>
              <a:t>https://library.pu.edu.tw/p/426-1054-22.php?Lang=zh-tw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建議時間：1 分鐘。</a:t>
            </a:r>
          </a:p>
          <a:p>
            <a:r>
              <a:t>這是一個自主學習建議，不是校方規定或保證成效。校外使用依資源個別說明。若遇到付費畫面，先確認是否從學校入口進入，不要立即付款。</a:t>
            </a:r>
          </a:p>
          <a:p>
            <a:endParaRPr/>
          </a:p>
          <a:p>
            <a:r>
              <a:t>資料來源（查核日：2026-10-09）</a:t>
            </a:r>
          </a:p>
          <a:p>
            <a:r>
              <a:t>https://library.pu.edu.tw/p/426-1054-22.php?Lang=zh-tw</a:t>
            </a:r>
          </a:p>
          <a:p>
            <a:r>
              <a:t>https://library.pu.edu.tw/p/426-1054-24.php?Lang=zh-tw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8D615-3302-6C37-EDD0-5FF8B0CDB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E6619E-6F29-D65F-888E-4F5D123EF2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BF3E72-0E59-6C1C-934B-7D4723AF10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建議時間：2 分鐘。</a:t>
            </a:r>
          </a:p>
          <a:p>
            <a:r>
              <a:t>示範典藏查詢與特色典藏，先看描述再看圖像。讓學生理解數位影像也是資訊來源，不是搜尋到就能任意轉貼。網站包含校史建築與校慶影像。</a:t>
            </a:r>
          </a:p>
          <a:p>
            <a:endParaRPr/>
          </a:p>
          <a:p>
            <a:r>
              <a:t>資料來源（查核日：2026-10-09）</a:t>
            </a:r>
          </a:p>
          <a:p>
            <a:r>
              <a:t>https://pum.lib.pu.edu.tw/</a:t>
            </a:r>
          </a:p>
          <a:p>
            <a:r>
              <a:t>https://www.tipo.gov.tw/tw/copyright/774-5041.html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8D144-CF36-F908-EAC7-8DB0862A15C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JhengHei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41773787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建議時間：2 分鐘。</a:t>
            </a:r>
          </a:p>
          <a:p>
            <a:r>
              <a:t>活動全名：解鎖圖書館學分～蓋夏新生探索計畫。讓學生觀察今天找書練習已能協助任務二。任務四與五讓學生自己探索，講師可提示官網服務項目。活動命名不等於正式學分認證。</a:t>
            </a:r>
          </a:p>
          <a:p>
            <a:endParaRPr/>
          </a:p>
          <a:p>
            <a:r>
              <a:t>資料來源（查核日：2026-10-09）</a:t>
            </a:r>
          </a:p>
          <a:p>
            <a:r>
              <a:t>https://library.pu.edu.tw/p/406-1054-75298,r13.php?Lang=zh-tw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建議時間：1 分鐘。</a:t>
            </a:r>
          </a:p>
          <a:p>
            <a:r>
              <a:t>獎品依官方公告：BRUNO 多功能氣炸烤箱 1 名、Panasonic 吹風機 1 名、7-11 禮券 200 元 10 名，另加碼復古藍牙喇叭 1 名。填寫學號、姓名、班級、Email。逾期未領視同放棄並重抽。若上課日期晚於 10 月 16 日，應將此頁作為活動回顧，不再鼓勵已截止活動報名。</a:t>
            </a:r>
          </a:p>
          <a:p>
            <a:endParaRPr/>
          </a:p>
          <a:p>
            <a:r>
              <a:t>資料來源（查核日：2026-10-09）</a:t>
            </a:r>
          </a:p>
          <a:p>
            <a:r>
              <a:t>https://library.pu.edu.tw/p/406-1054-75298,r13.php?Lang=zh-tw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建議時間：1 分鐘。</a:t>
            </a:r>
          </a:p>
          <a:p>
            <a:r>
              <a:t>請學生用一句話說出今天最想開始使用的資源。收束重點：AI 要查證、找書要看館藏位置與狀態、電子資源從學校入口進入。主講聯絡資訊由授課者提供。館名標誌來源為圖書館官方網站。</a:t>
            </a:r>
          </a:p>
          <a:p>
            <a:endParaRPr/>
          </a:p>
          <a:p>
            <a:r>
              <a:t>資料來源（查核日：2026-10-09）</a:t>
            </a:r>
          </a:p>
          <a:p>
            <a:r>
              <a:t>https://library.pu.edu.tw/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DF30F8F-E191-47A1-8AB9-29AD64B33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7E4D26CF-C612-40FB-BED7-C5FE6258E8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01707517-C7CE-4E2D-997E-33044664F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5BC1B83-34DE-4FBA-B028-309D9F9C2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7DB335D4-9E50-4962-9CDD-2CA13BB6D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43727EED-34D0-4601-B56A-814F990AA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73AC23ED-66B5-408A-B039-23409D475F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567E1DA6-313B-4B03-8CFF-DC58F094127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F8643692-591F-4C27-AFA4-872AC1B06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2BB0714-E8AB-44B4-88FA-51F348840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283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6796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2706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247080"/>
            <a:ext cx="1056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00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009080"/>
            <a:ext cx="10566400" cy="403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  <p:sp>
        <p:nvSpPr>
          <p:cNvPr id="5" name="Text 15">
            <a:extLst>
              <a:ext uri="{FF2B5EF4-FFF2-40B4-BE49-F238E27FC236}">
                <a16:creationId xmlns:a16="http://schemas.microsoft.com/office/drawing/2014/main" id="{5BE0009D-ED81-07A7-3B2D-43761203C1CD}"/>
              </a:ext>
            </a:extLst>
          </p:cNvPr>
          <p:cNvSpPr/>
          <p:nvPr userDrawn="1"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 err="1">
                <a:solidFill>
                  <a:srgbClr val="6B6F7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蓋夏圖書館知識服務組｜研究生圖書館資源研習</a:t>
            </a:r>
            <a:r>
              <a:rPr lang="en-US" sz="1200" dirty="0">
                <a:solidFill>
                  <a:srgbClr val="6B6F7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　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97630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 err="1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rPr>
              <a:t>靜宜大學蓋夏圖書館</a:t>
            </a:r>
            <a:r>
              <a:rPr lang="en-US" sz="1000" dirty="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rPr>
              <a:t>｜</a:t>
            </a:r>
            <a:r>
              <a:rPr lang="zh-TW" altLang="en-US" sz="1000" dirty="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rPr>
              <a:t>研究生圖書資源研習 </a:t>
            </a:r>
            <a:endParaRPr lang="en-US" sz="1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rgbClr val="0F4C5C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marL="0" indent="0" algn="l">
              <a:buNone/>
            </a:pPr>
            <a:endParaRPr lang="en-US" sz="3000" dirty="0"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icrosoft JhengHei"/>
                <a:ea typeface="Microsoft JhengHei"/>
                <a:cs typeface="Microsoft JhengHei"/>
              </a:rPr>
              <a:t>‹#›</a:t>
            </a:fld>
            <a:endParaRPr lang="en-US" dirty="0"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153138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2696"/>
            <a:ext cx="10515600" cy="997992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n"/>
              <a:defRPr/>
            </a:lvl1pPr>
            <a:lvl2pPr marL="685800" indent="-22860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p"/>
              <a:defRPr/>
            </a:lvl2pPr>
            <a:lvl3pPr marL="1143000" indent="-22860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u"/>
              <a:defRPr/>
            </a:lvl3pPr>
            <a:lvl4pPr marL="1600200" indent="-22860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  <a:defRPr/>
            </a:lvl4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80BBC-A264-4BC9-8C4F-32AC0407D2D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120"/>
            <a:ext cx="1224136" cy="40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645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4704"/>
            <a:ext cx="10515600" cy="9259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75D844-D493-4007-9899-B56B7AE88A8D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1732" y="116632"/>
            <a:ext cx="1224136" cy="40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37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Microsoft JhengHei"/>
          <a:ea typeface="Microsoft JhengHei"/>
          <a:cs typeface="Microsoft JhengHei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Microsoft JhengHei"/>
          <a:ea typeface="Microsoft JhengHei"/>
          <a:cs typeface="Microsoft JhengHei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Microsoft JhengHei"/>
          <a:ea typeface="Microsoft JhengHei"/>
          <a:cs typeface="Microsoft JhengHei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Microsoft JhengHei"/>
          <a:ea typeface="Microsoft JhengHei"/>
          <a:cs typeface="Microsoft JhengHei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Microsoft JhengHei"/>
          <a:ea typeface="Microsoft JhengHei"/>
          <a:cs typeface="Microsoft JhengHei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Microsoft JhengHei"/>
          <a:ea typeface="Microsoft JhengHei"/>
          <a:cs typeface="Microsoft JhengHei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Microsoft JhengHei"/>
          <a:ea typeface="Microsoft JhengHei"/>
          <a:cs typeface="Microsoft JhengHei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Microsoft JhengHei"/>
          <a:ea typeface="Microsoft JhengHei"/>
          <a:cs typeface="Microsoft JhengHei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Microsoft JhengHei"/>
          <a:ea typeface="Microsoft JhengHei"/>
          <a:cs typeface="Microsoft JhengHei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Microsoft JhengHei"/>
          <a:ea typeface="Microsoft JhengHei"/>
          <a:cs typeface="Microsoft JhengHei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Microsoft JhengHei"/>
          <a:ea typeface="Microsoft JhengHei"/>
          <a:cs typeface="Microsoft JhengHei"/>
        </a:defRPr>
      </a:lvl1pPr>
      <a:lvl2pPr marL="457200" algn="l">
        <a:buNone/>
        <a:defRPr sz="1800">
          <a:solidFill>
            <a:schemeClr val="tx1"/>
          </a:solidFill>
          <a:latin typeface="Microsoft JhengHei"/>
          <a:ea typeface="Microsoft JhengHei"/>
          <a:cs typeface="Microsoft JhengHei"/>
        </a:defRPr>
      </a:lvl2pPr>
      <a:lvl3pPr marL="914400" algn="l">
        <a:buNone/>
        <a:defRPr sz="1800">
          <a:solidFill>
            <a:schemeClr val="tx1"/>
          </a:solidFill>
          <a:latin typeface="Microsoft JhengHei"/>
          <a:ea typeface="Microsoft JhengHei"/>
          <a:cs typeface="Microsoft JhengHei"/>
        </a:defRPr>
      </a:lvl3pPr>
      <a:lvl4pPr marL="1371600" algn="l">
        <a:buNone/>
        <a:defRPr sz="1800">
          <a:solidFill>
            <a:schemeClr val="tx1"/>
          </a:solidFill>
          <a:latin typeface="Microsoft JhengHei"/>
          <a:ea typeface="Microsoft JhengHei"/>
          <a:cs typeface="Microsoft JhengHei"/>
        </a:defRPr>
      </a:lvl4pPr>
      <a:lvl5pPr marL="1828800" algn="l">
        <a:buNone/>
        <a:defRPr sz="1800">
          <a:solidFill>
            <a:schemeClr val="tx1"/>
          </a:solidFill>
          <a:latin typeface="Microsoft JhengHei"/>
          <a:ea typeface="Microsoft JhengHei"/>
          <a:cs typeface="Microsoft JhengHei"/>
        </a:defRPr>
      </a:lvl5pPr>
      <a:lvl6pPr marL="2286000" algn="l">
        <a:buNone/>
        <a:defRPr sz="1800">
          <a:solidFill>
            <a:schemeClr val="tx1"/>
          </a:solidFill>
          <a:latin typeface="Microsoft JhengHei"/>
          <a:ea typeface="Microsoft JhengHei"/>
          <a:cs typeface="Microsoft JhengHei"/>
        </a:defRPr>
      </a:lvl6pPr>
      <a:lvl7pPr marL="2743200" algn="l">
        <a:buNone/>
        <a:defRPr sz="1800">
          <a:solidFill>
            <a:schemeClr val="tx1"/>
          </a:solidFill>
          <a:latin typeface="Microsoft JhengHei"/>
          <a:ea typeface="Microsoft JhengHei"/>
          <a:cs typeface="Microsoft JhengHei"/>
        </a:defRPr>
      </a:lvl7pPr>
      <a:lvl8pPr marL="3200400" algn="l">
        <a:buNone/>
        <a:defRPr sz="1800">
          <a:solidFill>
            <a:schemeClr val="tx1"/>
          </a:solidFill>
          <a:latin typeface="Microsoft JhengHei"/>
          <a:ea typeface="Microsoft JhengHei"/>
          <a:cs typeface="Microsoft JhengHei"/>
        </a:defRPr>
      </a:lvl8pPr>
      <a:lvl9pPr marL="3657600" algn="l">
        <a:buNone/>
        <a:defRPr sz="1800">
          <a:solidFill>
            <a:schemeClr val="tx1"/>
          </a:solidFill>
          <a:latin typeface="Microsoft JhengHei"/>
          <a:ea typeface="Microsoft JhengHei"/>
          <a:cs typeface="Microsoft JhengHe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711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247080"/>
            <a:ext cx="1056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00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009080"/>
            <a:ext cx="10566400" cy="403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F3A5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  <p:sp>
        <p:nvSpPr>
          <p:cNvPr id="5" name="Text 15">
            <a:extLst>
              <a:ext uri="{FF2B5EF4-FFF2-40B4-BE49-F238E27FC236}">
                <a16:creationId xmlns:a16="http://schemas.microsoft.com/office/drawing/2014/main" id="{5844C947-72DA-C7E4-A272-484B693E4906}"/>
              </a:ext>
            </a:extLst>
          </p:cNvPr>
          <p:cNvSpPr/>
          <p:nvPr userDrawn="1"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 err="1">
                <a:solidFill>
                  <a:srgbClr val="6B6F7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蓋夏圖書館知識服務組｜研究生圖書館資源研習</a:t>
            </a:r>
            <a:r>
              <a:rPr lang="en-US" sz="1200" dirty="0">
                <a:solidFill>
                  <a:srgbClr val="6B6F7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　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67973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wresearch.org/short-reads/2025/07/22/google-users-are-less-likely-to-click-on-links-when-an-ai-summary-appears-in-the-result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doi.org/10.1038/s41598-023-41032-5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s://library.pu.edu.tw/p/426-1054-157.php?Lang=zh-tw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hyperlink" Target="https://tdcenter.pu.edu.tw/p/412-1061-4972.php?Lang=zh-tw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nagertoday.com.tw/columns/view/68687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tdcenter.pu.edu.tw/p/412-1061-4972.php?Lang=zh-tw" TargetMode="External"/><Relationship Id="rId4" Type="http://schemas.openxmlformats.org/officeDocument/2006/relationships/hyperlink" Target="https://www.tipo.gov.tw/wSite/public/Attachment/0/f1748336945833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s://library.pu.edu.tw/p/426-1054-157.php?Lang=zh-tw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dcenter.pu.edu.tw/p/412-1061-4972.php?Lang=zh-tw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hyperlink" Target="https://webpacx.lib.pu.edu.tw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ebpacx.lib.pu.edu.tw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37.php?Lang=zh-tw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library.pu.edu.tw/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pacx.lib.pu.edu.tw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pu.ebook.hyread.com.tw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pu.ebook.hyread.com.tw/Template/RWD3.0/policy.jsp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hyperlink" Target="https://taebc.ebook.hyread.com.tw/Template/RWD3.0/QA.jsp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easytest.lib.pu.edu.tw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jumper.lib.pu.edu.tw/resourceList?filterField=class&amp;filterValue=807%3A825&amp;searchBlockType=resource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hyperlink" Target="https://jumper.lib.pu.edu.tw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library.pu.edu.tw/p/426-1054-22.php?Lang=zh-tw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24.php?Lang=zh-tw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pum.lib.pu.edu.tw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library.pu.edu.tw/p/406-1054-75298,r13.php?Lang=zh-tw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91440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A43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靜宜大學通識課程｜大學入門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6858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BFAF7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圖書館資源研習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731520" y="2560320"/>
            <a:ext cx="6583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9D3E6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資工系新鮮人的知識外掛：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9D3E6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從生成式 AI 到蓋夏寶庫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731520" y="489204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BFAF7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主講｜蓋夏圖書館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BFAF7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BFAF7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知識服務組  姜義臺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9D3E6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E-mail：pu105b0@pu.edu.tw　｜　分機 11633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863840" y="3657600"/>
            <a:ext cx="384048" cy="2103120"/>
          </a:xfrm>
          <a:prstGeom prst="rect">
            <a:avLst/>
          </a:prstGeom>
          <a:solidFill>
            <a:srgbClr val="B9532F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863840" y="3886200"/>
            <a:ext cx="384048" cy="54864"/>
          </a:xfrm>
          <a:prstGeom prst="rect">
            <a:avLst/>
          </a:prstGeom>
          <a:solidFill>
            <a:srgbClr val="1D2B4F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863840" y="5394960"/>
            <a:ext cx="384048" cy="54864"/>
          </a:xfrm>
          <a:prstGeom prst="rect">
            <a:avLst/>
          </a:prstGeom>
          <a:solidFill>
            <a:srgbClr val="1D2B4F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284464" y="3931920"/>
            <a:ext cx="310896" cy="1828800"/>
          </a:xfrm>
          <a:prstGeom prst="rect">
            <a:avLst/>
          </a:prstGeom>
          <a:solidFill>
            <a:srgbClr val="E0A43C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284464" y="4160520"/>
            <a:ext cx="310896" cy="54864"/>
          </a:xfrm>
          <a:prstGeom prst="rect">
            <a:avLst/>
          </a:prstGeom>
          <a:solidFill>
            <a:srgbClr val="1D2B4F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284464" y="5394960"/>
            <a:ext cx="310896" cy="54864"/>
          </a:xfrm>
          <a:prstGeom prst="rect">
            <a:avLst/>
          </a:prstGeom>
          <a:solidFill>
            <a:srgbClr val="1D2B4F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631936" y="3383280"/>
            <a:ext cx="457200" cy="2377440"/>
          </a:xfrm>
          <a:prstGeom prst="rect">
            <a:avLst/>
          </a:prstGeom>
          <a:solidFill>
            <a:srgbClr val="5F8A6A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631936" y="3611880"/>
            <a:ext cx="457200" cy="54864"/>
          </a:xfrm>
          <a:prstGeom prst="rect">
            <a:avLst/>
          </a:prstGeom>
          <a:solidFill>
            <a:srgbClr val="1D2B4F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631936" y="5394960"/>
            <a:ext cx="457200" cy="54864"/>
          </a:xfrm>
          <a:prstGeom prst="rect">
            <a:avLst/>
          </a:prstGeom>
          <a:solidFill>
            <a:srgbClr val="1D2B4F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125712" y="4114800"/>
            <a:ext cx="274320" cy="1645920"/>
          </a:xfrm>
          <a:prstGeom prst="rect">
            <a:avLst/>
          </a:prstGeom>
          <a:solidFill>
            <a:srgbClr val="4F7CAC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125712" y="4343400"/>
            <a:ext cx="274320" cy="54864"/>
          </a:xfrm>
          <a:prstGeom prst="rect">
            <a:avLst/>
          </a:prstGeom>
          <a:solidFill>
            <a:srgbClr val="1D2B4F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125712" y="5394960"/>
            <a:ext cx="274320" cy="54864"/>
          </a:xfrm>
          <a:prstGeom prst="rect">
            <a:avLst/>
          </a:prstGeom>
          <a:solidFill>
            <a:srgbClr val="1D2B4F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9436608" y="3520440"/>
            <a:ext cx="402336" cy="2240280"/>
          </a:xfrm>
          <a:prstGeom prst="rect">
            <a:avLst/>
          </a:prstGeom>
          <a:solidFill>
            <a:srgbClr val="FBFAF7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9436608" y="3749040"/>
            <a:ext cx="402336" cy="54864"/>
          </a:xfrm>
          <a:prstGeom prst="rect">
            <a:avLst/>
          </a:prstGeom>
          <a:solidFill>
            <a:srgbClr val="1D2B4F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9436608" y="5394960"/>
            <a:ext cx="402336" cy="54864"/>
          </a:xfrm>
          <a:prstGeom prst="rect">
            <a:avLst/>
          </a:prstGeom>
          <a:solidFill>
            <a:srgbClr val="1D2B4F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9875520" y="3840480"/>
            <a:ext cx="329184" cy="1920240"/>
          </a:xfrm>
          <a:prstGeom prst="rect">
            <a:avLst/>
          </a:prstGeom>
          <a:solidFill>
            <a:srgbClr val="B9532F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9875520" y="4069080"/>
            <a:ext cx="329184" cy="54864"/>
          </a:xfrm>
          <a:prstGeom prst="rect">
            <a:avLst/>
          </a:prstGeom>
          <a:solidFill>
            <a:srgbClr val="1D2B4F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9875520" y="5394960"/>
            <a:ext cx="329184" cy="54864"/>
          </a:xfrm>
          <a:prstGeom prst="rect">
            <a:avLst/>
          </a:prstGeom>
          <a:solidFill>
            <a:srgbClr val="1D2B4F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10241280" y="3291840"/>
            <a:ext cx="438912" cy="2468880"/>
          </a:xfrm>
          <a:prstGeom prst="rect">
            <a:avLst/>
          </a:prstGeom>
          <a:solidFill>
            <a:srgbClr val="E0A43C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10241280" y="3520440"/>
            <a:ext cx="438912" cy="54864"/>
          </a:xfrm>
          <a:prstGeom prst="rect">
            <a:avLst/>
          </a:prstGeom>
          <a:solidFill>
            <a:srgbClr val="1D2B4F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10241280" y="5394960"/>
            <a:ext cx="438912" cy="54864"/>
          </a:xfrm>
          <a:prstGeom prst="rect">
            <a:avLst/>
          </a:prstGeom>
          <a:solidFill>
            <a:srgbClr val="1D2B4F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10716768" y="3977640"/>
            <a:ext cx="292608" cy="1783080"/>
          </a:xfrm>
          <a:prstGeom prst="rect">
            <a:avLst/>
          </a:prstGeom>
          <a:solidFill>
            <a:srgbClr val="5F8A6A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10716768" y="4206240"/>
            <a:ext cx="292608" cy="54864"/>
          </a:xfrm>
          <a:prstGeom prst="rect">
            <a:avLst/>
          </a:prstGeom>
          <a:solidFill>
            <a:srgbClr val="1D2B4F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10716768" y="5394960"/>
            <a:ext cx="292608" cy="54864"/>
          </a:xfrm>
          <a:prstGeom prst="rect">
            <a:avLst/>
          </a:prstGeom>
          <a:solidFill>
            <a:srgbClr val="1D2B4F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0" name="Shape 28"/>
          <p:cNvSpPr/>
          <p:nvPr/>
        </p:nvSpPr>
        <p:spPr>
          <a:xfrm rot="840000">
            <a:off x="11365992" y="3749040"/>
            <a:ext cx="329184" cy="2011680"/>
          </a:xfrm>
          <a:prstGeom prst="rect">
            <a:avLst/>
          </a:prstGeom>
          <a:solidFill>
            <a:srgbClr val="4F7CAC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7680960" y="5760720"/>
            <a:ext cx="4279392" cy="109728"/>
          </a:xfrm>
          <a:prstGeom prst="rect">
            <a:avLst/>
          </a:prstGeom>
          <a:solidFill>
            <a:srgbClr val="E0A43C"/>
          </a:solidFill>
          <a:ln w="12700">
            <a:solidFill>
              <a:srgbClr val="E0A43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課程路線">
            <a:extLst>
              <a:ext uri="{FF2B5EF4-FFF2-40B4-BE49-F238E27FC236}">
                <a16:creationId xmlns:a16="http://schemas.microsoft.com/office/drawing/2014/main" id="{95591D6A-3D82-4F5C-A064-3EDC118DC05E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課程路線</a:t>
            </a:r>
          </a:p>
        </p:txBody>
      </p:sp>
      <p:sp>
        <p:nvSpPr>
          <p:cNvPr id="2" name="今天的 40 分鐘">
            <a:extLst>
              <a:ext uri="{FF2B5EF4-FFF2-40B4-BE49-F238E27FC236}">
                <a16:creationId xmlns:a16="http://schemas.microsoft.com/office/drawing/2014/main" id="{CBC4598B-AECF-4D3A-93E3-3DE2E14726FD}"/>
              </a:ext>
            </a:extLst>
          </p:cNvPr>
          <p:cNvSpPr>
            <a:spLocks noGrp="1"/>
          </p:cNvSpPr>
          <p:nvPr/>
        </p:nvSpPr>
        <p:spPr>
          <a:xfrm>
            <a:off x="4645890" y="857250"/>
            <a:ext cx="6898409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 dirty="0" err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今天的</a:t>
            </a:r>
            <a:r>
              <a:rPr lang="zh-TW" altLang="en-US" sz="3300" b="1" dirty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研習大綱</a:t>
            </a:r>
            <a:endParaRPr sz="3300" b="1" dirty="0">
              <a:solidFill>
                <a:srgbClr val="183B32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02 分鐘">
            <a:extLst>
              <a:ext uri="{FF2B5EF4-FFF2-40B4-BE49-F238E27FC236}">
                <a16:creationId xmlns:a16="http://schemas.microsoft.com/office/drawing/2014/main" id="{F6ADBF97-8F62-4076-BAB9-6BAE4580345F}"/>
              </a:ext>
            </a:extLst>
          </p:cNvPr>
          <p:cNvSpPr>
            <a:spLocks noGrp="1"/>
          </p:cNvSpPr>
          <p:nvPr/>
        </p:nvSpPr>
        <p:spPr>
          <a:xfrm>
            <a:off x="1754908" y="1943100"/>
            <a:ext cx="473941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lang="en-US" altLang="zh-TW" sz="2250" b="1" dirty="0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1</a:t>
            </a:r>
            <a:endParaRPr sz="2250" b="1" dirty="0">
              <a:solidFill>
                <a:srgbClr val="A2712D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6" name="開場與學習目標">
            <a:extLst>
              <a:ext uri="{FF2B5EF4-FFF2-40B4-BE49-F238E27FC236}">
                <a16:creationId xmlns:a16="http://schemas.microsoft.com/office/drawing/2014/main" id="{AEBBD9CD-546E-4864-9BA6-5A8F8802059A}"/>
              </a:ext>
            </a:extLst>
          </p:cNvPr>
          <p:cNvSpPr>
            <a:spLocks noGrp="1"/>
          </p:cNvSpPr>
          <p:nvPr/>
        </p:nvSpPr>
        <p:spPr>
          <a:xfrm>
            <a:off x="2362200" y="1952625"/>
            <a:ext cx="41433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 dirty="0" err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開場與學習目標</a:t>
            </a:r>
            <a:endParaRPr sz="2025" b="0" dirty="0">
              <a:solidFill>
                <a:srgbClr val="183B32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7" name="10 分鐘">
            <a:extLst>
              <a:ext uri="{FF2B5EF4-FFF2-40B4-BE49-F238E27FC236}">
                <a16:creationId xmlns:a16="http://schemas.microsoft.com/office/drawing/2014/main" id="{99CC6ADD-23CD-4D48-BF5A-1DB59646A422}"/>
              </a:ext>
            </a:extLst>
          </p:cNvPr>
          <p:cNvSpPr>
            <a:spLocks noGrp="1"/>
          </p:cNvSpPr>
          <p:nvPr/>
        </p:nvSpPr>
        <p:spPr>
          <a:xfrm>
            <a:off x="1754908" y="2867025"/>
            <a:ext cx="473942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lang="en-US" altLang="zh-TW" sz="2250" b="1" dirty="0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2</a:t>
            </a:r>
            <a:endParaRPr sz="2250" b="1" dirty="0">
              <a:solidFill>
                <a:srgbClr val="A2712D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8" name="生成式 IR、AI 與學術倫理">
            <a:extLst>
              <a:ext uri="{FF2B5EF4-FFF2-40B4-BE49-F238E27FC236}">
                <a16:creationId xmlns:a16="http://schemas.microsoft.com/office/drawing/2014/main" id="{915AD9A3-1C4F-4D59-AE61-45DBCAC8E545}"/>
              </a:ext>
            </a:extLst>
          </p:cNvPr>
          <p:cNvSpPr>
            <a:spLocks noGrp="1"/>
          </p:cNvSpPr>
          <p:nvPr/>
        </p:nvSpPr>
        <p:spPr>
          <a:xfrm>
            <a:off x="2362200" y="2876550"/>
            <a:ext cx="41433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生成式 IR、AI 與學術倫理</a:t>
            </a:r>
          </a:p>
        </p:txBody>
      </p:sp>
      <p:sp>
        <p:nvSpPr>
          <p:cNvPr id="9" name="08 分鐘">
            <a:extLst>
              <a:ext uri="{FF2B5EF4-FFF2-40B4-BE49-F238E27FC236}">
                <a16:creationId xmlns:a16="http://schemas.microsoft.com/office/drawing/2014/main" id="{FF7C6429-CD77-4391-B823-33F2F1E5E662}"/>
              </a:ext>
            </a:extLst>
          </p:cNvPr>
          <p:cNvSpPr>
            <a:spLocks noGrp="1"/>
          </p:cNvSpPr>
          <p:nvPr/>
        </p:nvSpPr>
        <p:spPr>
          <a:xfrm>
            <a:off x="1754908" y="3790950"/>
            <a:ext cx="473942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lang="en-US" altLang="zh-TW" sz="2250" b="1" dirty="0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3</a:t>
            </a:r>
            <a:endParaRPr sz="2250" b="1" dirty="0">
              <a:solidFill>
                <a:srgbClr val="A2712D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0" name="館藏查詢與找書練習">
            <a:extLst>
              <a:ext uri="{FF2B5EF4-FFF2-40B4-BE49-F238E27FC236}">
                <a16:creationId xmlns:a16="http://schemas.microsoft.com/office/drawing/2014/main" id="{CF19965C-9506-4F61-A8A4-F64C02B79A85}"/>
              </a:ext>
            </a:extLst>
          </p:cNvPr>
          <p:cNvSpPr>
            <a:spLocks noGrp="1"/>
          </p:cNvSpPr>
          <p:nvPr/>
        </p:nvSpPr>
        <p:spPr>
          <a:xfrm>
            <a:off x="2362200" y="3800475"/>
            <a:ext cx="41433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館藏查詢與找書練習</a:t>
            </a:r>
          </a:p>
        </p:txBody>
      </p:sp>
      <p:sp>
        <p:nvSpPr>
          <p:cNvPr id="11" name="05 分鐘">
            <a:extLst>
              <a:ext uri="{FF2B5EF4-FFF2-40B4-BE49-F238E27FC236}">
                <a16:creationId xmlns:a16="http://schemas.microsoft.com/office/drawing/2014/main" id="{A12F9101-9663-4B39-8472-4E636EBAB6EA}"/>
              </a:ext>
            </a:extLst>
          </p:cNvPr>
          <p:cNvSpPr>
            <a:spLocks noGrp="1"/>
          </p:cNvSpPr>
          <p:nvPr/>
        </p:nvSpPr>
        <p:spPr>
          <a:xfrm>
            <a:off x="1754908" y="4714875"/>
            <a:ext cx="473942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lang="en-US" altLang="zh-TW" sz="2250" b="1" dirty="0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4</a:t>
            </a:r>
            <a:endParaRPr sz="2250" b="1" dirty="0">
              <a:solidFill>
                <a:srgbClr val="A2712D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2" name="HyRead 雲端閱讀">
            <a:extLst>
              <a:ext uri="{FF2B5EF4-FFF2-40B4-BE49-F238E27FC236}">
                <a16:creationId xmlns:a16="http://schemas.microsoft.com/office/drawing/2014/main" id="{AE3773F2-70C6-4BCB-AB8C-E400297597F3}"/>
              </a:ext>
            </a:extLst>
          </p:cNvPr>
          <p:cNvSpPr>
            <a:spLocks noGrp="1"/>
          </p:cNvSpPr>
          <p:nvPr/>
        </p:nvSpPr>
        <p:spPr>
          <a:xfrm>
            <a:off x="2362200" y="4724400"/>
            <a:ext cx="41433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HyRead 雲端閱讀</a:t>
            </a:r>
          </a:p>
        </p:txBody>
      </p:sp>
      <p:sp>
        <p:nvSpPr>
          <p:cNvPr id="13" name="04 分鐘">
            <a:extLst>
              <a:ext uri="{FF2B5EF4-FFF2-40B4-BE49-F238E27FC236}">
                <a16:creationId xmlns:a16="http://schemas.microsoft.com/office/drawing/2014/main" id="{86862C94-3D47-466C-92B5-BFE92A2246AA}"/>
              </a:ext>
            </a:extLst>
          </p:cNvPr>
          <p:cNvSpPr>
            <a:spLocks noGrp="1"/>
          </p:cNvSpPr>
          <p:nvPr/>
        </p:nvSpPr>
        <p:spPr>
          <a:xfrm>
            <a:off x="7952508" y="1943100"/>
            <a:ext cx="543791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lang="en-US" altLang="zh-TW" sz="2250" b="1" dirty="0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5</a:t>
            </a:r>
            <a:endParaRPr sz="2250" b="1" dirty="0">
              <a:solidFill>
                <a:srgbClr val="A2712D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Easytest 英語練習">
            <a:extLst>
              <a:ext uri="{FF2B5EF4-FFF2-40B4-BE49-F238E27FC236}">
                <a16:creationId xmlns:a16="http://schemas.microsoft.com/office/drawing/2014/main" id="{5BB5C258-DFCC-4E0D-8779-ACE5424257BB}"/>
              </a:ext>
            </a:extLst>
          </p:cNvPr>
          <p:cNvSpPr>
            <a:spLocks noGrp="1"/>
          </p:cNvSpPr>
          <p:nvPr/>
        </p:nvSpPr>
        <p:spPr>
          <a:xfrm>
            <a:off x="8648700" y="1952625"/>
            <a:ext cx="30003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Easytest 英語練習</a:t>
            </a:r>
          </a:p>
        </p:txBody>
      </p:sp>
      <p:sp>
        <p:nvSpPr>
          <p:cNvPr id="15" name="04 分鐘">
            <a:extLst>
              <a:ext uri="{FF2B5EF4-FFF2-40B4-BE49-F238E27FC236}">
                <a16:creationId xmlns:a16="http://schemas.microsoft.com/office/drawing/2014/main" id="{FF2AA4B0-97E2-4DFC-AD2F-B50DF5E7B99A}"/>
              </a:ext>
            </a:extLst>
          </p:cNvPr>
          <p:cNvSpPr>
            <a:spLocks noGrp="1"/>
          </p:cNvSpPr>
          <p:nvPr/>
        </p:nvSpPr>
        <p:spPr>
          <a:xfrm>
            <a:off x="7952508" y="2867025"/>
            <a:ext cx="543792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lang="en-US" altLang="zh-TW" sz="2250" b="1" dirty="0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6</a:t>
            </a:r>
            <a:endParaRPr sz="2250" b="1" dirty="0">
              <a:solidFill>
                <a:srgbClr val="A2712D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6" name="數位影像與影音">
            <a:extLst>
              <a:ext uri="{FF2B5EF4-FFF2-40B4-BE49-F238E27FC236}">
                <a16:creationId xmlns:a16="http://schemas.microsoft.com/office/drawing/2014/main" id="{E084504B-ED81-40DA-ABDD-B3DE3F097AD7}"/>
              </a:ext>
            </a:extLst>
          </p:cNvPr>
          <p:cNvSpPr>
            <a:spLocks noGrp="1"/>
          </p:cNvSpPr>
          <p:nvPr/>
        </p:nvSpPr>
        <p:spPr>
          <a:xfrm>
            <a:off x="8648700" y="2876550"/>
            <a:ext cx="30003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數位影像與影音</a:t>
            </a:r>
          </a:p>
        </p:txBody>
      </p:sp>
      <p:sp>
        <p:nvSpPr>
          <p:cNvPr id="17" name="03 分鐘">
            <a:extLst>
              <a:ext uri="{FF2B5EF4-FFF2-40B4-BE49-F238E27FC236}">
                <a16:creationId xmlns:a16="http://schemas.microsoft.com/office/drawing/2014/main" id="{A8471D91-F46D-4850-BAAB-9417F35A4116}"/>
              </a:ext>
            </a:extLst>
          </p:cNvPr>
          <p:cNvSpPr>
            <a:spLocks noGrp="1"/>
          </p:cNvSpPr>
          <p:nvPr/>
        </p:nvSpPr>
        <p:spPr>
          <a:xfrm>
            <a:off x="7952508" y="3790950"/>
            <a:ext cx="543792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lang="en-US" altLang="zh-TW" sz="2250" b="1" dirty="0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7</a:t>
            </a:r>
            <a:endParaRPr sz="2250" b="1" dirty="0">
              <a:solidFill>
                <a:srgbClr val="A2712D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8" name="語言學習網">
            <a:extLst>
              <a:ext uri="{FF2B5EF4-FFF2-40B4-BE49-F238E27FC236}">
                <a16:creationId xmlns:a16="http://schemas.microsoft.com/office/drawing/2014/main" id="{9A3338E6-6309-4E28-92C4-DEA9132765FF}"/>
              </a:ext>
            </a:extLst>
          </p:cNvPr>
          <p:cNvSpPr>
            <a:spLocks noGrp="1"/>
          </p:cNvSpPr>
          <p:nvPr/>
        </p:nvSpPr>
        <p:spPr>
          <a:xfrm>
            <a:off x="8648700" y="3800475"/>
            <a:ext cx="30003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語言學習網</a:t>
            </a:r>
          </a:p>
        </p:txBody>
      </p:sp>
      <p:sp>
        <p:nvSpPr>
          <p:cNvPr id="19" name="04 分鐘">
            <a:extLst>
              <a:ext uri="{FF2B5EF4-FFF2-40B4-BE49-F238E27FC236}">
                <a16:creationId xmlns:a16="http://schemas.microsoft.com/office/drawing/2014/main" id="{1FCE070B-E482-43FE-B888-FBEBAE7EAD66}"/>
              </a:ext>
            </a:extLst>
          </p:cNvPr>
          <p:cNvSpPr>
            <a:spLocks noGrp="1"/>
          </p:cNvSpPr>
          <p:nvPr/>
        </p:nvSpPr>
        <p:spPr>
          <a:xfrm>
            <a:off x="7952508" y="4714875"/>
            <a:ext cx="543792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lang="en-US" altLang="zh-TW" sz="2250" b="1" dirty="0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8</a:t>
            </a:r>
            <a:endParaRPr sz="2250" b="1" dirty="0">
              <a:solidFill>
                <a:srgbClr val="A2712D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0" name="新生探索任務與回顧">
            <a:extLst>
              <a:ext uri="{FF2B5EF4-FFF2-40B4-BE49-F238E27FC236}">
                <a16:creationId xmlns:a16="http://schemas.microsoft.com/office/drawing/2014/main" id="{E72D943C-3ABF-400B-9F9F-F32CB49B09D7}"/>
              </a:ext>
            </a:extLst>
          </p:cNvPr>
          <p:cNvSpPr>
            <a:spLocks noGrp="1"/>
          </p:cNvSpPr>
          <p:nvPr/>
        </p:nvSpPr>
        <p:spPr>
          <a:xfrm>
            <a:off x="8648700" y="4724400"/>
            <a:ext cx="30003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新生探索任務與回顧</a:t>
            </a:r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A91FF25A-643F-D46F-FFDD-CB9146901D5A}"/>
              </a:ext>
            </a:extLst>
          </p:cNvPr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6459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01  AI 與資訊檢索">
            <a:extLst>
              <a:ext uri="{FF2B5EF4-FFF2-40B4-BE49-F238E27FC236}">
                <a16:creationId xmlns:a16="http://schemas.microsoft.com/office/drawing/2014/main" id="{2D051BBC-00DE-45BE-902D-8133CAFD4744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01  AI 與資訊檢索</a:t>
            </a:r>
          </a:p>
        </p:txBody>
      </p:sp>
      <p:sp>
        <p:nvSpPr>
          <p:cNvPr id="2" name="生成式 AI ＋ 資訊檢索（IR）">
            <a:extLst>
              <a:ext uri="{FF2B5EF4-FFF2-40B4-BE49-F238E27FC236}">
                <a16:creationId xmlns:a16="http://schemas.microsoft.com/office/drawing/2014/main" id="{10A94353-9E04-48F1-B788-25EFAFAD0818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9347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生成式 AI ＋ 資訊檢索（IR）</a:t>
            </a:r>
          </a:p>
        </p:txBody>
      </p:sp>
      <p:sp>
        <p:nvSpPr>
          <p:cNvPr id="5" name="＝ 生成式 IR">
            <a:extLst>
              <a:ext uri="{FF2B5EF4-FFF2-40B4-BE49-F238E27FC236}">
                <a16:creationId xmlns:a16="http://schemas.microsoft.com/office/drawing/2014/main" id="{D68E9393-F5AB-4A51-B864-6DDD7F446CFA}"/>
              </a:ext>
            </a:extLst>
          </p:cNvPr>
          <p:cNvSpPr>
            <a:spLocks noGrp="1"/>
          </p:cNvSpPr>
          <p:nvPr/>
        </p:nvSpPr>
        <p:spPr>
          <a:xfrm>
            <a:off x="609600" y="1828800"/>
            <a:ext cx="1066800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46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46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6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＝ 生成式 IR</a:t>
            </a:r>
          </a:p>
        </p:txBody>
      </p:sp>
      <p:sp>
        <p:nvSpPr>
          <p:cNvPr id="6" name="搜尋正在加入「對話、整理與追問」">
            <a:extLst>
              <a:ext uri="{FF2B5EF4-FFF2-40B4-BE49-F238E27FC236}">
                <a16:creationId xmlns:a16="http://schemas.microsoft.com/office/drawing/2014/main" id="{6896A744-9909-41F5-AE26-24038DCC22B8}"/>
              </a:ext>
            </a:extLst>
          </p:cNvPr>
          <p:cNvSpPr>
            <a:spLocks noGrp="1"/>
          </p:cNvSpPr>
          <p:nvPr/>
        </p:nvSpPr>
        <p:spPr>
          <a:xfrm>
            <a:off x="609600" y="2914650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775" b="1">
                <a:solidFill>
                  <a:srgbClr val="173E34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775" b="1">
                <a:solidFill>
                  <a:srgbClr val="173E34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775" b="1">
                <a:solidFill>
                  <a:srgbClr val="173E34"/>
                </a:solidFill>
                <a:latin typeface="Microsoft JhengHei"/>
                <a:ea typeface="Microsoft JhengHei"/>
                <a:cs typeface="Microsoft JhengHei"/>
              </a:rPr>
              <a:t>搜尋正在加入「對話、整理與追問」</a:t>
            </a:r>
          </a:p>
        </p:txBody>
      </p:sp>
      <p:sp>
        <p:nvSpPr>
          <p:cNvPr id="7" name="傳統檢索：輸入關鍵字，自己閱讀結果。&#10;生成式搜尋：用自然語言提問，取得">
            <a:extLst>
              <a:ext uri="{FF2B5EF4-FFF2-40B4-BE49-F238E27FC236}">
                <a16:creationId xmlns:a16="http://schemas.microsoft.com/office/drawing/2014/main" id="{E59DD2DF-66D8-4813-B1FB-D2FFAAA1CE75}"/>
              </a:ext>
            </a:extLst>
          </p:cNvPr>
          <p:cNvSpPr>
            <a:spLocks noGrp="1"/>
          </p:cNvSpPr>
          <p:nvPr/>
        </p:nvSpPr>
        <p:spPr>
          <a:xfrm>
            <a:off x="609600" y="3743325"/>
            <a:ext cx="107632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17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傳統檢索：輸入關鍵字，自己閱讀結果。</a:t>
            </a:r>
          </a:p>
          <a:p>
            <a:pPr>
              <a:defRPr sz="217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生成式搜尋：用自然語言提問，取得整合回答與來源。</a:t>
            </a:r>
          </a:p>
        </p:txBody>
      </p:sp>
      <p:sp>
        <p:nvSpPr>
          <p:cNvPr id="8" name="檢索增強生成（RAG）會先找資料，再依資料生成回答。&#10;仍要核對原文，且">
            <a:extLst>
              <a:ext uri="{FF2B5EF4-FFF2-40B4-BE49-F238E27FC236}">
                <a16:creationId xmlns:a16="http://schemas.microsoft.com/office/drawing/2014/main" id="{D1945804-3207-4955-93FA-8C3D422DFBD2}"/>
              </a:ext>
            </a:extLst>
          </p:cNvPr>
          <p:cNvSpPr>
            <a:spLocks noGrp="1"/>
          </p:cNvSpPr>
          <p:nvPr/>
        </p:nvSpPr>
        <p:spPr>
          <a:xfrm>
            <a:off x="609600" y="5038725"/>
            <a:ext cx="108585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95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95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lang="zh-TW" altLang="en-US" sz="1950" b="0" dirty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檢索增強生成（</a:t>
            </a:r>
            <a:r>
              <a:rPr lang="en-US" sz="1950" b="0" dirty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Retrieval-Augmented Generation，</a:t>
            </a:r>
            <a:r>
              <a:rPr lang="zh-TW" altLang="en-US" sz="1950" b="0" dirty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簡稱 </a:t>
            </a:r>
            <a:r>
              <a:rPr lang="en-US" sz="1950" b="0" dirty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RAG</a:t>
            </a:r>
            <a:r>
              <a:rPr lang="en-US" altLang="zh-TW" sz="1950" b="0" dirty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)</a:t>
            </a:r>
            <a:r>
              <a:rPr lang="zh-TW" altLang="en-US" sz="1950" b="0" dirty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 </a:t>
            </a:r>
            <a:r>
              <a:rPr sz="1950" b="0" dirty="0" err="1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會先找資料，再依資料生成回答</a:t>
            </a:r>
            <a:r>
              <a:rPr sz="1950" b="0" dirty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。</a:t>
            </a:r>
          </a:p>
          <a:p>
            <a:pPr>
              <a:defRPr sz="195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 dirty="0" err="1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仍要核對原文，且一般</a:t>
            </a:r>
            <a:r>
              <a:rPr sz="1950" b="0" dirty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 AI </a:t>
            </a:r>
            <a:r>
              <a:rPr sz="1950" b="0" dirty="0" err="1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對話不一定啟用檢索</a:t>
            </a:r>
            <a:r>
              <a:rPr sz="1950" b="0" dirty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。</a:t>
            </a:r>
          </a:p>
        </p:txBody>
      </p:sp>
      <p:sp>
        <p:nvSpPr>
          <p:cNvPr id="11" name="Text 18">
            <a:extLst>
              <a:ext uri="{FF2B5EF4-FFF2-40B4-BE49-F238E27FC236}">
                <a16:creationId xmlns:a16="http://schemas.microsoft.com/office/drawing/2014/main" id="{8B4039A3-3FBE-15A5-A94D-3150F97072C7}"/>
              </a:ext>
            </a:extLst>
          </p:cNvPr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2533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從「找連結」到「拿答案」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5257800" cy="3794760"/>
          </a:xfrm>
          <a:prstGeom prst="roundRect">
            <a:avLst>
              <a:gd name="adj" fmla="val 2892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68680" y="1691640"/>
            <a:ext cx="777240" cy="777240"/>
          </a:xfrm>
          <a:prstGeom prst="ellipse">
            <a:avLst/>
          </a:prstGeom>
          <a:solidFill>
            <a:srgbClr val="2C3E66"/>
          </a:solidFill>
          <a:ln w="12700">
            <a:solidFill>
              <a:srgbClr val="2C3E6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762" y="1893722"/>
            <a:ext cx="373075" cy="37307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28800" y="169164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C3E66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傳統搜尋（IR）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960120" y="2743200"/>
            <a:ext cx="4572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輸入關鍵字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得到一串排序過的連結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自己點、自己讀、自己判斷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400800" y="1417320"/>
            <a:ext cx="5257800" cy="3794760"/>
          </a:xfrm>
          <a:prstGeom prst="roundRect">
            <a:avLst>
              <a:gd name="adj" fmla="val 2892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720840" y="1691640"/>
            <a:ext cx="777240" cy="777240"/>
          </a:xfrm>
          <a:prstGeom prst="ellipse">
            <a:avLst/>
          </a:prstGeom>
          <a:solidFill>
            <a:srgbClr val="B9532F"/>
          </a:solidFill>
          <a:ln w="12700">
            <a:solidFill>
              <a:srgbClr val="B9532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922" y="1893722"/>
            <a:ext cx="373075" cy="37307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680960" y="169164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9532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生成式 IR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2" name="Text 8"/>
          <p:cNvSpPr txBox="1"/>
          <p:nvPr/>
        </p:nvSpPr>
        <p:spPr>
          <a:xfrm>
            <a:off x="6812280" y="2743200"/>
            <a:ext cx="4572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用自然語言直接提問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讀過多個來源，生成整合答案（常附引用）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又快又順，但「信不信」由你負責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0448" y="3108960"/>
            <a:ext cx="457200" cy="457200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548640" y="5440680"/>
            <a:ext cx="11109960" cy="731520"/>
          </a:xfrm>
          <a:prstGeom prst="roundRect">
            <a:avLst>
              <a:gd name="adj" fmla="val 15000"/>
            </a:avLst>
          </a:prstGeom>
          <a:solidFill>
            <a:srgbClr val="E7ECF4"/>
          </a:solidFill>
          <a:ln w="12700">
            <a:solidFill>
              <a:srgbClr val="E7ECF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5" name="Text 10"/>
          <p:cNvSpPr txBox="1"/>
          <p:nvPr/>
        </p:nvSpPr>
        <p:spPr>
          <a:xfrm>
            <a:off x="822960" y="544068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生成式 IR ＝ 先「檢索」相關資料，再由 AI「生成」答案。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　找資料的入口變了，查證的責任沒變。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6" name="Text 11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答案越來越近，來源越來越遠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3520440" cy="3017520"/>
          </a:xfrm>
          <a:prstGeom prst="roundRect">
            <a:avLst>
              <a:gd name="adj" fmla="val 3636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22960" y="1691640"/>
            <a:ext cx="2971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B9532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8%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822960" y="3017520"/>
            <a:ext cx="2971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有 AI 摘要時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點擊一般搜尋連結的比例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297680" y="1463040"/>
            <a:ext cx="3520440" cy="3017520"/>
          </a:xfrm>
          <a:prstGeom prst="roundRect">
            <a:avLst>
              <a:gd name="adj" fmla="val 3636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4572000" y="1691640"/>
            <a:ext cx="2971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2C3E66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15%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4572000" y="3017520"/>
            <a:ext cx="2971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沒有 AI 摘要時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點擊一般搜尋連結的比例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046720" y="1463040"/>
            <a:ext cx="3520440" cy="3017520"/>
          </a:xfrm>
          <a:prstGeom prst="roundRect">
            <a:avLst>
              <a:gd name="adj" fmla="val 3636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8321040" y="1691640"/>
            <a:ext cx="2971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E0A43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1%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8321040" y="3017520"/>
            <a:ext cx="2971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點擊 AI 摘要中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所引用來源的比例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548640" y="47091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2025 年 3 月，約每 5 次 Google 搜尋就有 1 次出現 AI 摘要；看到摘要的人，更常「看完就走」。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548640" y="5623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srgbClr val="4F7CA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資料來源：Pew Research Center（2025-07-22），分析 900 位美國成人的 Google 瀏覽紀錄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也會一本正經地胡說八道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508760"/>
            <a:ext cx="914400" cy="914400"/>
          </a:xfrm>
          <a:prstGeom prst="ellipse">
            <a:avLst/>
          </a:prstGeom>
          <a:solidFill>
            <a:srgbClr val="B9532F"/>
          </a:solidFill>
          <a:ln w="12700">
            <a:solidFill>
              <a:srgbClr val="B9532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" y="1746504"/>
            <a:ext cx="438912" cy="4389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691640" y="150876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研究者請 GPT-3.5 與 GPT-4 針對 42 個主題寫短篇文獻回顧，再逐筆查核 636 筆參考文獻：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6" name="Shape 3"/>
          <p:cNvSpPr/>
          <p:nvPr/>
        </p:nvSpPr>
        <p:spPr>
          <a:xfrm>
            <a:off x="548640" y="2697480"/>
            <a:ext cx="3520440" cy="2331720"/>
          </a:xfrm>
          <a:prstGeom prst="roundRect">
            <a:avLst>
              <a:gd name="adj" fmla="val 4706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822960" y="288036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B9532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55%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822960" y="388620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GPT-3.5 的參考文獻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是完全捏造的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297680" y="2697480"/>
            <a:ext cx="3520440" cy="2331720"/>
          </a:xfrm>
          <a:prstGeom prst="roundRect">
            <a:avLst>
              <a:gd name="adj" fmla="val 4706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4572000" y="288036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B9532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18%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4572000" y="388620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GPT-4 的參考文獻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仍是完全捏造的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8046720" y="2697480"/>
            <a:ext cx="3520440" cy="2331720"/>
          </a:xfrm>
          <a:prstGeom prst="roundRect">
            <a:avLst>
              <a:gd name="adj" fmla="val 4706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8321040" y="288036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C3E66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43% / 24%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8321040" y="388620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就算文獻真的存在，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仍有卷期頁碼等實質錯誤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548640" y="5212080"/>
            <a:ext cx="11109960" cy="685800"/>
          </a:xfrm>
          <a:prstGeom prst="roundRect">
            <a:avLst>
              <a:gd name="adj" fmla="val 16000"/>
            </a:avLst>
          </a:prstGeom>
          <a:solidFill>
            <a:srgbClr val="E9F0EA"/>
          </a:solidFill>
          <a:ln w="12700">
            <a:solidFill>
              <a:srgbClr val="E9F0E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822960" y="5212080"/>
            <a:ext cx="10698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5F8A6A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✔ 黃金守則：AI 給的每一筆文獻，都要到館藏查詢系統或學術資料庫確認「真的存在、內容相符」。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548640" y="5943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sng" strike="noStrike" kern="1200" cap="none" spc="0" normalizeH="0" baseline="0" noProof="0" dirty="0">
                <a:ln>
                  <a:noFill/>
                </a:ln>
                <a:solidFill>
                  <a:srgbClr val="4F7CA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資料來源：Walters, W. H., &amp; Wilder, E. I. (2023). Fabrication and errors in the bibliographic citations generated by ChatGPT. Scientific Reports, 13, 14045.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8" name="Text 15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工具怎麼挑？四大類一次看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5440680" cy="2057400"/>
          </a:xfrm>
          <a:prstGeom prst="roundRect">
            <a:avLst>
              <a:gd name="adj" fmla="val 5333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22960" y="1645920"/>
            <a:ext cx="731520" cy="731520"/>
          </a:xfrm>
          <a:prstGeom prst="ellipse">
            <a:avLst/>
          </a:prstGeom>
          <a:solidFill>
            <a:srgbClr val="B9532F"/>
          </a:solidFill>
          <a:ln w="12700">
            <a:solidFill>
              <a:srgbClr val="B9532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155" y="1836115"/>
            <a:ext cx="351130" cy="35113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737360" y="160020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B9532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資料庫內建 AI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1737360" y="20574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最推薦的起點：內容來自權威資料庫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868680" y="2514600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Scopus AI、Web of Science Research Assistant、EBSCOhost AI Insights、ScienceDirect AI 閱讀助理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172200" y="1371600"/>
            <a:ext cx="5440680" cy="2057400"/>
          </a:xfrm>
          <a:prstGeom prst="roundRect">
            <a:avLst>
              <a:gd name="adj" fmla="val 5333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446520" y="1645920"/>
            <a:ext cx="731520" cy="731520"/>
          </a:xfrm>
          <a:prstGeom prst="ellipse">
            <a:avLst/>
          </a:prstGeom>
          <a:solidFill>
            <a:srgbClr val="2C3E66"/>
          </a:solidFill>
          <a:ln w="12700">
            <a:solidFill>
              <a:srgbClr val="2C3E6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6715" y="1836115"/>
            <a:ext cx="351130" cy="35113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360920" y="160020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2C3E66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學術搜尋與文獻分析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3" name="Text 9"/>
          <p:cNvSpPr txBox="1"/>
          <p:nvPr/>
        </p:nvSpPr>
        <p:spPr>
          <a:xfrm>
            <a:off x="7360920" y="20574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找論文、看引用關係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4" name="Text 10"/>
          <p:cNvSpPr txBox="1"/>
          <p:nvPr/>
        </p:nvSpPr>
        <p:spPr>
          <a:xfrm>
            <a:off x="6492240" y="2514600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Consensus、Semantic Scholar、ResearchRabbit、SciSpace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548640" y="3611880"/>
            <a:ext cx="5440680" cy="2057400"/>
          </a:xfrm>
          <a:prstGeom prst="roundRect">
            <a:avLst>
              <a:gd name="adj" fmla="val 5333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822960" y="3886200"/>
            <a:ext cx="731520" cy="731520"/>
          </a:xfrm>
          <a:prstGeom prst="ellipse">
            <a:avLst/>
          </a:prstGeom>
          <a:solidFill>
            <a:srgbClr val="5F8A6A"/>
          </a:solidFill>
          <a:ln w="12700">
            <a:solidFill>
              <a:srgbClr val="5F8A6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155" y="4076395"/>
            <a:ext cx="351130" cy="35113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737360" y="3840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5F8A6A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知識管理與視覺化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9" name="Text 14"/>
          <p:cNvSpPr txBox="1"/>
          <p:nvPr/>
        </p:nvSpPr>
        <p:spPr>
          <a:xfrm>
            <a:off x="1737360" y="42976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整理筆記、把文字變圖表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20" name="Text 15"/>
          <p:cNvSpPr txBox="1"/>
          <p:nvPr/>
        </p:nvSpPr>
        <p:spPr>
          <a:xfrm>
            <a:off x="868680" y="4754880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NotebookLM（以你上傳的文件為依據）、Napkin AI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21" name="Shape 16"/>
          <p:cNvSpPr/>
          <p:nvPr/>
        </p:nvSpPr>
        <p:spPr>
          <a:xfrm>
            <a:off x="6172200" y="3611880"/>
            <a:ext cx="5440680" cy="2057400"/>
          </a:xfrm>
          <a:prstGeom prst="roundRect">
            <a:avLst>
              <a:gd name="adj" fmla="val 5333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2" name="Shape 17"/>
          <p:cNvSpPr/>
          <p:nvPr/>
        </p:nvSpPr>
        <p:spPr>
          <a:xfrm>
            <a:off x="6446520" y="3886200"/>
            <a:ext cx="731520" cy="731520"/>
          </a:xfrm>
          <a:prstGeom prst="ellipse">
            <a:avLst/>
          </a:prstGeom>
          <a:solidFill>
            <a:srgbClr val="E0A43C"/>
          </a:solidFill>
          <a:ln w="12700">
            <a:solidFill>
              <a:srgbClr val="E0A43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715" y="4076395"/>
            <a:ext cx="351130" cy="35113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7360920" y="3840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9A6B12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通用型生成式 AI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25" name="Text 19"/>
          <p:cNvSpPr txBox="1"/>
          <p:nvPr/>
        </p:nvSpPr>
        <p:spPr>
          <a:xfrm>
            <a:off x="7360920" y="42976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翻譯、程式協作、發想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26" name="Text 20"/>
          <p:cNvSpPr txBox="1"/>
          <p:nvPr/>
        </p:nvSpPr>
        <p:spPr>
          <a:xfrm>
            <a:off x="6492240" y="4754880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ChatGPT、Claude、Gemini、Microsoft Copilot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27" name="Text 21"/>
          <p:cNvSpPr txBox="1"/>
          <p:nvPr/>
        </p:nvSpPr>
        <p:spPr>
          <a:xfrm>
            <a:off x="548640" y="59436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sng" strike="noStrike" kern="1200" cap="none" spc="0" normalizeH="0" baseline="0" noProof="0" dirty="0">
                <a:ln>
                  <a:noFill/>
                </a:ln>
                <a:solidFill>
                  <a:srgbClr val="4F7CA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🔗 蓋夏圖書館｜生成式 AI 學術應用工具選介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28" name="Text 2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學術倫理：靜宜大學 GEN-AI 使用指引四原則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5440680" cy="2011680"/>
          </a:xfrm>
          <a:prstGeom prst="roundRect">
            <a:avLst>
              <a:gd name="adj" fmla="val 5455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22960" y="1691640"/>
            <a:ext cx="777240" cy="777240"/>
          </a:xfrm>
          <a:prstGeom prst="ellipse">
            <a:avLst/>
          </a:prstGeom>
          <a:solidFill>
            <a:srgbClr val="B9532F"/>
          </a:solidFill>
          <a:ln w="12700">
            <a:solidFill>
              <a:srgbClr val="B9532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042" y="1893722"/>
            <a:ext cx="373075" cy="37307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28800" y="169164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避免抄襲、正確引用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1828800" y="228600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產出當作靈感與參考，加入自己的修改與貢獻；依學術格式引用所有來源，包括 AI。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172200" y="1371600"/>
            <a:ext cx="5440680" cy="2011680"/>
          </a:xfrm>
          <a:prstGeom prst="roundRect">
            <a:avLst>
              <a:gd name="adj" fmla="val 5455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446520" y="1691640"/>
            <a:ext cx="777240" cy="777240"/>
          </a:xfrm>
          <a:prstGeom prst="ellipse">
            <a:avLst/>
          </a:prstGeom>
          <a:solidFill>
            <a:srgbClr val="2C3E66"/>
          </a:solidFill>
          <a:ln w="12700">
            <a:solidFill>
              <a:srgbClr val="2C3E6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602" y="1893722"/>
            <a:ext cx="373075" cy="37307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52360" y="169164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合法使用資源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2" name="Text 8"/>
          <p:cNvSpPr txBox="1"/>
          <p:nvPr/>
        </p:nvSpPr>
        <p:spPr>
          <a:xfrm>
            <a:off x="7452360" y="228600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尊重資料所有者的權利；不把他人個資或敏感資料丟進 AI。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548640" y="3566160"/>
            <a:ext cx="5440680" cy="2011680"/>
          </a:xfrm>
          <a:prstGeom prst="roundRect">
            <a:avLst>
              <a:gd name="adj" fmla="val 5455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822960" y="3886200"/>
            <a:ext cx="777240" cy="777240"/>
          </a:xfrm>
          <a:prstGeom prst="ellipse">
            <a:avLst/>
          </a:prstGeom>
          <a:solidFill>
            <a:srgbClr val="5F8A6A"/>
          </a:solidFill>
          <a:ln w="12700">
            <a:solidFill>
              <a:srgbClr val="5F8A6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042" y="4088282"/>
            <a:ext cx="373075" cy="373075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828800" y="388620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文化敏感與包容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7" name="Text 12"/>
          <p:cNvSpPr txBox="1"/>
          <p:nvPr/>
        </p:nvSpPr>
        <p:spPr>
          <a:xfrm>
            <a:off x="1828800" y="448056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避免產出冒犯或歧視他人的內容，尊重不同文化與觀點。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6172200" y="3566160"/>
            <a:ext cx="5440680" cy="2011680"/>
          </a:xfrm>
          <a:prstGeom prst="roundRect">
            <a:avLst>
              <a:gd name="adj" fmla="val 5455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Shape 14"/>
          <p:cNvSpPr/>
          <p:nvPr/>
        </p:nvSpPr>
        <p:spPr>
          <a:xfrm>
            <a:off x="6446520" y="3886200"/>
            <a:ext cx="777240" cy="777240"/>
          </a:xfrm>
          <a:prstGeom prst="ellipse">
            <a:avLst/>
          </a:prstGeom>
          <a:solidFill>
            <a:srgbClr val="E0A43C"/>
          </a:solidFill>
          <a:ln w="12700">
            <a:solidFill>
              <a:srgbClr val="E0A43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8602" y="4088282"/>
            <a:ext cx="373075" cy="373075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452360" y="388620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輔助定位、批判思考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22" name="Text 16"/>
          <p:cNvSpPr txBox="1"/>
          <p:nvPr/>
        </p:nvSpPr>
        <p:spPr>
          <a:xfrm>
            <a:off x="7452360" y="448056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是輔助工具，不是全部；審核、修改它的輸出，判斷與責任在你。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23" name="Text 17"/>
          <p:cNvSpPr txBox="1"/>
          <p:nvPr/>
        </p:nvSpPr>
        <p:spPr>
          <a:xfrm>
            <a:off x="548640" y="58978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sng" strike="noStrike" kern="1200" cap="none" spc="0" normalizeH="0" baseline="0" noProof="0" dirty="0">
                <a:ln>
                  <a:noFill/>
                </a:ln>
                <a:solidFill>
                  <a:srgbClr val="4F7CA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🔗 靜宜大學教學發展中心｜生成式人工智慧（GEN-AI）使用指引與規範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24" name="Text 18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生成的東西，有著作權嗎？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6035040" cy="1005840"/>
          </a:xfrm>
          <a:prstGeom prst="roundRect">
            <a:avLst>
              <a:gd name="adj" fmla="val 10909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77240" y="1664208"/>
            <a:ext cx="512064" cy="512064"/>
          </a:xfrm>
          <a:prstGeom prst="ellipse">
            <a:avLst/>
          </a:prstGeom>
          <a:solidFill>
            <a:srgbClr val="5A6275"/>
          </a:solidFill>
          <a:ln w="12700">
            <a:solidFill>
              <a:srgbClr val="5A627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1508760" y="1527048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本身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1508760" y="1938528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不是人，不能當著作人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48640" y="2606040"/>
            <a:ext cx="6035040" cy="1005840"/>
          </a:xfrm>
          <a:prstGeom prst="roundRect">
            <a:avLst>
              <a:gd name="adj" fmla="val 10909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77240" y="2852928"/>
            <a:ext cx="512064" cy="512064"/>
          </a:xfrm>
          <a:prstGeom prst="ellipse">
            <a:avLst/>
          </a:prstGeom>
          <a:solidFill>
            <a:srgbClr val="B9532F"/>
          </a:solidFill>
          <a:ln w="12700">
            <a:solidFill>
              <a:srgbClr val="B9532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1508760" y="2715768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完全由 AI 生成、沒有人類創意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1508760" y="3127248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我國智慧財產局見解：不受著作權法保護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48640" y="3794760"/>
            <a:ext cx="6035040" cy="1005840"/>
          </a:xfrm>
          <a:prstGeom prst="roundRect">
            <a:avLst>
              <a:gd name="adj" fmla="val 10909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77240" y="4041648"/>
            <a:ext cx="512064" cy="512064"/>
          </a:xfrm>
          <a:prstGeom prst="ellipse">
            <a:avLst/>
          </a:prstGeom>
          <a:solidFill>
            <a:srgbClr val="5F8A6A"/>
          </a:solidFill>
          <a:ln w="12700">
            <a:solidFill>
              <a:srgbClr val="5F8A6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1508760" y="3904488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人類有實質的創作貢獻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1508760" y="4315968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較有機會受保護（美國著作權局登記指引亦採此立場）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858000" y="1417320"/>
            <a:ext cx="4800600" cy="3383280"/>
          </a:xfrm>
          <a:prstGeom prst="roundRect">
            <a:avLst>
              <a:gd name="adj" fmla="val 3243"/>
            </a:avLst>
          </a:prstGeom>
          <a:solidFill>
            <a:srgbClr val="1D2B4F"/>
          </a:solidFill>
          <a:ln w="12700">
            <a:solidFill>
              <a:srgbClr val="1D2B4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7178040" y="164592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0A43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使用 AI 的安全習慣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7178040" y="2240280"/>
            <a:ext cx="42519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BFAF7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註明用了哪個 AI、做了什麼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BFAF7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事實與引用一律回頭查證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BFAF7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保留草稿與提示詞紀錄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BFAF7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產出也可能侵害他人著作權，引用前確認來源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548640" y="512064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資料來源：</a:t>
            </a: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srgbClr val="4F7CA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經理人《AI 生成內容有著作權嗎？》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；</a:t>
            </a: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srgbClr val="4F7CA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智慧財產局《智慧財產權月刊》VOL.315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2B4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；</a:t>
            </a: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srgbClr val="4F7CA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靜宜大學 GEN-AI 使用指引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D2B4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工具怎麼挑？四大類一次看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71500" y="1348740"/>
            <a:ext cx="5440680" cy="2057400"/>
          </a:xfrm>
          <a:prstGeom prst="roundRect">
            <a:avLst>
              <a:gd name="adj" fmla="val 5333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Shape 2"/>
          <p:cNvSpPr/>
          <p:nvPr/>
        </p:nvSpPr>
        <p:spPr>
          <a:xfrm>
            <a:off x="822960" y="1645920"/>
            <a:ext cx="731520" cy="731520"/>
          </a:xfrm>
          <a:prstGeom prst="ellipse">
            <a:avLst/>
          </a:prstGeom>
          <a:solidFill>
            <a:srgbClr val="B9532F"/>
          </a:solidFill>
          <a:ln w="12700">
            <a:solidFill>
              <a:srgbClr val="B9532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155" y="1836115"/>
            <a:ext cx="351130" cy="35113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737360" y="160020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B9532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資料庫內建 AI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1737360" y="20574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A6275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最推薦的起點：內容來自權威資料庫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2514600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D2B4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Scopus AI、Web of Science Research Assistant、EBSCOhost AI Insights、ScienceDirect AI 閱讀助理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172200" y="1371600"/>
            <a:ext cx="5440680" cy="2057400"/>
          </a:xfrm>
          <a:prstGeom prst="roundRect">
            <a:avLst>
              <a:gd name="adj" fmla="val 5333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Shape 7"/>
          <p:cNvSpPr/>
          <p:nvPr/>
        </p:nvSpPr>
        <p:spPr>
          <a:xfrm>
            <a:off x="6446520" y="1645920"/>
            <a:ext cx="731520" cy="731520"/>
          </a:xfrm>
          <a:prstGeom prst="ellipse">
            <a:avLst/>
          </a:prstGeom>
          <a:solidFill>
            <a:srgbClr val="2C3E66"/>
          </a:solidFill>
          <a:ln w="12700">
            <a:solidFill>
              <a:srgbClr val="2C3E66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6715" y="1836115"/>
            <a:ext cx="351130" cy="35113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360920" y="160020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2C3E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學術搜尋與文獻分析</a:t>
            </a:r>
            <a:endParaRPr lang="en-US" sz="2100" dirty="0"/>
          </a:p>
        </p:txBody>
      </p:sp>
      <p:sp>
        <p:nvSpPr>
          <p:cNvPr id="13" name="Text 9"/>
          <p:cNvSpPr txBox="1"/>
          <p:nvPr/>
        </p:nvSpPr>
        <p:spPr>
          <a:xfrm>
            <a:off x="7360920" y="20574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A6275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找論文、看引用關係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6492240" y="2514600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D2B4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Consensus、Semantic Scholar、ResearchRabbit、SciSpace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548640" y="3611880"/>
            <a:ext cx="5440680" cy="2057400"/>
          </a:xfrm>
          <a:prstGeom prst="roundRect">
            <a:avLst>
              <a:gd name="adj" fmla="val 5333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Shape 12"/>
          <p:cNvSpPr/>
          <p:nvPr/>
        </p:nvSpPr>
        <p:spPr>
          <a:xfrm>
            <a:off x="822960" y="3886200"/>
            <a:ext cx="731520" cy="731520"/>
          </a:xfrm>
          <a:prstGeom prst="ellipse">
            <a:avLst/>
          </a:prstGeom>
          <a:solidFill>
            <a:srgbClr val="5F8A6A"/>
          </a:solidFill>
          <a:ln w="12700">
            <a:solidFill>
              <a:srgbClr val="5F8A6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155" y="4076395"/>
            <a:ext cx="351130" cy="35113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737360" y="3840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5F8A6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知識管理與視覺化</a:t>
            </a:r>
            <a:endParaRPr lang="en-US" sz="2100" dirty="0"/>
          </a:p>
        </p:txBody>
      </p:sp>
      <p:sp>
        <p:nvSpPr>
          <p:cNvPr id="19" name="Text 14"/>
          <p:cNvSpPr txBox="1"/>
          <p:nvPr/>
        </p:nvSpPr>
        <p:spPr>
          <a:xfrm>
            <a:off x="1737360" y="42976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A6275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整理筆記、把文字變圖表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868680" y="4754880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altLang="zh-TW" sz="1500" dirty="0">
                <a:solidFill>
                  <a:srgbClr val="1D2B4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Gemini Notebook (</a:t>
            </a:r>
            <a:r>
              <a:rPr lang="zh-TW" altLang="en-US" sz="1500" dirty="0">
                <a:solidFill>
                  <a:srgbClr val="1D2B4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原稱</a:t>
            </a:r>
            <a:r>
              <a:rPr lang="en-US" sz="1500" dirty="0" err="1">
                <a:solidFill>
                  <a:srgbClr val="1D2B4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NotebookLM</a:t>
            </a:r>
            <a:r>
              <a:rPr lang="en-US" altLang="zh-TW" sz="1500" dirty="0">
                <a:solidFill>
                  <a:srgbClr val="1D2B4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)</a:t>
            </a:r>
            <a:r>
              <a:rPr lang="en-US" sz="1500" dirty="0">
                <a:solidFill>
                  <a:srgbClr val="1D2B4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（以你上傳的文件為依據）、Napkin AI</a:t>
            </a:r>
            <a:endParaRPr lang="en-US" sz="1500" dirty="0"/>
          </a:p>
        </p:txBody>
      </p:sp>
      <p:sp>
        <p:nvSpPr>
          <p:cNvPr id="21" name="Shape 16"/>
          <p:cNvSpPr/>
          <p:nvPr/>
        </p:nvSpPr>
        <p:spPr>
          <a:xfrm>
            <a:off x="6172200" y="3611880"/>
            <a:ext cx="5440680" cy="2057400"/>
          </a:xfrm>
          <a:prstGeom prst="roundRect">
            <a:avLst>
              <a:gd name="adj" fmla="val 5333"/>
            </a:avLst>
          </a:prstGeom>
          <a:solidFill>
            <a:srgbClr val="F1EEE6"/>
          </a:solidFill>
          <a:ln w="12700">
            <a:solidFill>
              <a:srgbClr val="F1EEE6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Shape 17"/>
          <p:cNvSpPr/>
          <p:nvPr/>
        </p:nvSpPr>
        <p:spPr>
          <a:xfrm>
            <a:off x="6446520" y="3886200"/>
            <a:ext cx="731520" cy="731520"/>
          </a:xfrm>
          <a:prstGeom prst="ellipse">
            <a:avLst/>
          </a:prstGeom>
          <a:solidFill>
            <a:srgbClr val="E0A43C"/>
          </a:solidFill>
          <a:ln w="12700">
            <a:solidFill>
              <a:srgbClr val="E0A43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715" y="4076395"/>
            <a:ext cx="351130" cy="35113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7360920" y="3840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9A6B1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通用型生成式 AI</a:t>
            </a:r>
            <a:endParaRPr lang="en-US" sz="2100" dirty="0"/>
          </a:p>
        </p:txBody>
      </p:sp>
      <p:sp>
        <p:nvSpPr>
          <p:cNvPr id="25" name="Text 19"/>
          <p:cNvSpPr txBox="1"/>
          <p:nvPr/>
        </p:nvSpPr>
        <p:spPr>
          <a:xfrm>
            <a:off x="7360920" y="42976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A6275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翻譯、程式協作、發想</a:t>
            </a:r>
            <a:endParaRPr lang="en-US" sz="1400" dirty="0"/>
          </a:p>
        </p:txBody>
      </p:sp>
      <p:sp>
        <p:nvSpPr>
          <p:cNvPr id="26" name="Text 20"/>
          <p:cNvSpPr txBox="1"/>
          <p:nvPr/>
        </p:nvSpPr>
        <p:spPr>
          <a:xfrm>
            <a:off x="6492240" y="4754880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D2B4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ChatGPT、Claude、Gemini、Microsoft Copilot</a:t>
            </a:r>
            <a:endParaRPr lang="en-US" sz="1500" dirty="0"/>
          </a:p>
        </p:txBody>
      </p:sp>
      <p:sp>
        <p:nvSpPr>
          <p:cNvPr id="27" name="Text 21"/>
          <p:cNvSpPr txBox="1"/>
          <p:nvPr/>
        </p:nvSpPr>
        <p:spPr>
          <a:xfrm>
            <a:off x="548640" y="59436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u="sng" dirty="0">
                <a:solidFill>
                  <a:srgbClr val="4F7CA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🔗 蓋夏圖書館｜生成式 AI 學術應用工具選介</a:t>
            </a:r>
            <a:endParaRPr lang="en-US" sz="1400" dirty="0"/>
          </a:p>
        </p:txBody>
      </p:sp>
      <p:sp>
        <p:nvSpPr>
          <p:cNvPr id="28" name="Text 2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275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01  AI 與資訊檢索">
            <a:extLst>
              <a:ext uri="{FF2B5EF4-FFF2-40B4-BE49-F238E27FC236}">
                <a16:creationId xmlns:a16="http://schemas.microsoft.com/office/drawing/2014/main" id="{F953BB0E-5DC0-4DC4-AD80-99CCF27E8623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01  AI 與資訊檢索</a:t>
            </a:r>
          </a:p>
        </p:txBody>
      </p:sp>
      <p:sp>
        <p:nvSpPr>
          <p:cNvPr id="2" name="讓 AI 協助拆解研究問題">
            <a:extLst>
              <a:ext uri="{FF2B5EF4-FFF2-40B4-BE49-F238E27FC236}">
                <a16:creationId xmlns:a16="http://schemas.microsoft.com/office/drawing/2014/main" id="{7C7E8A07-682A-4BD4-8676-D3804A923575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9347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讓 AI 協助拆解研究問題</a:t>
            </a:r>
          </a:p>
        </p:txBody>
      </p:sp>
      <p:sp>
        <p:nvSpPr>
          <p:cNvPr id="5" name="示範主題：生成式 AI 對程式學習的影響">
            <a:extLst>
              <a:ext uri="{FF2B5EF4-FFF2-40B4-BE49-F238E27FC236}">
                <a16:creationId xmlns:a16="http://schemas.microsoft.com/office/drawing/2014/main" id="{DEF5FCB7-21BC-47E2-A1E3-27C2E253B349}"/>
              </a:ext>
            </a:extLst>
          </p:cNvPr>
          <p:cNvSpPr>
            <a:spLocks noGrp="1"/>
          </p:cNvSpPr>
          <p:nvPr/>
        </p:nvSpPr>
        <p:spPr>
          <a:xfrm>
            <a:off x="609600" y="182880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4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示範主題：生成式 AI 對程式學習的影響</a:t>
            </a:r>
          </a:p>
        </p:txBody>
      </p:sp>
      <p:sp>
        <p:nvSpPr>
          <p:cNvPr id="6" name="「我是資工系大一學生，要做 3 分鐘課堂報告。&#10;請把主題拆成可查資料的">
            <a:extLst>
              <a:ext uri="{FF2B5EF4-FFF2-40B4-BE49-F238E27FC236}">
                <a16:creationId xmlns:a16="http://schemas.microsoft.com/office/drawing/2014/main" id="{60473298-7A36-48BB-91EC-1358943B0B41}"/>
              </a:ext>
            </a:extLst>
          </p:cNvPr>
          <p:cNvSpPr>
            <a:spLocks noGrp="1"/>
          </p:cNvSpPr>
          <p:nvPr/>
        </p:nvSpPr>
        <p:spPr>
          <a:xfrm>
            <a:off x="609600" y="2667000"/>
            <a:ext cx="10706100" cy="1952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4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「我是資工系大一學生，要做 3 分鐘課堂報告。</a:t>
            </a:r>
          </a:p>
          <a:p>
            <a:pPr>
              <a:defRPr sz="24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請把主題拆成可查資料的問題，列出中英文關鍵詞，</a:t>
            </a:r>
          </a:p>
          <a:p>
            <a:pPr>
              <a:defRPr sz="24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並建議適合查找的資料類型。</a:t>
            </a:r>
          </a:p>
          <a:p>
            <a:pPr>
              <a:defRPr sz="24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不要編造書名或文獻。無法確認時請說明。」</a:t>
            </a:r>
          </a:p>
        </p:txBody>
      </p:sp>
      <p:sp>
        <p:nvSpPr>
          <p:cNvPr id="7" name="可用關鍵詞：程式學習、生成式 AI、programming educa">
            <a:extLst>
              <a:ext uri="{FF2B5EF4-FFF2-40B4-BE49-F238E27FC236}">
                <a16:creationId xmlns:a16="http://schemas.microsoft.com/office/drawing/2014/main" id="{CBA90DDB-1ACA-43D8-886C-38D2825330C5}"/>
              </a:ext>
            </a:extLst>
          </p:cNvPr>
          <p:cNvSpPr>
            <a:spLocks noGrp="1"/>
          </p:cNvSpPr>
          <p:nvPr/>
        </p:nvSpPr>
        <p:spPr>
          <a:xfrm>
            <a:off x="609600" y="5019675"/>
            <a:ext cx="106680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02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可用關鍵詞：程式學習、生成式 AI、programming education</a:t>
            </a:r>
          </a:p>
          <a:p>
            <a:pPr>
              <a:defRPr sz="202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下一步：用這些詞到館藏系統或資料庫實際查找。</a:t>
            </a:r>
          </a:p>
        </p:txBody>
      </p:sp>
      <p:sp>
        <p:nvSpPr>
          <p:cNvPr id="10" name="Text 18">
            <a:extLst>
              <a:ext uri="{FF2B5EF4-FFF2-40B4-BE49-F238E27FC236}">
                <a16:creationId xmlns:a16="http://schemas.microsoft.com/office/drawing/2014/main" id="{F1822C60-0B51-9983-60DF-9909F628FDE1}"/>
              </a:ext>
            </a:extLst>
          </p:cNvPr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862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01  AI 與資訊檢索">
            <a:extLst>
              <a:ext uri="{FF2B5EF4-FFF2-40B4-BE49-F238E27FC236}">
                <a16:creationId xmlns:a16="http://schemas.microsoft.com/office/drawing/2014/main" id="{CBD55CAE-6F73-465C-B221-897AC76907E4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01  AI 與資訊檢索</a:t>
            </a:r>
          </a:p>
        </p:txBody>
      </p:sp>
      <p:sp>
        <p:nvSpPr>
          <p:cNvPr id="2" name="AI 的答案也需要 Debug">
            <a:extLst>
              <a:ext uri="{FF2B5EF4-FFF2-40B4-BE49-F238E27FC236}">
                <a16:creationId xmlns:a16="http://schemas.microsoft.com/office/drawing/2014/main" id="{D362281C-BF51-48D0-B079-68E6E6463567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9347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AI 的答案也需要 Debug</a:t>
            </a:r>
          </a:p>
        </p:txBody>
      </p:sp>
      <p:sp>
        <p:nvSpPr>
          <p:cNvPr id="5" name="來源真的存在嗎？">
            <a:extLst>
              <a:ext uri="{FF2B5EF4-FFF2-40B4-BE49-F238E27FC236}">
                <a16:creationId xmlns:a16="http://schemas.microsoft.com/office/drawing/2014/main" id="{298F8C81-44A2-4DD8-8376-4618AB68DBB4}"/>
              </a:ext>
            </a:extLst>
          </p:cNvPr>
          <p:cNvSpPr>
            <a:spLocks noGrp="1"/>
          </p:cNvSpPr>
          <p:nvPr/>
        </p:nvSpPr>
        <p:spPr>
          <a:xfrm>
            <a:off x="609600" y="190500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來源真的存在嗎？</a:t>
            </a:r>
          </a:p>
        </p:txBody>
      </p:sp>
      <p:sp>
        <p:nvSpPr>
          <p:cNvPr id="6" name="打開原始連結，核對作者、日期、書名或文章名稱。">
            <a:extLst>
              <a:ext uri="{FF2B5EF4-FFF2-40B4-BE49-F238E27FC236}">
                <a16:creationId xmlns:a16="http://schemas.microsoft.com/office/drawing/2014/main" id="{AA8A370A-0325-4E35-85C7-4A067CC90A9A}"/>
              </a:ext>
            </a:extLst>
          </p:cNvPr>
          <p:cNvSpPr>
            <a:spLocks noGrp="1"/>
          </p:cNvSpPr>
          <p:nvPr/>
        </p:nvSpPr>
        <p:spPr>
          <a:xfrm>
            <a:off x="609600" y="2352675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打開原始連結，核對作者、日期、書名或文章名稱。</a:t>
            </a:r>
          </a:p>
        </p:txBody>
      </p:sp>
      <p:sp>
        <p:nvSpPr>
          <p:cNvPr id="7" name="原文真的這樣說嗎？">
            <a:extLst>
              <a:ext uri="{FF2B5EF4-FFF2-40B4-BE49-F238E27FC236}">
                <a16:creationId xmlns:a16="http://schemas.microsoft.com/office/drawing/2014/main" id="{DADA7171-0BBA-4C7B-BEAD-8A5E8A81094D}"/>
              </a:ext>
            </a:extLst>
          </p:cNvPr>
          <p:cNvSpPr>
            <a:spLocks noGrp="1"/>
          </p:cNvSpPr>
          <p:nvPr/>
        </p:nvSpPr>
        <p:spPr>
          <a:xfrm>
            <a:off x="609600" y="314325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原文真的這樣說嗎？</a:t>
            </a:r>
          </a:p>
        </p:txBody>
      </p:sp>
      <p:sp>
        <p:nvSpPr>
          <p:cNvPr id="8" name="查看前後文，分清楚研究結果、意見與 AI 推論。">
            <a:extLst>
              <a:ext uri="{FF2B5EF4-FFF2-40B4-BE49-F238E27FC236}">
                <a16:creationId xmlns:a16="http://schemas.microsoft.com/office/drawing/2014/main" id="{6450F81B-1F6F-4914-BCCC-8F72BC5BBD0C}"/>
              </a:ext>
            </a:extLst>
          </p:cNvPr>
          <p:cNvSpPr>
            <a:spLocks noGrp="1"/>
          </p:cNvSpPr>
          <p:nvPr/>
        </p:nvSpPr>
        <p:spPr>
          <a:xfrm>
            <a:off x="609600" y="3590925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查看前後文，分清楚研究結果、意見與 AI 推論。</a:t>
            </a:r>
          </a:p>
        </p:txBody>
      </p:sp>
      <p:sp>
        <p:nvSpPr>
          <p:cNvPr id="9" name="內容適合這次作業嗎？">
            <a:extLst>
              <a:ext uri="{FF2B5EF4-FFF2-40B4-BE49-F238E27FC236}">
                <a16:creationId xmlns:a16="http://schemas.microsoft.com/office/drawing/2014/main" id="{926E2C4B-E0B4-4835-962A-DF2AB66AFC6B}"/>
              </a:ext>
            </a:extLst>
          </p:cNvPr>
          <p:cNvSpPr>
            <a:spLocks noGrp="1"/>
          </p:cNvSpPr>
          <p:nvPr/>
        </p:nvSpPr>
        <p:spPr>
          <a:xfrm>
            <a:off x="609600" y="438150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內容適合這次作業嗎？</a:t>
            </a:r>
          </a:p>
        </p:txBody>
      </p:sp>
      <p:sp>
        <p:nvSpPr>
          <p:cNvPr id="10" name="確認版本、研究對象與限制。程式碼要理解並自行測試。">
            <a:extLst>
              <a:ext uri="{FF2B5EF4-FFF2-40B4-BE49-F238E27FC236}">
                <a16:creationId xmlns:a16="http://schemas.microsoft.com/office/drawing/2014/main" id="{84BF82AB-8E5E-4A9B-859F-E2848D97E2C5}"/>
              </a:ext>
            </a:extLst>
          </p:cNvPr>
          <p:cNvSpPr>
            <a:spLocks noGrp="1"/>
          </p:cNvSpPr>
          <p:nvPr/>
        </p:nvSpPr>
        <p:spPr>
          <a:xfrm>
            <a:off x="609600" y="4829175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確認版本、研究對象與限制。程式碼要理解並自行測試。</a:t>
            </a:r>
          </a:p>
        </p:txBody>
      </p:sp>
      <p:sp>
        <p:nvSpPr>
          <p:cNvPr id="11" name="查證紀錄建議：主張／原始來源／核對結果">
            <a:extLst>
              <a:ext uri="{FF2B5EF4-FFF2-40B4-BE49-F238E27FC236}">
                <a16:creationId xmlns:a16="http://schemas.microsoft.com/office/drawing/2014/main" id="{376CC047-643D-412E-9D8E-532E11CEAB8E}"/>
              </a:ext>
            </a:extLst>
          </p:cNvPr>
          <p:cNvSpPr>
            <a:spLocks noGrp="1"/>
          </p:cNvSpPr>
          <p:nvPr/>
        </p:nvSpPr>
        <p:spPr>
          <a:xfrm>
            <a:off x="609600" y="5953125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查證紀錄建議：主張／原始來源／核對結果</a:t>
            </a:r>
          </a:p>
        </p:txBody>
      </p:sp>
      <p:sp>
        <p:nvSpPr>
          <p:cNvPr id="14" name="Text 18">
            <a:extLst>
              <a:ext uri="{FF2B5EF4-FFF2-40B4-BE49-F238E27FC236}">
                <a16:creationId xmlns:a16="http://schemas.microsoft.com/office/drawing/2014/main" id="{FF52102D-1338-BFC5-2DC1-B09E815B52C5}"/>
              </a:ext>
            </a:extLst>
          </p:cNvPr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2737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01  AI 與資訊檢索">
            <a:extLst>
              <a:ext uri="{FF2B5EF4-FFF2-40B4-BE49-F238E27FC236}">
                <a16:creationId xmlns:a16="http://schemas.microsoft.com/office/drawing/2014/main" id="{AE5B8D65-A3D1-4D38-B437-FD1639BEFE85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01  AI 與資訊檢索</a:t>
            </a:r>
          </a:p>
        </p:txBody>
      </p:sp>
      <p:sp>
        <p:nvSpPr>
          <p:cNvPr id="2" name="作業中的 AI 使用與學術誠信">
            <a:extLst>
              <a:ext uri="{FF2B5EF4-FFF2-40B4-BE49-F238E27FC236}">
                <a16:creationId xmlns:a16="http://schemas.microsoft.com/office/drawing/2014/main" id="{1F49BBF7-A596-4A74-A691-B6A68F13A2A1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9347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作業中的 AI 使用與學術誠信</a:t>
            </a:r>
          </a:p>
        </p:txBody>
      </p:sp>
      <p:sp>
        <p:nvSpPr>
          <p:cNvPr id="5" name="先確認老師的規定">
            <a:extLst>
              <a:ext uri="{FF2B5EF4-FFF2-40B4-BE49-F238E27FC236}">
                <a16:creationId xmlns:a16="http://schemas.microsoft.com/office/drawing/2014/main" id="{D8A4D9E7-4A25-4027-8FE0-3AED15157E87}"/>
              </a:ext>
            </a:extLst>
          </p:cNvPr>
          <p:cNvSpPr>
            <a:spLocks noGrp="1"/>
          </p:cNvSpPr>
          <p:nvPr/>
        </p:nvSpPr>
        <p:spPr>
          <a:xfrm>
            <a:off x="609600" y="190500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先確認老師的規定</a:t>
            </a:r>
          </a:p>
        </p:txBody>
      </p:sp>
      <p:sp>
        <p:nvSpPr>
          <p:cNvPr id="6" name="哪些任務可以使用 AI？是否要附提示詞與修改紀錄？">
            <a:extLst>
              <a:ext uri="{FF2B5EF4-FFF2-40B4-BE49-F238E27FC236}">
                <a16:creationId xmlns:a16="http://schemas.microsoft.com/office/drawing/2014/main" id="{A02F42AF-331A-49DE-803E-773841537BD5}"/>
              </a:ext>
            </a:extLst>
          </p:cNvPr>
          <p:cNvSpPr>
            <a:spLocks noGrp="1"/>
          </p:cNvSpPr>
          <p:nvPr/>
        </p:nvSpPr>
        <p:spPr>
          <a:xfrm>
            <a:off x="609600" y="2352675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哪些任務可以使用 AI？是否要附提示詞與修改紀錄？</a:t>
            </a:r>
          </a:p>
        </p:txBody>
      </p:sp>
      <p:sp>
        <p:nvSpPr>
          <p:cNvPr id="7" name="清楚說明自己的貢獻">
            <a:extLst>
              <a:ext uri="{FF2B5EF4-FFF2-40B4-BE49-F238E27FC236}">
                <a16:creationId xmlns:a16="http://schemas.microsoft.com/office/drawing/2014/main" id="{A6847206-E604-4559-BB52-FEE09117D7CF}"/>
              </a:ext>
            </a:extLst>
          </p:cNvPr>
          <p:cNvSpPr>
            <a:spLocks noGrp="1"/>
          </p:cNvSpPr>
          <p:nvPr/>
        </p:nvSpPr>
        <p:spPr>
          <a:xfrm>
            <a:off x="609600" y="3000375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清楚說明自己的貢獻</a:t>
            </a:r>
          </a:p>
        </p:txBody>
      </p:sp>
      <p:sp>
        <p:nvSpPr>
          <p:cNvPr id="8" name="揭露工具、使用日期、用途與人工查核方式。">
            <a:extLst>
              <a:ext uri="{FF2B5EF4-FFF2-40B4-BE49-F238E27FC236}">
                <a16:creationId xmlns:a16="http://schemas.microsoft.com/office/drawing/2014/main" id="{D1489A2B-54B4-4332-8D11-0662845D4A8D}"/>
              </a:ext>
            </a:extLst>
          </p:cNvPr>
          <p:cNvSpPr>
            <a:spLocks noGrp="1"/>
          </p:cNvSpPr>
          <p:nvPr/>
        </p:nvSpPr>
        <p:spPr>
          <a:xfrm>
            <a:off x="609600" y="3448050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揭露工具、使用日期、用途與人工查核方式。</a:t>
            </a:r>
          </a:p>
        </p:txBody>
      </p:sp>
      <p:sp>
        <p:nvSpPr>
          <p:cNvPr id="9" name="保護資料與他人作品">
            <a:extLst>
              <a:ext uri="{FF2B5EF4-FFF2-40B4-BE49-F238E27FC236}">
                <a16:creationId xmlns:a16="http://schemas.microsoft.com/office/drawing/2014/main" id="{0E23139D-474E-4DE6-A532-C707DF3A4B14}"/>
              </a:ext>
            </a:extLst>
          </p:cNvPr>
          <p:cNvSpPr>
            <a:spLocks noGrp="1"/>
          </p:cNvSpPr>
          <p:nvPr/>
        </p:nvSpPr>
        <p:spPr>
          <a:xfrm>
            <a:off x="609600" y="409575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保護資料與他人作品</a:t>
            </a:r>
          </a:p>
        </p:txBody>
      </p:sp>
      <p:sp>
        <p:nvSpPr>
          <p:cNvPr id="10" name="不上傳帳密、個資或未獲授權的完整教材與檔案。">
            <a:extLst>
              <a:ext uri="{FF2B5EF4-FFF2-40B4-BE49-F238E27FC236}">
                <a16:creationId xmlns:a16="http://schemas.microsoft.com/office/drawing/2014/main" id="{A5E082FC-6DFC-4D94-BCB3-93D8FA4A505D}"/>
              </a:ext>
            </a:extLst>
          </p:cNvPr>
          <p:cNvSpPr>
            <a:spLocks noGrp="1"/>
          </p:cNvSpPr>
          <p:nvPr/>
        </p:nvSpPr>
        <p:spPr>
          <a:xfrm>
            <a:off x="609600" y="4543425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不上傳帳密、個資或未獲授權的完整教材與檔案。</a:t>
            </a:r>
          </a:p>
        </p:txBody>
      </p:sp>
      <p:sp>
        <p:nvSpPr>
          <p:cNvPr id="11" name="揭露示例：我使用＿＿協助發想關鍵詞，並自行查閱原始資料、&#10;核對內容及完">
            <a:extLst>
              <a:ext uri="{FF2B5EF4-FFF2-40B4-BE49-F238E27FC236}">
                <a16:creationId xmlns:a16="http://schemas.microsoft.com/office/drawing/2014/main" id="{CA847D74-47B1-4865-8162-FB3E1ADA3461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10668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揭露示例：我使用＿＿協助發想關鍵詞，並自行查閱原始資料、</a:t>
            </a:r>
          </a:p>
          <a:p>
            <a:pPr>
              <a:defRPr sz="1875" b="0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核對內容及完成分析。</a:t>
            </a:r>
          </a:p>
        </p:txBody>
      </p:sp>
      <p:sp>
        <p:nvSpPr>
          <p:cNvPr id="14" name="Text 18">
            <a:extLst>
              <a:ext uri="{FF2B5EF4-FFF2-40B4-BE49-F238E27FC236}">
                <a16:creationId xmlns:a16="http://schemas.microsoft.com/office/drawing/2014/main" id="{04B87E62-58A8-89EC-3F9A-F75B6FF0DE1E}"/>
              </a:ext>
            </a:extLst>
          </p:cNvPr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603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01  AI 與資訊檢索">
            <a:extLst>
              <a:ext uri="{FF2B5EF4-FFF2-40B4-BE49-F238E27FC236}">
                <a16:creationId xmlns:a16="http://schemas.microsoft.com/office/drawing/2014/main" id="{A02C2CBD-B787-4E3A-AEAE-469700ED99F5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01  AI 與資訊檢索</a:t>
            </a:r>
          </a:p>
        </p:txBody>
      </p:sp>
      <p:sp>
        <p:nvSpPr>
          <p:cNvPr id="2" name="引用與授權都要看">
            <a:extLst>
              <a:ext uri="{FF2B5EF4-FFF2-40B4-BE49-F238E27FC236}">
                <a16:creationId xmlns:a16="http://schemas.microsoft.com/office/drawing/2014/main" id="{25B274F9-7DE0-4A98-8B4B-015331084FFA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9347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引用與授權都要看</a:t>
            </a:r>
          </a:p>
        </p:txBody>
      </p:sp>
      <p:sp>
        <p:nvSpPr>
          <p:cNvPr id="5" name="「有註明來源」不代表可以任意使用">
            <a:extLst>
              <a:ext uri="{FF2B5EF4-FFF2-40B4-BE49-F238E27FC236}">
                <a16:creationId xmlns:a16="http://schemas.microsoft.com/office/drawing/2014/main" id="{915B37C7-FC4A-42D4-8D88-9D8FFEFC620A}"/>
              </a:ext>
            </a:extLst>
          </p:cNvPr>
          <p:cNvSpPr>
            <a:spLocks noGrp="1"/>
          </p:cNvSpPr>
          <p:nvPr/>
        </p:nvSpPr>
        <p:spPr>
          <a:xfrm>
            <a:off x="609600" y="1924050"/>
            <a:ext cx="10668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0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0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0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「有註明來源」不代表可以任意使用</a:t>
            </a:r>
          </a:p>
        </p:txBody>
      </p:sp>
      <p:sp>
        <p:nvSpPr>
          <p:cNvPr id="6" name="引用文字">
            <a:extLst>
              <a:ext uri="{FF2B5EF4-FFF2-40B4-BE49-F238E27FC236}">
                <a16:creationId xmlns:a16="http://schemas.microsoft.com/office/drawing/2014/main" id="{04BA4352-1AD0-46B4-8249-BE75F0B70270}"/>
              </a:ext>
            </a:extLst>
          </p:cNvPr>
          <p:cNvSpPr>
            <a:spLocks noGrp="1"/>
          </p:cNvSpPr>
          <p:nvPr/>
        </p:nvSpPr>
        <p:spPr>
          <a:xfrm>
            <a:off x="609600" y="285750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175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引用文字</a:t>
            </a:r>
          </a:p>
        </p:txBody>
      </p:sp>
      <p:sp>
        <p:nvSpPr>
          <p:cNvPr id="7" name="保留自己的論述，清楚區分引文，標示作者、作品與出處。">
            <a:extLst>
              <a:ext uri="{FF2B5EF4-FFF2-40B4-BE49-F238E27FC236}">
                <a16:creationId xmlns:a16="http://schemas.microsoft.com/office/drawing/2014/main" id="{790A69E0-03D5-484F-91E3-C42EF3CF601C}"/>
              </a:ext>
            </a:extLst>
          </p:cNvPr>
          <p:cNvSpPr>
            <a:spLocks noGrp="1"/>
          </p:cNvSpPr>
          <p:nvPr/>
        </p:nvSpPr>
        <p:spPr>
          <a:xfrm>
            <a:off x="609600" y="3305175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保留自己的論述，清楚區分引文，標示作者、作品與出處。</a:t>
            </a:r>
          </a:p>
        </p:txBody>
      </p:sp>
      <p:sp>
        <p:nvSpPr>
          <p:cNvPr id="8" name="使用圖片、影片與程式碼">
            <a:extLst>
              <a:ext uri="{FF2B5EF4-FFF2-40B4-BE49-F238E27FC236}">
                <a16:creationId xmlns:a16="http://schemas.microsoft.com/office/drawing/2014/main" id="{C4D19320-0720-4A1A-8B9A-51ABB85B7903}"/>
              </a:ext>
            </a:extLst>
          </p:cNvPr>
          <p:cNvSpPr>
            <a:spLocks noGrp="1"/>
          </p:cNvSpPr>
          <p:nvPr/>
        </p:nvSpPr>
        <p:spPr>
          <a:xfrm>
            <a:off x="609600" y="384810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175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使用圖片、影片與程式碼</a:t>
            </a:r>
          </a:p>
        </p:txBody>
      </p:sp>
      <p:sp>
        <p:nvSpPr>
          <p:cNvPr id="9" name="檢查授權及使用範圍；剪輯、改作或上傳分享需另行確認。">
            <a:extLst>
              <a:ext uri="{FF2B5EF4-FFF2-40B4-BE49-F238E27FC236}">
                <a16:creationId xmlns:a16="http://schemas.microsoft.com/office/drawing/2014/main" id="{EEA41190-255A-45D4-B7A6-B0BA503EBDE7}"/>
              </a:ext>
            </a:extLst>
          </p:cNvPr>
          <p:cNvSpPr>
            <a:spLocks noGrp="1"/>
          </p:cNvSpPr>
          <p:nvPr/>
        </p:nvSpPr>
        <p:spPr>
          <a:xfrm>
            <a:off x="609600" y="4295775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檢查授權及使用範圍；剪輯、改作或上傳分享需另行確認。</a:t>
            </a:r>
          </a:p>
        </p:txBody>
      </p:sp>
      <p:sp>
        <p:nvSpPr>
          <p:cNvPr id="10" name="交作業前">
            <a:extLst>
              <a:ext uri="{FF2B5EF4-FFF2-40B4-BE49-F238E27FC236}">
                <a16:creationId xmlns:a16="http://schemas.microsoft.com/office/drawing/2014/main" id="{F6608DCC-042D-44CB-80CF-9D4CACEF5DD6}"/>
              </a:ext>
            </a:extLst>
          </p:cNvPr>
          <p:cNvSpPr>
            <a:spLocks noGrp="1"/>
          </p:cNvSpPr>
          <p:nvPr/>
        </p:nvSpPr>
        <p:spPr>
          <a:xfrm>
            <a:off x="609600" y="483870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175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交作業前</a:t>
            </a:r>
          </a:p>
        </p:txBody>
      </p:sp>
      <p:sp>
        <p:nvSpPr>
          <p:cNvPr id="11" name="檢查引用格式、素材授權，以及 AI 使用揭露。">
            <a:extLst>
              <a:ext uri="{FF2B5EF4-FFF2-40B4-BE49-F238E27FC236}">
                <a16:creationId xmlns:a16="http://schemas.microsoft.com/office/drawing/2014/main" id="{AF1615D2-7539-4E4F-B21E-37094E9E87E9}"/>
              </a:ext>
            </a:extLst>
          </p:cNvPr>
          <p:cNvSpPr>
            <a:spLocks noGrp="1"/>
          </p:cNvSpPr>
          <p:nvPr/>
        </p:nvSpPr>
        <p:spPr>
          <a:xfrm>
            <a:off x="609600" y="5286375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檢查引用格式、素材授權，以及 AI 使用揭露。</a:t>
            </a:r>
          </a:p>
        </p:txBody>
      </p:sp>
      <p:sp>
        <p:nvSpPr>
          <p:cNvPr id="14" name="Text 18">
            <a:extLst>
              <a:ext uri="{FF2B5EF4-FFF2-40B4-BE49-F238E27FC236}">
                <a16:creationId xmlns:a16="http://schemas.microsoft.com/office/drawing/2014/main" id="{1C3C9242-7F2E-60B0-C114-EC1A01823E83}"/>
              </a:ext>
            </a:extLst>
          </p:cNvPr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9428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02  找到第一本書">
            <a:extLst>
              <a:ext uri="{FF2B5EF4-FFF2-40B4-BE49-F238E27FC236}">
                <a16:creationId xmlns:a16="http://schemas.microsoft.com/office/drawing/2014/main" id="{C3E02241-B33F-4B32-88B1-C965CE660174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02  找到第一本書</a:t>
            </a:r>
          </a:p>
        </p:txBody>
      </p:sp>
      <p:sp>
        <p:nvSpPr>
          <p:cNvPr id="2" name="館藏查詢：從需求選關鍵字">
            <a:extLst>
              <a:ext uri="{FF2B5EF4-FFF2-40B4-BE49-F238E27FC236}">
                <a16:creationId xmlns:a16="http://schemas.microsoft.com/office/drawing/2014/main" id="{1A57BA4C-6A5A-4D29-AD96-62641553C6D4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9347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館藏查詢：從需求選關鍵字</a:t>
            </a:r>
          </a:p>
        </p:txBody>
      </p:sp>
      <p:sp>
        <p:nvSpPr>
          <p:cNvPr id="5" name="想學什麼？先用主題查找">
            <a:extLst>
              <a:ext uri="{FF2B5EF4-FFF2-40B4-BE49-F238E27FC236}">
                <a16:creationId xmlns:a16="http://schemas.microsoft.com/office/drawing/2014/main" id="{99F42048-1DA1-4C55-AF41-7D3FD4770DCB}"/>
              </a:ext>
            </a:extLst>
          </p:cNvPr>
          <p:cNvSpPr>
            <a:spLocks noGrp="1"/>
          </p:cNvSpPr>
          <p:nvPr/>
        </p:nvSpPr>
        <p:spPr>
          <a:xfrm>
            <a:off x="609600" y="1933575"/>
            <a:ext cx="8096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625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625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想學什麼？先用主題查找</a:t>
            </a:r>
          </a:p>
        </p:txBody>
      </p:sp>
      <p:sp>
        <p:nvSpPr>
          <p:cNvPr id="6" name="程式入門">
            <a:extLst>
              <a:ext uri="{FF2B5EF4-FFF2-40B4-BE49-F238E27FC236}">
                <a16:creationId xmlns:a16="http://schemas.microsoft.com/office/drawing/2014/main" id="{4311EEAC-C613-4979-B86E-814FE5421C79}"/>
              </a:ext>
            </a:extLst>
          </p:cNvPr>
          <p:cNvSpPr>
            <a:spLocks noGrp="1"/>
          </p:cNvSpPr>
          <p:nvPr/>
        </p:nvSpPr>
        <p:spPr>
          <a:xfrm>
            <a:off x="609600" y="2714625"/>
            <a:ext cx="7905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程式入門</a:t>
            </a:r>
          </a:p>
        </p:txBody>
      </p:sp>
      <p:sp>
        <p:nvSpPr>
          <p:cNvPr id="7" name="Python、程式設計、programming">
            <a:extLst>
              <a:ext uri="{FF2B5EF4-FFF2-40B4-BE49-F238E27FC236}">
                <a16:creationId xmlns:a16="http://schemas.microsoft.com/office/drawing/2014/main" id="{C342B989-962A-41B3-8F85-8CAE57AA298C}"/>
              </a:ext>
            </a:extLst>
          </p:cNvPr>
          <p:cNvSpPr>
            <a:spLocks noGrp="1"/>
          </p:cNvSpPr>
          <p:nvPr/>
        </p:nvSpPr>
        <p:spPr>
          <a:xfrm>
            <a:off x="609600" y="3162300"/>
            <a:ext cx="7905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Python、程式設計、programming</a:t>
            </a:r>
          </a:p>
        </p:txBody>
      </p:sp>
      <p:sp>
        <p:nvSpPr>
          <p:cNvPr id="8" name="資工基礎">
            <a:extLst>
              <a:ext uri="{FF2B5EF4-FFF2-40B4-BE49-F238E27FC236}">
                <a16:creationId xmlns:a16="http://schemas.microsoft.com/office/drawing/2014/main" id="{C91D0761-2525-4B08-BAF1-DADBBEBE3FA6}"/>
              </a:ext>
            </a:extLst>
          </p:cNvPr>
          <p:cNvSpPr>
            <a:spLocks noGrp="1"/>
          </p:cNvSpPr>
          <p:nvPr/>
        </p:nvSpPr>
        <p:spPr>
          <a:xfrm>
            <a:off x="609600" y="3743325"/>
            <a:ext cx="7905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資工基礎</a:t>
            </a:r>
          </a:p>
        </p:txBody>
      </p:sp>
      <p:sp>
        <p:nvSpPr>
          <p:cNvPr id="9" name="資料結構、演算法、data structures">
            <a:extLst>
              <a:ext uri="{FF2B5EF4-FFF2-40B4-BE49-F238E27FC236}">
                <a16:creationId xmlns:a16="http://schemas.microsoft.com/office/drawing/2014/main" id="{02EBF022-D13A-4565-B058-D69313789A2A}"/>
              </a:ext>
            </a:extLst>
          </p:cNvPr>
          <p:cNvSpPr>
            <a:spLocks noGrp="1"/>
          </p:cNvSpPr>
          <p:nvPr/>
        </p:nvSpPr>
        <p:spPr>
          <a:xfrm>
            <a:off x="609600" y="4191000"/>
            <a:ext cx="7905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資料結構、演算法、data structures</a:t>
            </a:r>
          </a:p>
        </p:txBody>
      </p:sp>
      <p:sp>
        <p:nvSpPr>
          <p:cNvPr id="10" name="搜尋結果太少或太多">
            <a:extLst>
              <a:ext uri="{FF2B5EF4-FFF2-40B4-BE49-F238E27FC236}">
                <a16:creationId xmlns:a16="http://schemas.microsoft.com/office/drawing/2014/main" id="{233E17C3-4DAD-44B7-BD64-889FFE67FD44}"/>
              </a:ext>
            </a:extLst>
          </p:cNvPr>
          <p:cNvSpPr>
            <a:spLocks noGrp="1"/>
          </p:cNvSpPr>
          <p:nvPr/>
        </p:nvSpPr>
        <p:spPr>
          <a:xfrm>
            <a:off x="609600" y="4772025"/>
            <a:ext cx="7905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搜尋結果太少或太多</a:t>
            </a:r>
          </a:p>
        </p:txBody>
      </p:sp>
      <p:sp>
        <p:nvSpPr>
          <p:cNvPr id="11" name="換同義詞、縮短詞組，或依介面使用書名／作者等欄位。">
            <a:extLst>
              <a:ext uri="{FF2B5EF4-FFF2-40B4-BE49-F238E27FC236}">
                <a16:creationId xmlns:a16="http://schemas.microsoft.com/office/drawing/2014/main" id="{861B0736-967D-4AA9-80A2-41AF0BF416C8}"/>
              </a:ext>
            </a:extLst>
          </p:cNvPr>
          <p:cNvSpPr>
            <a:spLocks noGrp="1"/>
          </p:cNvSpPr>
          <p:nvPr/>
        </p:nvSpPr>
        <p:spPr>
          <a:xfrm>
            <a:off x="609600" y="5219700"/>
            <a:ext cx="7905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換同義詞、縮短詞組，或依介面使用書名／作者等欄位。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38366E23-21A1-4E77-AABD-B49F68003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21128" y="4762500"/>
            <a:ext cx="2266950" cy="2266950"/>
          </a:xfrm>
          <a:prstGeom prst="rect">
            <a:avLst/>
          </a:prstGeom>
        </p:spPr>
      </p:pic>
      <p:sp>
        <p:nvSpPr>
          <p:cNvPr id="13" name="館藏查詢入口">
            <a:extLst>
              <a:ext uri="{FF2B5EF4-FFF2-40B4-BE49-F238E27FC236}">
                <a16:creationId xmlns:a16="http://schemas.microsoft.com/office/drawing/2014/main" id="{CF8B6688-8AE1-4930-B548-522B339D6FD4}"/>
              </a:ext>
            </a:extLst>
          </p:cNvPr>
          <p:cNvSpPr>
            <a:spLocks noGrp="1"/>
          </p:cNvSpPr>
          <p:nvPr/>
        </p:nvSpPr>
        <p:spPr>
          <a:xfrm>
            <a:off x="9376410" y="6429375"/>
            <a:ext cx="22669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1">
                <a:solidFill>
                  <a:srgbClr val="173E34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00" b="1">
                <a:solidFill>
                  <a:srgbClr val="173E34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1" dirty="0" err="1">
                <a:solidFill>
                  <a:srgbClr val="173E34"/>
                </a:solidFill>
                <a:latin typeface="Microsoft JhengHei"/>
                <a:ea typeface="Microsoft JhengHei"/>
                <a:cs typeface="Microsoft JhengHei"/>
              </a:rPr>
              <a:t>館藏查詢入口</a:t>
            </a:r>
            <a:endParaRPr sz="1800" b="1" dirty="0">
              <a:solidFill>
                <a:srgbClr val="173E34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webpacx.lib.pu.edu.tw">
            <a:extLst>
              <a:ext uri="{FF2B5EF4-FFF2-40B4-BE49-F238E27FC236}">
                <a16:creationId xmlns:a16="http://schemas.microsoft.com/office/drawing/2014/main" id="{C54512DE-6E2A-4026-BFF6-ECC80250279D}"/>
              </a:ext>
            </a:extLst>
          </p:cNvPr>
          <p:cNvSpPr>
            <a:spLocks noGrp="1"/>
          </p:cNvSpPr>
          <p:nvPr/>
        </p:nvSpPr>
        <p:spPr>
          <a:xfrm>
            <a:off x="609600" y="5953125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  <a:hlinkClick r:id="rId4"/>
              </a:rPr>
              <a:t>webpacx.lib.pu.edu.tw</a:t>
            </a:r>
          </a:p>
        </p:txBody>
      </p:sp>
      <p:sp>
        <p:nvSpPr>
          <p:cNvPr id="17" name="Text 18">
            <a:extLst>
              <a:ext uri="{FF2B5EF4-FFF2-40B4-BE49-F238E27FC236}">
                <a16:creationId xmlns:a16="http://schemas.microsoft.com/office/drawing/2014/main" id="{972EBCF9-0C7D-EE56-2C26-383EBFDC4D87}"/>
              </a:ext>
            </a:extLst>
          </p:cNvPr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89F205BF-4835-4C1F-854F-AE23254832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5765" y="576539"/>
            <a:ext cx="6136849" cy="395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1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02  找到第一本書">
            <a:extLst>
              <a:ext uri="{FF2B5EF4-FFF2-40B4-BE49-F238E27FC236}">
                <a16:creationId xmlns:a16="http://schemas.microsoft.com/office/drawing/2014/main" id="{896DBF4C-70F2-4BA5-827A-92C8C805E571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 dirty="0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02  </a:t>
            </a:r>
            <a:r>
              <a:rPr sz="1350" b="1" dirty="0" err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找到第一本書</a:t>
            </a:r>
            <a:endParaRPr sz="1350" b="1" dirty="0">
              <a:solidFill>
                <a:srgbClr val="A2712D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2" name="查到書之後，先讀懂館藏資訊">
            <a:extLst>
              <a:ext uri="{FF2B5EF4-FFF2-40B4-BE49-F238E27FC236}">
                <a16:creationId xmlns:a16="http://schemas.microsoft.com/office/drawing/2014/main" id="{91F3FAA6-ED05-48F7-B9C4-75D8E6994070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9347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查到書之後，先讀懂館藏資訊</a:t>
            </a:r>
          </a:p>
        </p:txBody>
      </p:sp>
      <p:sp>
        <p:nvSpPr>
          <p:cNvPr id="5" name="書名、作者與出版年">
            <a:extLst>
              <a:ext uri="{FF2B5EF4-FFF2-40B4-BE49-F238E27FC236}">
                <a16:creationId xmlns:a16="http://schemas.microsoft.com/office/drawing/2014/main" id="{67AF8A4E-0236-4DDD-92CF-6B88F21D42EB}"/>
              </a:ext>
            </a:extLst>
          </p:cNvPr>
          <p:cNvSpPr>
            <a:spLocks noGrp="1"/>
          </p:cNvSpPr>
          <p:nvPr/>
        </p:nvSpPr>
        <p:spPr>
          <a:xfrm>
            <a:off x="609600" y="190500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書名、作者與出版年</a:t>
            </a:r>
          </a:p>
        </p:txBody>
      </p:sp>
      <p:sp>
        <p:nvSpPr>
          <p:cNvPr id="6" name="確認是不是想找的書；資訊科技類也要注意版本。">
            <a:extLst>
              <a:ext uri="{FF2B5EF4-FFF2-40B4-BE49-F238E27FC236}">
                <a16:creationId xmlns:a16="http://schemas.microsoft.com/office/drawing/2014/main" id="{085B53AB-63DD-4F1A-909D-67D27050FB36}"/>
              </a:ext>
            </a:extLst>
          </p:cNvPr>
          <p:cNvSpPr>
            <a:spLocks noGrp="1"/>
          </p:cNvSpPr>
          <p:nvPr/>
        </p:nvSpPr>
        <p:spPr>
          <a:xfrm>
            <a:off x="609600" y="2352675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確認是不是想找的書；資訊科技類也要注意版本。</a:t>
            </a:r>
          </a:p>
        </p:txBody>
      </p:sp>
      <p:sp>
        <p:nvSpPr>
          <p:cNvPr id="7" name="館藏地與索書號">
            <a:extLst>
              <a:ext uri="{FF2B5EF4-FFF2-40B4-BE49-F238E27FC236}">
                <a16:creationId xmlns:a16="http://schemas.microsoft.com/office/drawing/2014/main" id="{894F4E37-AAA1-43A2-9096-B0F0DA8F4B89}"/>
              </a:ext>
            </a:extLst>
          </p:cNvPr>
          <p:cNvSpPr>
            <a:spLocks noGrp="1"/>
          </p:cNvSpPr>
          <p:nvPr/>
        </p:nvSpPr>
        <p:spPr>
          <a:xfrm>
            <a:off x="609600" y="314325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館藏地與索書號</a:t>
            </a:r>
          </a:p>
        </p:txBody>
      </p:sp>
      <p:sp>
        <p:nvSpPr>
          <p:cNvPr id="8" name="館藏地告訴你去哪一區；索書號協助你找到書架位置。">
            <a:extLst>
              <a:ext uri="{FF2B5EF4-FFF2-40B4-BE49-F238E27FC236}">
                <a16:creationId xmlns:a16="http://schemas.microsoft.com/office/drawing/2014/main" id="{AE5D41B7-A093-46CC-B013-3D666CE26337}"/>
              </a:ext>
            </a:extLst>
          </p:cNvPr>
          <p:cNvSpPr>
            <a:spLocks noGrp="1"/>
          </p:cNvSpPr>
          <p:nvPr/>
        </p:nvSpPr>
        <p:spPr>
          <a:xfrm>
            <a:off x="609600" y="3590925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館藏地告訴你去哪一區；索書號協助你找到書架位置。</a:t>
            </a:r>
          </a:p>
        </p:txBody>
      </p:sp>
      <p:sp>
        <p:nvSpPr>
          <p:cNvPr id="9" name="館藏狀態與資料類型">
            <a:extLst>
              <a:ext uri="{FF2B5EF4-FFF2-40B4-BE49-F238E27FC236}">
                <a16:creationId xmlns:a16="http://schemas.microsoft.com/office/drawing/2014/main" id="{3BC0D9AA-8799-44C5-B1AD-0D938EC9AE8E}"/>
              </a:ext>
            </a:extLst>
          </p:cNvPr>
          <p:cNvSpPr>
            <a:spLocks noGrp="1"/>
          </p:cNvSpPr>
          <p:nvPr/>
        </p:nvSpPr>
        <p:spPr>
          <a:xfrm>
            <a:off x="609600" y="438150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館藏狀態與資料類型</a:t>
            </a:r>
          </a:p>
        </p:txBody>
      </p:sp>
      <p:sp>
        <p:nvSpPr>
          <p:cNvPr id="10" name="查看可借、借出或其他狀態；電子書依連結及授權使用。">
            <a:extLst>
              <a:ext uri="{FF2B5EF4-FFF2-40B4-BE49-F238E27FC236}">
                <a16:creationId xmlns:a16="http://schemas.microsoft.com/office/drawing/2014/main" id="{98F00F70-6462-4F0A-9FB4-764136B60EAB}"/>
              </a:ext>
            </a:extLst>
          </p:cNvPr>
          <p:cNvSpPr>
            <a:spLocks noGrp="1"/>
          </p:cNvSpPr>
          <p:nvPr/>
        </p:nvSpPr>
        <p:spPr>
          <a:xfrm>
            <a:off x="609600" y="4829175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查看可借、借出或其他狀態；電子書依連結及授權使用。</a:t>
            </a:r>
          </a:p>
        </p:txBody>
      </p:sp>
      <p:sp>
        <p:nvSpPr>
          <p:cNvPr id="11" name="示範提醒：畫面中的館藏狀態會隨借閱情形改變">
            <a:extLst>
              <a:ext uri="{FF2B5EF4-FFF2-40B4-BE49-F238E27FC236}">
                <a16:creationId xmlns:a16="http://schemas.microsoft.com/office/drawing/2014/main" id="{6E3B9618-5131-487B-AEBB-9EC1AEC71BB2}"/>
              </a:ext>
            </a:extLst>
          </p:cNvPr>
          <p:cNvSpPr>
            <a:spLocks noGrp="1"/>
          </p:cNvSpPr>
          <p:nvPr/>
        </p:nvSpPr>
        <p:spPr>
          <a:xfrm>
            <a:off x="561975" y="5724525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 b="0" dirty="0" err="1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示範提醒：畫面中的館藏狀態會隨借閱情形改變</a:t>
            </a:r>
            <a:endParaRPr sz="1275" b="0" dirty="0">
              <a:solidFill>
                <a:srgbClr val="5E7066"/>
              </a:solidFill>
              <a:latin typeface="Microsoft JhengHei"/>
              <a:ea typeface="Microsoft JhengHei"/>
              <a:cs typeface="Microsoft JhengHei"/>
              <a:hlinkClick r:id="rId3"/>
            </a:endParaRPr>
          </a:p>
        </p:txBody>
      </p:sp>
      <p:sp>
        <p:nvSpPr>
          <p:cNvPr id="14" name="Text 18">
            <a:extLst>
              <a:ext uri="{FF2B5EF4-FFF2-40B4-BE49-F238E27FC236}">
                <a16:creationId xmlns:a16="http://schemas.microsoft.com/office/drawing/2014/main" id="{FAA7D708-3841-12CE-8186-C1BC439F681C}"/>
              </a:ext>
            </a:extLst>
          </p:cNvPr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6407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02  找到第一本書">
            <a:extLst>
              <a:ext uri="{FF2B5EF4-FFF2-40B4-BE49-F238E27FC236}">
                <a16:creationId xmlns:a16="http://schemas.microsoft.com/office/drawing/2014/main" id="{7A3BC46D-4E9E-41C5-A35D-7815BE88C88E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02  找到第一本書</a:t>
            </a:r>
          </a:p>
        </p:txBody>
      </p:sp>
      <p:sp>
        <p:nvSpPr>
          <p:cNvPr id="2" name="找到書，也要完成借閱">
            <a:extLst>
              <a:ext uri="{FF2B5EF4-FFF2-40B4-BE49-F238E27FC236}">
                <a16:creationId xmlns:a16="http://schemas.microsoft.com/office/drawing/2014/main" id="{8EC7300B-27D6-41CE-A9AF-47CB056EE2A1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9347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找到書，也要完成借閱</a:t>
            </a:r>
          </a:p>
        </p:txBody>
      </p:sp>
      <p:sp>
        <p:nvSpPr>
          <p:cNvPr id="5" name="15">
            <a:extLst>
              <a:ext uri="{FF2B5EF4-FFF2-40B4-BE49-F238E27FC236}">
                <a16:creationId xmlns:a16="http://schemas.microsoft.com/office/drawing/2014/main" id="{30CFA3AE-290F-4566-823F-2C49979052C3}"/>
              </a:ext>
            </a:extLst>
          </p:cNvPr>
          <p:cNvSpPr>
            <a:spLocks noGrp="1"/>
          </p:cNvSpPr>
          <p:nvPr/>
        </p:nvSpPr>
        <p:spPr>
          <a:xfrm>
            <a:off x="609600" y="1962150"/>
            <a:ext cx="21907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69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69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69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15</a:t>
            </a:r>
          </a:p>
        </p:txBody>
      </p:sp>
      <p:sp>
        <p:nvSpPr>
          <p:cNvPr id="6" name="冊圖書">
            <a:extLst>
              <a:ext uri="{FF2B5EF4-FFF2-40B4-BE49-F238E27FC236}">
                <a16:creationId xmlns:a16="http://schemas.microsoft.com/office/drawing/2014/main" id="{8ABEDB8A-0319-47FD-90F2-29E099EB5AB7}"/>
              </a:ext>
            </a:extLst>
          </p:cNvPr>
          <p:cNvSpPr>
            <a:spLocks noGrp="1"/>
          </p:cNvSpPr>
          <p:nvPr/>
        </p:nvSpPr>
        <p:spPr>
          <a:xfrm>
            <a:off x="2752725" y="2324100"/>
            <a:ext cx="2667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8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8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8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冊圖書</a:t>
            </a:r>
          </a:p>
        </p:txBody>
      </p:sp>
      <p:sp>
        <p:nvSpPr>
          <p:cNvPr id="7" name="30">
            <a:extLst>
              <a:ext uri="{FF2B5EF4-FFF2-40B4-BE49-F238E27FC236}">
                <a16:creationId xmlns:a16="http://schemas.microsoft.com/office/drawing/2014/main" id="{2877FB00-AFC2-4818-86B4-F866B780897E}"/>
              </a:ext>
            </a:extLst>
          </p:cNvPr>
          <p:cNvSpPr>
            <a:spLocks noGrp="1"/>
          </p:cNvSpPr>
          <p:nvPr/>
        </p:nvSpPr>
        <p:spPr>
          <a:xfrm>
            <a:off x="6572250" y="1962150"/>
            <a:ext cx="21907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69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69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69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30</a:t>
            </a:r>
          </a:p>
        </p:txBody>
      </p:sp>
      <p:sp>
        <p:nvSpPr>
          <p:cNvPr id="8" name="天借期">
            <a:extLst>
              <a:ext uri="{FF2B5EF4-FFF2-40B4-BE49-F238E27FC236}">
                <a16:creationId xmlns:a16="http://schemas.microsoft.com/office/drawing/2014/main" id="{417A5CC3-304D-4D2F-A422-14723D7732EE}"/>
              </a:ext>
            </a:extLst>
          </p:cNvPr>
          <p:cNvSpPr>
            <a:spLocks noGrp="1"/>
          </p:cNvSpPr>
          <p:nvPr/>
        </p:nvSpPr>
        <p:spPr>
          <a:xfrm>
            <a:off x="8715375" y="2324100"/>
            <a:ext cx="2667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8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8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8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天借期</a:t>
            </a:r>
          </a:p>
        </p:txBody>
      </p:sp>
      <p:sp>
        <p:nvSpPr>
          <p:cNvPr id="9" name="大學部學生的一般圖書借閱權限">
            <a:extLst>
              <a:ext uri="{FF2B5EF4-FFF2-40B4-BE49-F238E27FC236}">
                <a16:creationId xmlns:a16="http://schemas.microsoft.com/office/drawing/2014/main" id="{6320964C-F355-46DC-AFAB-677C114CEFC6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10477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大學部學生的一般圖書借閱權限</a:t>
            </a:r>
          </a:p>
        </p:txBody>
      </p:sp>
      <p:sp>
        <p:nvSpPr>
          <p:cNvPr id="10" name="先記下館藏地與索書號，再到書架找書。&#10;持學生證至服務櫃檯，或依指示使用">
            <a:extLst>
              <a:ext uri="{FF2B5EF4-FFF2-40B4-BE49-F238E27FC236}">
                <a16:creationId xmlns:a16="http://schemas.microsoft.com/office/drawing/2014/main" id="{614E135F-3396-404B-88CF-CDA12974EE9F}"/>
              </a:ext>
            </a:extLst>
          </p:cNvPr>
          <p:cNvSpPr>
            <a:spLocks noGrp="1"/>
          </p:cNvSpPr>
          <p:nvPr/>
        </p:nvSpPr>
        <p:spPr>
          <a:xfrm>
            <a:off x="609600" y="4248150"/>
            <a:ext cx="10572750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3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先記下館藏地與索書號，再到書架找書。</a:t>
            </a:r>
          </a:p>
          <a:p>
            <a:pPr>
              <a:defRPr sz="23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持學生證至服務櫃檯，或依指示使用自助借書機。</a:t>
            </a:r>
          </a:p>
          <a:p>
            <a:pPr>
              <a:defRPr sz="23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登入個人紀錄查看到期日，續借依當時規則辦理。</a:t>
            </a:r>
          </a:p>
        </p:txBody>
      </p:sp>
      <p:sp>
        <p:nvSpPr>
          <p:cNvPr id="11" name="借閱權限以圖書館最新公告與個人紀錄為準">
            <a:extLst>
              <a:ext uri="{FF2B5EF4-FFF2-40B4-BE49-F238E27FC236}">
                <a16:creationId xmlns:a16="http://schemas.microsoft.com/office/drawing/2014/main" id="{3EAA8B44-17DB-4EF7-8790-4DDDEBAE92F5}"/>
              </a:ext>
            </a:extLst>
          </p:cNvPr>
          <p:cNvSpPr>
            <a:spLocks noGrp="1"/>
          </p:cNvSpPr>
          <p:nvPr/>
        </p:nvSpPr>
        <p:spPr>
          <a:xfrm>
            <a:off x="609600" y="5724525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 b="0" dirty="0" err="1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借閱權限以圖書館最新公告與個人紀錄為準</a:t>
            </a:r>
            <a:endParaRPr sz="1275" b="0" dirty="0">
              <a:solidFill>
                <a:srgbClr val="5E7066"/>
              </a:solidFill>
              <a:latin typeface="Microsoft JhengHei"/>
              <a:ea typeface="Microsoft JhengHei"/>
              <a:cs typeface="Microsoft JhengHei"/>
              <a:hlinkClick r:id="rId3"/>
            </a:endParaRPr>
          </a:p>
        </p:txBody>
      </p:sp>
      <p:sp>
        <p:nvSpPr>
          <p:cNvPr id="14" name="Text 18">
            <a:extLst>
              <a:ext uri="{FF2B5EF4-FFF2-40B4-BE49-F238E27FC236}">
                <a16:creationId xmlns:a16="http://schemas.microsoft.com/office/drawing/2014/main" id="{A0C89F0A-301B-EDB2-73F7-81AAE4D50831}"/>
              </a:ext>
            </a:extLst>
          </p:cNvPr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56296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15E63F50-939B-BC0A-BC72-53965CE2BC50}"/>
              </a:ext>
            </a:extLst>
          </p:cNvPr>
          <p:cNvSpPr>
            <a:spLocks noGrp="1"/>
          </p:cNvSpPr>
          <p:nvPr>
            <p:ph type="title" idx="101"/>
          </p:nvPr>
        </p:nvSpPr>
        <p:spPr>
          <a:xfrm>
            <a:off x="456276" y="708660"/>
            <a:ext cx="9509760" cy="777240"/>
          </a:xfrm>
        </p:spPr>
        <p:txBody>
          <a:bodyPr>
            <a:normAutofit/>
          </a:bodyPr>
          <a:lstStyle/>
          <a:p>
            <a:r>
              <a:rPr lang="zh-TW" altLang="en-US" dirty="0"/>
              <a:t>靜宜大學蓋夏圖書館</a:t>
            </a:r>
            <a:r>
              <a:rPr lang="en-US" altLang="zh-TW" dirty="0">
                <a:hlinkClick r:id="rId2"/>
              </a:rPr>
              <a:t>https://library.pu.edu.tw</a:t>
            </a:r>
            <a:r>
              <a:rPr lang="zh-TW" altLang="en-US" dirty="0"/>
              <a:t> </a:t>
            </a:r>
            <a:r>
              <a:rPr lang="en-US" altLang="zh-TW" dirty="0"/>
              <a:t> </a:t>
            </a:r>
            <a:endParaRPr lang="zh-TW" altLang="en-US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350ED1F-DF12-C8FE-4117-339AEB872DF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1000" kern="1200">
                <a:solidFill>
                  <a:srgbClr val="5B6B73"/>
                </a:solidFill>
                <a:latin typeface="Microsoft JhengHei"/>
                <a:ea typeface="Microsoft JhengHei"/>
                <a:cs typeface="Microsoft JhengHe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5B6B73"/>
                </a:solidFill>
                <a:effectLst/>
                <a:uLnTx/>
                <a:uFillTx/>
                <a:latin typeface="Microsoft JhengHei"/>
                <a:ea typeface="Microsoft Jheng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F985628-C85B-EC50-4990-70212B6CE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32" y="1428206"/>
            <a:ext cx="5918415" cy="5569132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AE0B8F8A-1FDD-92DF-2502-655A7E9BF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855" y="1384663"/>
            <a:ext cx="5945268" cy="5656217"/>
          </a:xfrm>
          <a:prstGeom prst="rect">
            <a:avLst/>
          </a:prstGeom>
        </p:spPr>
      </p:pic>
      <p:sp>
        <p:nvSpPr>
          <p:cNvPr id="8" name="02  找到第一本書">
            <a:extLst>
              <a:ext uri="{FF2B5EF4-FFF2-40B4-BE49-F238E27FC236}">
                <a16:creationId xmlns:a16="http://schemas.microsoft.com/office/drawing/2014/main" id="{3FB18B0A-BDE1-4FEF-BBB0-D918DD0B3DD9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 dirty="0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02  </a:t>
            </a:r>
            <a:r>
              <a:rPr sz="1350" b="1" dirty="0" err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找到第一本書</a:t>
            </a:r>
            <a:endParaRPr sz="1350" b="1" dirty="0">
              <a:solidFill>
                <a:srgbClr val="A2712D"/>
              </a:solidFill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0051591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51BB30A-6B3B-4302-B52A-3D1A4A150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11B0DEEE-4966-4AB5-B05E-26B259A8E7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328" y="0"/>
            <a:ext cx="11449272" cy="632124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88DA848-3AD9-4C22-93E9-6D3CBD372DCC}"/>
              </a:ext>
            </a:extLst>
          </p:cNvPr>
          <p:cNvSpPr/>
          <p:nvPr/>
        </p:nvSpPr>
        <p:spPr>
          <a:xfrm>
            <a:off x="1840485" y="5837051"/>
            <a:ext cx="7862957" cy="3515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CB20654-D31E-490A-964B-C8DCDA1CE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79" y="0"/>
            <a:ext cx="4992555" cy="6866288"/>
          </a:xfrm>
          <a:prstGeom prst="rect">
            <a:avLst/>
          </a:prstGeo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1F0967D-52E5-5D10-FDD1-B8B2D1538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780BBC-A264-4BC9-8C4F-32AC0407D2D2}" type="slidenum">
              <a:rPr kumimoji="0" lang="en-US" altLang="zh-TW" sz="1800" b="0" i="0" u="none" strike="noStrike" kern="1200" cap="none" spc="0" normalizeH="0" baseline="0" noProof="0" smtClean="0">
                <a:ln>
                  <a:noFill/>
                </a:ln>
                <a:solidFill>
                  <a:srgbClr val="1F3A5F"/>
                </a:solidFill>
                <a:effectLst/>
                <a:uLnTx/>
                <a:uFillTx/>
                <a:latin typeface="Noto Sans TC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zh-TW" sz="1800" b="0" i="0" u="none" strike="noStrike" kern="1200" cap="none" spc="0" normalizeH="0" baseline="0" noProof="0">
              <a:ln>
                <a:noFill/>
              </a:ln>
              <a:solidFill>
                <a:srgbClr val="1F3A5F"/>
              </a:solidFill>
              <a:effectLst/>
              <a:uLnTx/>
              <a:uFillTx/>
              <a:latin typeface="Noto Sans TC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19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1" lang="e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1" lang="e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77" y="976589"/>
            <a:ext cx="10496500" cy="447282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7469599" y="1314899"/>
            <a:ext cx="864096" cy="4320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19975" y="2127351"/>
            <a:ext cx="864096" cy="3191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6" name="Google Shape;977;p38">
            <a:extLst>
              <a:ext uri="{FF2B5EF4-FFF2-40B4-BE49-F238E27FC236}">
                <a16:creationId xmlns:a16="http://schemas.microsoft.com/office/drawing/2014/main" id="{5D829F9D-3133-4797-8F90-52BFD2EA854B}"/>
              </a:ext>
            </a:extLst>
          </p:cNvPr>
          <p:cNvSpPr/>
          <p:nvPr/>
        </p:nvSpPr>
        <p:spPr>
          <a:xfrm>
            <a:off x="10366760" y="3429000"/>
            <a:ext cx="1555229" cy="1961239"/>
          </a:xfrm>
          <a:custGeom>
            <a:avLst/>
            <a:gdLst/>
            <a:ahLst/>
            <a:cxnLst/>
            <a:rect l="l" t="t" r="r" b="b"/>
            <a:pathLst>
              <a:path w="19297" h="18251" extrusionOk="0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400" b="0" i="0" u="none" strike="noStrike" kern="1200" cap="none" spc="0" normalizeH="0" baseline="0" noProof="0">
              <a:ln>
                <a:noFill/>
              </a:ln>
              <a:solidFill>
                <a:srgbClr val="273F6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Google Shape;978;p38">
            <a:extLst>
              <a:ext uri="{FF2B5EF4-FFF2-40B4-BE49-F238E27FC236}">
                <a16:creationId xmlns:a16="http://schemas.microsoft.com/office/drawing/2014/main" id="{B37F846C-9F89-4494-B6CE-10DD98A54D16}"/>
              </a:ext>
            </a:extLst>
          </p:cNvPr>
          <p:cNvSpPr/>
          <p:nvPr/>
        </p:nvSpPr>
        <p:spPr>
          <a:xfrm>
            <a:off x="10643729" y="3532152"/>
            <a:ext cx="1001289" cy="1346463"/>
          </a:xfrm>
          <a:custGeom>
            <a:avLst/>
            <a:gdLst/>
            <a:ahLst/>
            <a:cxnLst/>
            <a:rect l="l" t="t" r="r" b="b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400" b="0" i="0" u="none" strike="noStrike" kern="1200" cap="none" spc="0" normalizeH="0" baseline="0" noProof="0">
              <a:ln>
                <a:noFill/>
              </a:ln>
              <a:solidFill>
                <a:srgbClr val="273F6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02  找到第一本書">
            <a:extLst>
              <a:ext uri="{FF2B5EF4-FFF2-40B4-BE49-F238E27FC236}">
                <a16:creationId xmlns:a16="http://schemas.microsoft.com/office/drawing/2014/main" id="{74423967-304A-4F3B-AABE-3EF6F1AB4533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 dirty="0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02  </a:t>
            </a:r>
            <a:r>
              <a:rPr sz="1350" b="1" dirty="0" err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找到第一本書</a:t>
            </a:r>
            <a:endParaRPr sz="1350" b="1" dirty="0">
              <a:solidFill>
                <a:srgbClr val="A2712D"/>
              </a:solidFill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7910637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9D77A4D8-E0A8-46DE-90EA-F5A08BC0F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019" y="632332"/>
            <a:ext cx="8910293" cy="5722149"/>
          </a:xfrm>
          <a:prstGeom prst="rect">
            <a:avLst/>
          </a:prstGeom>
        </p:spPr>
      </p:pic>
      <p:sp>
        <p:nvSpPr>
          <p:cNvPr id="5" name="標題 4">
            <a:extLst>
              <a:ext uri="{FF2B5EF4-FFF2-40B4-BE49-F238E27FC236}">
                <a16:creationId xmlns:a16="http://schemas.microsoft.com/office/drawing/2014/main" id="{89F24A96-3894-47E4-A75E-ED5270963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3792" y="18923"/>
            <a:ext cx="6420925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600" dirty="0">
                <a:solidFill>
                  <a:schemeClr val="bg1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https://webpacx.lib.pu.edu.tw</a:t>
            </a:r>
            <a:r>
              <a:rPr lang="zh-TW" altLang="en-US" sz="3600" dirty="0">
                <a:solidFill>
                  <a:schemeClr val="bg1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 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169FD08D-4860-4AC4-B6B7-58E021FAD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06" y="2687735"/>
            <a:ext cx="1389367" cy="2661320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4763B151-C322-40FF-BBFD-0B5C1C6A2E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4873" y="2708845"/>
            <a:ext cx="1125075" cy="1455043"/>
          </a:xfrm>
          <a:prstGeom prst="rect">
            <a:avLst/>
          </a:prstGeom>
          <a:ln>
            <a:solidFill>
              <a:srgbClr val="FFCC66"/>
            </a:solidFill>
          </a:ln>
        </p:spPr>
      </p:pic>
      <p:sp>
        <p:nvSpPr>
          <p:cNvPr id="8" name="矩形圖說文字 5">
            <a:extLst>
              <a:ext uri="{FF2B5EF4-FFF2-40B4-BE49-F238E27FC236}">
                <a16:creationId xmlns:a16="http://schemas.microsoft.com/office/drawing/2014/main" id="{80A4BAAD-960B-48FB-B127-4C387086FF07}"/>
              </a:ext>
            </a:extLst>
          </p:cNvPr>
          <p:cNvSpPr/>
          <p:nvPr/>
        </p:nvSpPr>
        <p:spPr>
          <a:xfrm>
            <a:off x="8547407" y="1178307"/>
            <a:ext cx="1186929" cy="432048"/>
          </a:xfrm>
          <a:prstGeom prst="wedgeRectCallout">
            <a:avLst>
              <a:gd name="adj1" fmla="val 18919"/>
              <a:gd name="adj2" fmla="val -112335"/>
            </a:avLst>
          </a:prstGeom>
          <a:solidFill>
            <a:srgbClr val="CC99FF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繁黑體 Std B" panose="020B0700000000000000" pitchFamily="34" charset="-120"/>
                <a:ea typeface="Adobe 繁黑體 Std B" panose="020B0700000000000000" pitchFamily="34" charset="-120"/>
                <a:cs typeface="+mn-cs"/>
              </a:rPr>
              <a:t>個人書房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910974F-5857-4FD7-9784-FDD34EDCB26E}"/>
              </a:ext>
            </a:extLst>
          </p:cNvPr>
          <p:cNvSpPr/>
          <p:nvPr/>
        </p:nvSpPr>
        <p:spPr>
          <a:xfrm>
            <a:off x="2261705" y="2456070"/>
            <a:ext cx="411568" cy="2316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C716050-C2C8-4074-8E31-2AEA136A0369}"/>
              </a:ext>
            </a:extLst>
          </p:cNvPr>
          <p:cNvSpPr/>
          <p:nvPr/>
        </p:nvSpPr>
        <p:spPr>
          <a:xfrm>
            <a:off x="2774873" y="2462448"/>
            <a:ext cx="608849" cy="2316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913B209D-87FE-4C70-A63C-266F7771DC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8166" y="1846470"/>
            <a:ext cx="6648145" cy="4050019"/>
          </a:xfrm>
          <a:prstGeom prst="rect">
            <a:avLst/>
          </a:prstGeom>
        </p:spPr>
      </p:pic>
      <p:sp>
        <p:nvSpPr>
          <p:cNvPr id="11" name="02  找到第一本書">
            <a:extLst>
              <a:ext uri="{FF2B5EF4-FFF2-40B4-BE49-F238E27FC236}">
                <a16:creationId xmlns:a16="http://schemas.microsoft.com/office/drawing/2014/main" id="{850E0095-75FA-479D-BE86-02A0CB54A91A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 dirty="0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02  </a:t>
            </a:r>
            <a:r>
              <a:rPr sz="1350" b="1" dirty="0" err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找到第一本書</a:t>
            </a:r>
            <a:endParaRPr sz="1350" b="1" dirty="0">
              <a:solidFill>
                <a:srgbClr val="A2712D"/>
              </a:solidFill>
              <a:latin typeface="Microsoft JhengHei"/>
              <a:ea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340773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02  找到第一本書">
            <a:extLst>
              <a:ext uri="{FF2B5EF4-FFF2-40B4-BE49-F238E27FC236}">
                <a16:creationId xmlns:a16="http://schemas.microsoft.com/office/drawing/2014/main" id="{43F1177A-CD1C-4186-9CCC-24E591E5CD1C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02  找到第一本書</a:t>
            </a:r>
          </a:p>
        </p:txBody>
      </p:sp>
      <p:sp>
        <p:nvSpPr>
          <p:cNvPr id="2" name="2 分鐘找書挑戰">
            <a:extLst>
              <a:ext uri="{FF2B5EF4-FFF2-40B4-BE49-F238E27FC236}">
                <a16:creationId xmlns:a16="http://schemas.microsoft.com/office/drawing/2014/main" id="{A13A6976-70D2-4643-8CA2-4A6BDEF123DD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9347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2 分鐘找書挑戰</a:t>
            </a:r>
          </a:p>
        </p:txBody>
      </p:sp>
      <p:sp>
        <p:nvSpPr>
          <p:cNvPr id="5" name="找一本與你的科系有關的書">
            <a:extLst>
              <a:ext uri="{FF2B5EF4-FFF2-40B4-BE49-F238E27FC236}">
                <a16:creationId xmlns:a16="http://schemas.microsoft.com/office/drawing/2014/main" id="{EA0B344C-E719-4291-B58B-3C68D630A614}"/>
              </a:ext>
            </a:extLst>
          </p:cNvPr>
          <p:cNvSpPr>
            <a:spLocks noGrp="1"/>
          </p:cNvSpPr>
          <p:nvPr/>
        </p:nvSpPr>
        <p:spPr>
          <a:xfrm>
            <a:off x="609600" y="1952625"/>
            <a:ext cx="8382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925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925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925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找一本與你的科系有關的書</a:t>
            </a:r>
          </a:p>
        </p:txBody>
      </p:sp>
      <p:sp>
        <p:nvSpPr>
          <p:cNvPr id="6" name="1  選一個主題">
            <a:extLst>
              <a:ext uri="{FF2B5EF4-FFF2-40B4-BE49-F238E27FC236}">
                <a16:creationId xmlns:a16="http://schemas.microsoft.com/office/drawing/2014/main" id="{1BC9558E-A77F-4405-B7F8-56763CCA9C2D}"/>
              </a:ext>
            </a:extLst>
          </p:cNvPr>
          <p:cNvSpPr>
            <a:spLocks noGrp="1"/>
          </p:cNvSpPr>
          <p:nvPr/>
        </p:nvSpPr>
        <p:spPr>
          <a:xfrm>
            <a:off x="609600" y="2838450"/>
            <a:ext cx="80962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1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1  選一個主題</a:t>
            </a:r>
          </a:p>
        </p:txBody>
      </p:sp>
      <p:sp>
        <p:nvSpPr>
          <p:cNvPr id="7" name="Python、AI、資訊安全，或你最想學的主題。">
            <a:extLst>
              <a:ext uri="{FF2B5EF4-FFF2-40B4-BE49-F238E27FC236}">
                <a16:creationId xmlns:a16="http://schemas.microsoft.com/office/drawing/2014/main" id="{44CF6659-CCE2-48A4-B8AC-FB460DAF29D1}"/>
              </a:ext>
            </a:extLst>
          </p:cNvPr>
          <p:cNvSpPr>
            <a:spLocks noGrp="1"/>
          </p:cNvSpPr>
          <p:nvPr/>
        </p:nvSpPr>
        <p:spPr>
          <a:xfrm>
            <a:off x="609600" y="3286125"/>
            <a:ext cx="8096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Python、AI、資訊安全，或你最想學的主題。</a:t>
            </a:r>
          </a:p>
        </p:txBody>
      </p:sp>
      <p:sp>
        <p:nvSpPr>
          <p:cNvPr id="8" name="2  記下書目與位置">
            <a:extLst>
              <a:ext uri="{FF2B5EF4-FFF2-40B4-BE49-F238E27FC236}">
                <a16:creationId xmlns:a16="http://schemas.microsoft.com/office/drawing/2014/main" id="{7D18B518-6EFC-419C-BBAE-E7073BD1C46C}"/>
              </a:ext>
            </a:extLst>
          </p:cNvPr>
          <p:cNvSpPr>
            <a:spLocks noGrp="1"/>
          </p:cNvSpPr>
          <p:nvPr/>
        </p:nvSpPr>
        <p:spPr>
          <a:xfrm>
            <a:off x="609600" y="3838575"/>
            <a:ext cx="80962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1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2  記下書目與位置</a:t>
            </a:r>
          </a:p>
        </p:txBody>
      </p:sp>
      <p:sp>
        <p:nvSpPr>
          <p:cNvPr id="9" name="書名、館藏地、索書號、目前狀態。">
            <a:extLst>
              <a:ext uri="{FF2B5EF4-FFF2-40B4-BE49-F238E27FC236}">
                <a16:creationId xmlns:a16="http://schemas.microsoft.com/office/drawing/2014/main" id="{DF55A27F-5A99-41DE-85C4-A4F7FEEA8814}"/>
              </a:ext>
            </a:extLst>
          </p:cNvPr>
          <p:cNvSpPr>
            <a:spLocks noGrp="1"/>
          </p:cNvSpPr>
          <p:nvPr/>
        </p:nvSpPr>
        <p:spPr>
          <a:xfrm>
            <a:off x="609600" y="4286250"/>
            <a:ext cx="8096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書名、館藏地、索書號、目前狀態。</a:t>
            </a:r>
          </a:p>
        </p:txBody>
      </p:sp>
      <p:sp>
        <p:nvSpPr>
          <p:cNvPr id="10" name="3  和旁邊同學核對">
            <a:extLst>
              <a:ext uri="{FF2B5EF4-FFF2-40B4-BE49-F238E27FC236}">
                <a16:creationId xmlns:a16="http://schemas.microsoft.com/office/drawing/2014/main" id="{CF8AD0D8-7C71-4731-96F8-55C99F619885}"/>
              </a:ext>
            </a:extLst>
          </p:cNvPr>
          <p:cNvSpPr>
            <a:spLocks noGrp="1"/>
          </p:cNvSpPr>
          <p:nvPr/>
        </p:nvSpPr>
        <p:spPr>
          <a:xfrm>
            <a:off x="609600" y="4838700"/>
            <a:ext cx="80962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1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3  和旁邊同學核對</a:t>
            </a:r>
          </a:p>
        </p:txBody>
      </p:sp>
      <p:sp>
        <p:nvSpPr>
          <p:cNvPr id="11" name="你知道去哪裡找？現在能不能借？">
            <a:extLst>
              <a:ext uri="{FF2B5EF4-FFF2-40B4-BE49-F238E27FC236}">
                <a16:creationId xmlns:a16="http://schemas.microsoft.com/office/drawing/2014/main" id="{9858276C-1E0B-4C2D-AA3E-1A3BE1CF3A9C}"/>
              </a:ext>
            </a:extLst>
          </p:cNvPr>
          <p:cNvSpPr>
            <a:spLocks noGrp="1"/>
          </p:cNvSpPr>
          <p:nvPr/>
        </p:nvSpPr>
        <p:spPr>
          <a:xfrm>
            <a:off x="609600" y="5286375"/>
            <a:ext cx="8096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你知道去哪裡找？現在能不能借？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E7C191C9-FE90-451C-A9AA-495C19B0E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248775" y="3114675"/>
            <a:ext cx="2209800" cy="2209800"/>
          </a:xfrm>
          <a:prstGeom prst="rect">
            <a:avLst/>
          </a:prstGeom>
        </p:spPr>
      </p:pic>
      <p:sp>
        <p:nvSpPr>
          <p:cNvPr id="15" name="Text 18">
            <a:extLst>
              <a:ext uri="{FF2B5EF4-FFF2-40B4-BE49-F238E27FC236}">
                <a16:creationId xmlns:a16="http://schemas.microsoft.com/office/drawing/2014/main" id="{89842BBD-C279-C9AB-C5F0-23126CF0098F}"/>
              </a:ext>
            </a:extLst>
          </p:cNvPr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0911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03  手機也是閱讀入口">
            <a:extLst>
              <a:ext uri="{FF2B5EF4-FFF2-40B4-BE49-F238E27FC236}">
                <a16:creationId xmlns:a16="http://schemas.microsoft.com/office/drawing/2014/main" id="{E8DD2EAB-6E7B-4895-8CD8-AFEF7D394C5B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03  手機也是閱讀入口</a:t>
            </a:r>
          </a:p>
        </p:txBody>
      </p:sp>
      <p:sp>
        <p:nvSpPr>
          <p:cNvPr id="2" name="HyRead ebook 靜宜大學雲端書庫">
            <a:extLst>
              <a:ext uri="{FF2B5EF4-FFF2-40B4-BE49-F238E27FC236}">
                <a16:creationId xmlns:a16="http://schemas.microsoft.com/office/drawing/2014/main" id="{D639904C-4FB2-4613-985A-30924B1407C7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9347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HyRead ebook 靜宜大學雲端書庫</a:t>
            </a:r>
          </a:p>
        </p:txBody>
      </p:sp>
      <p:sp>
        <p:nvSpPr>
          <p:cNvPr id="3" name="靜宜大學蓋夏圖書館">
            <a:extLst>
              <a:ext uri="{FF2B5EF4-FFF2-40B4-BE49-F238E27FC236}">
                <a16:creationId xmlns:a16="http://schemas.microsoft.com/office/drawing/2014/main" id="{F20A6ABA-BD01-4855-8BA2-96FD78F88063}"/>
              </a:ext>
            </a:extLst>
          </p:cNvPr>
          <p:cNvSpPr>
            <a:spLocks noGrp="1"/>
          </p:cNvSpPr>
          <p:nvPr/>
        </p:nvSpPr>
        <p:spPr>
          <a:xfrm>
            <a:off x="609600" y="6381750"/>
            <a:ext cx="4762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0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20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靜宜大學蓋夏圖書館</a:t>
            </a:r>
          </a:p>
        </p:txBody>
      </p:sp>
      <p:sp>
        <p:nvSpPr>
          <p:cNvPr id="5" name="先登入靜宜大學，再找想讀的內容">
            <a:extLst>
              <a:ext uri="{FF2B5EF4-FFF2-40B4-BE49-F238E27FC236}">
                <a16:creationId xmlns:a16="http://schemas.microsoft.com/office/drawing/2014/main" id="{90A37301-B7D7-4698-BACD-CE9BB134CC9C}"/>
              </a:ext>
            </a:extLst>
          </p:cNvPr>
          <p:cNvSpPr>
            <a:spLocks noGrp="1"/>
          </p:cNvSpPr>
          <p:nvPr/>
        </p:nvSpPr>
        <p:spPr>
          <a:xfrm>
            <a:off x="609600" y="1971675"/>
            <a:ext cx="823912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625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625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625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先登入靜宜大學，再找想讀的內容</a:t>
            </a:r>
          </a:p>
        </p:txBody>
      </p:sp>
      <p:sp>
        <p:nvSpPr>
          <p:cNvPr id="6" name="以 e 校園帳號密碼登入。&#10;依主題或關鍵字搜尋電子書。&#10;語言學習也有 ">
            <a:extLst>
              <a:ext uri="{FF2B5EF4-FFF2-40B4-BE49-F238E27FC236}">
                <a16:creationId xmlns:a16="http://schemas.microsoft.com/office/drawing/2014/main" id="{9048EE02-C947-4798-AE16-A80A4C5FE299}"/>
              </a:ext>
            </a:extLst>
          </p:cNvPr>
          <p:cNvSpPr>
            <a:spLocks noGrp="1"/>
          </p:cNvSpPr>
          <p:nvPr/>
        </p:nvSpPr>
        <p:spPr>
          <a:xfrm>
            <a:off x="609600" y="2990850"/>
            <a:ext cx="8153400" cy="1495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3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以 e 校園帳號密碼登入。</a:t>
            </a:r>
          </a:p>
          <a:p>
            <a:pPr>
              <a:defRPr sz="23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依主題或關鍵字搜尋電子書。</a:t>
            </a:r>
          </a:p>
          <a:p>
            <a:pPr>
              <a:defRPr sz="23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語言學習也有 TOEIC、英檢等有聲書資源。</a:t>
            </a:r>
          </a:p>
        </p:txBody>
      </p:sp>
      <p:sp>
        <p:nvSpPr>
          <p:cNvPr id="7" name="練習主題：程式設計／時間管理／英語學習">
            <a:extLst>
              <a:ext uri="{FF2B5EF4-FFF2-40B4-BE49-F238E27FC236}">
                <a16:creationId xmlns:a16="http://schemas.microsoft.com/office/drawing/2014/main" id="{581B665F-767A-4365-8710-A38CF3EA9F50}"/>
              </a:ext>
            </a:extLst>
          </p:cNvPr>
          <p:cNvSpPr>
            <a:spLocks noGrp="1"/>
          </p:cNvSpPr>
          <p:nvPr/>
        </p:nvSpPr>
        <p:spPr>
          <a:xfrm>
            <a:off x="609600" y="5095875"/>
            <a:ext cx="81724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10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練習主題：程式設計／時間管理／英語學習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647973E1-94AC-4552-96C9-4B809599E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848725" y="2543175"/>
            <a:ext cx="2286000" cy="2286000"/>
          </a:xfrm>
          <a:prstGeom prst="rect">
            <a:avLst/>
          </a:prstGeom>
        </p:spPr>
      </p:pic>
      <p:sp>
        <p:nvSpPr>
          <p:cNvPr id="9" name="pu.ebook.hyread.com.tw">
            <a:extLst>
              <a:ext uri="{FF2B5EF4-FFF2-40B4-BE49-F238E27FC236}">
                <a16:creationId xmlns:a16="http://schemas.microsoft.com/office/drawing/2014/main" id="{76E96262-4783-4240-977E-67D55D1570DC}"/>
              </a:ext>
            </a:extLst>
          </p:cNvPr>
          <p:cNvSpPr>
            <a:spLocks noGrp="1"/>
          </p:cNvSpPr>
          <p:nvPr/>
        </p:nvSpPr>
        <p:spPr>
          <a:xfrm>
            <a:off x="609600" y="5953125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  <a:hlinkClick r:id="rId4"/>
              </a:rPr>
              <a:t>pu.ebook.hyread.com.tw</a:t>
            </a:r>
          </a:p>
        </p:txBody>
      </p:sp>
    </p:spTree>
    <p:extLst>
      <p:ext uri="{BB962C8B-B14F-4D97-AF65-F5344CB8AC3E}">
        <p14:creationId xmlns:p14="http://schemas.microsoft.com/office/powerpoint/2010/main" val="609299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03  手機也是閱讀入口">
            <a:extLst>
              <a:ext uri="{FF2B5EF4-FFF2-40B4-BE49-F238E27FC236}">
                <a16:creationId xmlns:a16="http://schemas.microsoft.com/office/drawing/2014/main" id="{76C9FBE6-6B8C-421B-9265-8F5C9594EE12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03  手機也是閱讀入口</a:t>
            </a:r>
          </a:p>
        </p:txBody>
      </p:sp>
      <p:sp>
        <p:nvSpPr>
          <p:cNvPr id="2" name="HyRead 的借閱與閱讀流程">
            <a:extLst>
              <a:ext uri="{FF2B5EF4-FFF2-40B4-BE49-F238E27FC236}">
                <a16:creationId xmlns:a16="http://schemas.microsoft.com/office/drawing/2014/main" id="{B28D192C-8DB9-4BF7-9BFE-2743929295F6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9347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HyRead 的借閱與閱讀流程</a:t>
            </a:r>
          </a:p>
        </p:txBody>
      </p:sp>
      <p:sp>
        <p:nvSpPr>
          <p:cNvPr id="4" name="14">
            <a:extLst>
              <a:ext uri="{FF2B5EF4-FFF2-40B4-BE49-F238E27FC236}">
                <a16:creationId xmlns:a16="http://schemas.microsoft.com/office/drawing/2014/main" id="{FABCD5B6-345F-453D-B0DB-573B75B7F8B1}"/>
              </a:ext>
            </a:extLst>
          </p:cNvPr>
          <p:cNvSpPr>
            <a:spLocks noGrp="1"/>
          </p:cNvSpPr>
          <p:nvPr/>
        </p:nvSpPr>
        <p:spPr>
          <a:xfrm>
            <a:off x="10953750" y="6315075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65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lang="en-US" sz="1650" dirty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20</a:t>
            </a:r>
            <a:endParaRPr sz="1650" b="0" dirty="0">
              <a:solidFill>
                <a:srgbClr val="5E7066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01  登入與查找">
            <a:extLst>
              <a:ext uri="{FF2B5EF4-FFF2-40B4-BE49-F238E27FC236}">
                <a16:creationId xmlns:a16="http://schemas.microsoft.com/office/drawing/2014/main" id="{87BC627F-554C-4EAC-B347-692D1D78582B}"/>
              </a:ext>
            </a:extLst>
          </p:cNvPr>
          <p:cNvSpPr>
            <a:spLocks noGrp="1"/>
          </p:cNvSpPr>
          <p:nvPr/>
        </p:nvSpPr>
        <p:spPr>
          <a:xfrm>
            <a:off x="609600" y="190500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01  登入與查找</a:t>
            </a:r>
          </a:p>
        </p:txBody>
      </p:sp>
      <p:sp>
        <p:nvSpPr>
          <p:cNvPr id="6" name="選擇靜宜大學，輸入主題，打開書籍詳細資料。">
            <a:extLst>
              <a:ext uri="{FF2B5EF4-FFF2-40B4-BE49-F238E27FC236}">
                <a16:creationId xmlns:a16="http://schemas.microsoft.com/office/drawing/2014/main" id="{26FEA3D8-6A0D-4E42-8980-4A1BFEDAEDBD}"/>
              </a:ext>
            </a:extLst>
          </p:cNvPr>
          <p:cNvSpPr>
            <a:spLocks noGrp="1"/>
          </p:cNvSpPr>
          <p:nvPr/>
        </p:nvSpPr>
        <p:spPr>
          <a:xfrm>
            <a:off x="609600" y="2352675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選擇靜宜大學，輸入主題，打開書籍詳細資料。</a:t>
            </a:r>
          </a:p>
        </p:txBody>
      </p:sp>
      <p:sp>
        <p:nvSpPr>
          <p:cNvPr id="7" name="02  確認可用方式">
            <a:extLst>
              <a:ext uri="{FF2B5EF4-FFF2-40B4-BE49-F238E27FC236}">
                <a16:creationId xmlns:a16="http://schemas.microsoft.com/office/drawing/2014/main" id="{1E859197-DC8E-4F2F-A0ED-B35881121C4F}"/>
              </a:ext>
            </a:extLst>
          </p:cNvPr>
          <p:cNvSpPr>
            <a:spLocks noGrp="1"/>
          </p:cNvSpPr>
          <p:nvPr/>
        </p:nvSpPr>
        <p:spPr>
          <a:xfrm>
            <a:off x="609600" y="314325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02  確認可用方式</a:t>
            </a:r>
          </a:p>
        </p:txBody>
      </p:sp>
      <p:sp>
        <p:nvSpPr>
          <p:cNvPr id="8" name="依畫面借閱、閱讀或預約，查看借期與可用複本。">
            <a:extLst>
              <a:ext uri="{FF2B5EF4-FFF2-40B4-BE49-F238E27FC236}">
                <a16:creationId xmlns:a16="http://schemas.microsoft.com/office/drawing/2014/main" id="{4655AE02-D89C-4885-B3E1-9D6B78B02CDA}"/>
              </a:ext>
            </a:extLst>
          </p:cNvPr>
          <p:cNvSpPr>
            <a:spLocks noGrp="1"/>
          </p:cNvSpPr>
          <p:nvPr/>
        </p:nvSpPr>
        <p:spPr>
          <a:xfrm>
            <a:off x="609600" y="3590925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依畫面借閱、閱讀或預約，查看借期與可用複本。</a:t>
            </a:r>
          </a:p>
        </p:txBody>
      </p:sp>
      <p:sp>
        <p:nvSpPr>
          <p:cNvPr id="9" name="03  進入書房或書櫃">
            <a:extLst>
              <a:ext uri="{FF2B5EF4-FFF2-40B4-BE49-F238E27FC236}">
                <a16:creationId xmlns:a16="http://schemas.microsoft.com/office/drawing/2014/main" id="{05DB4D7D-4DEF-43E0-8CFE-135B89CA025E}"/>
              </a:ext>
            </a:extLst>
          </p:cNvPr>
          <p:cNvSpPr>
            <a:spLocks noGrp="1"/>
          </p:cNvSpPr>
          <p:nvPr/>
        </p:nvSpPr>
        <p:spPr>
          <a:xfrm>
            <a:off x="609600" y="438150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03  進入書房或書櫃</a:t>
            </a:r>
          </a:p>
        </p:txBody>
      </p:sp>
      <p:sp>
        <p:nvSpPr>
          <p:cNvPr id="10" name="開啟已借內容。使用 App 時，依平台指示同步及下載。">
            <a:extLst>
              <a:ext uri="{FF2B5EF4-FFF2-40B4-BE49-F238E27FC236}">
                <a16:creationId xmlns:a16="http://schemas.microsoft.com/office/drawing/2014/main" id="{814EDFA5-8588-4E66-B8AC-DBD7684B0EA2}"/>
              </a:ext>
            </a:extLst>
          </p:cNvPr>
          <p:cNvSpPr>
            <a:spLocks noGrp="1"/>
          </p:cNvSpPr>
          <p:nvPr/>
        </p:nvSpPr>
        <p:spPr>
          <a:xfrm>
            <a:off x="609600" y="4829175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開啟已借內容。使用 App 時，依平台指示同步及下載。</a:t>
            </a:r>
          </a:p>
        </p:txBody>
      </p:sp>
      <p:sp>
        <p:nvSpPr>
          <p:cNvPr id="11" name="HyRead 操作說明：借閱方式與閱讀功能依書籍格式及授權而異">
            <a:extLst>
              <a:ext uri="{FF2B5EF4-FFF2-40B4-BE49-F238E27FC236}">
                <a16:creationId xmlns:a16="http://schemas.microsoft.com/office/drawing/2014/main" id="{724DE596-1621-4DD8-B5A3-7D0FA3BE733C}"/>
              </a:ext>
            </a:extLst>
          </p:cNvPr>
          <p:cNvSpPr>
            <a:spLocks noGrp="1"/>
          </p:cNvSpPr>
          <p:nvPr/>
        </p:nvSpPr>
        <p:spPr>
          <a:xfrm>
            <a:off x="561975" y="5638800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 b="0" dirty="0" err="1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HyRead</a:t>
            </a:r>
            <a:r>
              <a:rPr sz="1275" b="0" dirty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 </a:t>
            </a:r>
            <a:r>
              <a:rPr sz="1275" b="0" dirty="0" err="1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操作說明：借閱方式與閱讀功能依書籍格式及授權而異</a:t>
            </a:r>
            <a:endParaRPr sz="1275" b="0" dirty="0">
              <a:solidFill>
                <a:srgbClr val="5E7066"/>
              </a:solidFill>
              <a:latin typeface="Microsoft JhengHei"/>
              <a:ea typeface="Microsoft JhengHei"/>
              <a:cs typeface="Microsoft JhengHei"/>
              <a:hlinkClick r:id="rId4"/>
            </a:endParaRPr>
          </a:p>
        </p:txBody>
      </p:sp>
      <p:sp>
        <p:nvSpPr>
          <p:cNvPr id="14" name="Text 18">
            <a:extLst>
              <a:ext uri="{FF2B5EF4-FFF2-40B4-BE49-F238E27FC236}">
                <a16:creationId xmlns:a16="http://schemas.microsoft.com/office/drawing/2014/main" id="{F00F1D81-9DB8-3A19-0F38-F1E33BAA49A4}"/>
              </a:ext>
            </a:extLst>
          </p:cNvPr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3F47C69B-95C0-4ACB-8A70-B06B264983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6062" y="819150"/>
            <a:ext cx="5786768" cy="382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5529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03  手機也是閱讀入口">
            <a:extLst>
              <a:ext uri="{FF2B5EF4-FFF2-40B4-BE49-F238E27FC236}">
                <a16:creationId xmlns:a16="http://schemas.microsoft.com/office/drawing/2014/main" id="{622B1C8E-A269-4C9B-BCD7-1CEA523F9FF2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03  手機也是閱讀入口</a:t>
            </a:r>
          </a:p>
        </p:txBody>
      </p:sp>
      <p:sp>
        <p:nvSpPr>
          <p:cNvPr id="2" name="一本電子書，也能幫你學好程式">
            <a:extLst>
              <a:ext uri="{FF2B5EF4-FFF2-40B4-BE49-F238E27FC236}">
                <a16:creationId xmlns:a16="http://schemas.microsoft.com/office/drawing/2014/main" id="{B1443026-0762-409C-A3AE-8DFC5E2097C5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9347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一本電子書，也能幫你學好程式</a:t>
            </a:r>
          </a:p>
        </p:txBody>
      </p:sp>
      <p:sp>
        <p:nvSpPr>
          <p:cNvPr id="5" name="今天的閱讀任務">
            <a:extLst>
              <a:ext uri="{FF2B5EF4-FFF2-40B4-BE49-F238E27FC236}">
                <a16:creationId xmlns:a16="http://schemas.microsoft.com/office/drawing/2014/main" id="{572F3055-A0FD-404A-B377-D5380AC4F2EB}"/>
              </a:ext>
            </a:extLst>
          </p:cNvPr>
          <p:cNvSpPr>
            <a:spLocks noGrp="1"/>
          </p:cNvSpPr>
          <p:nvPr/>
        </p:nvSpPr>
        <p:spPr>
          <a:xfrm>
            <a:off x="609600" y="1962150"/>
            <a:ext cx="8572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7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7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7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今天的閱讀任務</a:t>
            </a:r>
          </a:p>
        </p:txBody>
      </p:sp>
      <p:sp>
        <p:nvSpPr>
          <p:cNvPr id="6" name="找一本入門書，先看目錄與試閱。&#10;選一個目前課堂會用到的概念。&#10;讀完後，">
            <a:extLst>
              <a:ext uri="{FF2B5EF4-FFF2-40B4-BE49-F238E27FC236}">
                <a16:creationId xmlns:a16="http://schemas.microsoft.com/office/drawing/2014/main" id="{40BEF8AB-CB51-45EA-BBA8-A825A616187E}"/>
              </a:ext>
            </a:extLst>
          </p:cNvPr>
          <p:cNvSpPr>
            <a:spLocks noGrp="1"/>
          </p:cNvSpPr>
          <p:nvPr/>
        </p:nvSpPr>
        <p:spPr>
          <a:xfrm>
            <a:off x="609600" y="2876550"/>
            <a:ext cx="9906000" cy="1685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5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5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5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找一本入門書，先看目錄與試閱。</a:t>
            </a:r>
          </a:p>
          <a:p>
            <a:pPr>
              <a:defRPr sz="25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5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選一個目前課堂會用到的概念。</a:t>
            </a:r>
          </a:p>
          <a:p>
            <a:pPr>
              <a:defRPr sz="25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5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讀完後，用自己的話寫 50 字筆記。</a:t>
            </a:r>
          </a:p>
        </p:txBody>
      </p:sp>
      <p:sp>
        <p:nvSpPr>
          <p:cNvPr id="7" name="可搭配 AI：請它針對「你的筆記」提兩個問題，&#10;再回到書中找依據。">
            <a:extLst>
              <a:ext uri="{FF2B5EF4-FFF2-40B4-BE49-F238E27FC236}">
                <a16:creationId xmlns:a16="http://schemas.microsoft.com/office/drawing/2014/main" id="{F532C6E4-8D29-42A4-AB91-789CAE77C501}"/>
              </a:ext>
            </a:extLst>
          </p:cNvPr>
          <p:cNvSpPr>
            <a:spLocks noGrp="1"/>
          </p:cNvSpPr>
          <p:nvPr/>
        </p:nvSpPr>
        <p:spPr>
          <a:xfrm>
            <a:off x="609600" y="5105400"/>
            <a:ext cx="102870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1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可搭配 AI：請它針對「你的筆記」提兩個問題，</a:t>
            </a:r>
          </a:p>
          <a:p>
            <a:pPr>
              <a:defRPr sz="21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再回到書中找依據。</a:t>
            </a:r>
          </a:p>
        </p:txBody>
      </p:sp>
      <p:sp>
        <p:nvSpPr>
          <p:cNvPr id="10" name="Text 18">
            <a:extLst>
              <a:ext uri="{FF2B5EF4-FFF2-40B4-BE49-F238E27FC236}">
                <a16:creationId xmlns:a16="http://schemas.microsoft.com/office/drawing/2014/main" id="{4C6071FB-C560-3BEE-7946-32AEAC52C8D5}"/>
              </a:ext>
            </a:extLst>
          </p:cNvPr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87830985-1E71-4D79-83A5-78B49A472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848725" y="2543175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1990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04  英語練習也有資源">
            <a:extLst>
              <a:ext uri="{FF2B5EF4-FFF2-40B4-BE49-F238E27FC236}">
                <a16:creationId xmlns:a16="http://schemas.microsoft.com/office/drawing/2014/main" id="{1BE60BA7-1401-4A9F-B062-22D83031A5AE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04  英語練習也有資源</a:t>
            </a:r>
          </a:p>
        </p:txBody>
      </p:sp>
      <p:sp>
        <p:nvSpPr>
          <p:cNvPr id="2" name="Easytest 線上學習測驗平台">
            <a:extLst>
              <a:ext uri="{FF2B5EF4-FFF2-40B4-BE49-F238E27FC236}">
                <a16:creationId xmlns:a16="http://schemas.microsoft.com/office/drawing/2014/main" id="{E4A2ADFC-17A2-4718-9682-054BBBFDBC6B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9347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Easytest 線上學習測驗平台</a:t>
            </a:r>
          </a:p>
        </p:txBody>
      </p:sp>
      <p:sp>
        <p:nvSpPr>
          <p:cNvPr id="3" name="靜宜大學蓋夏圖書館">
            <a:extLst>
              <a:ext uri="{FF2B5EF4-FFF2-40B4-BE49-F238E27FC236}">
                <a16:creationId xmlns:a16="http://schemas.microsoft.com/office/drawing/2014/main" id="{042EE230-342C-480C-8CC0-77DF384F0602}"/>
              </a:ext>
            </a:extLst>
          </p:cNvPr>
          <p:cNvSpPr>
            <a:spLocks noGrp="1"/>
          </p:cNvSpPr>
          <p:nvPr/>
        </p:nvSpPr>
        <p:spPr>
          <a:xfrm>
            <a:off x="609600" y="6381750"/>
            <a:ext cx="4762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0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20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靜宜大學蓋夏圖書館</a:t>
            </a:r>
          </a:p>
        </p:txBody>
      </p:sp>
      <p:sp>
        <p:nvSpPr>
          <p:cNvPr id="5" name="TOEIC 與英檢練習">
            <a:extLst>
              <a:ext uri="{FF2B5EF4-FFF2-40B4-BE49-F238E27FC236}">
                <a16:creationId xmlns:a16="http://schemas.microsoft.com/office/drawing/2014/main" id="{9B8483DE-755D-4766-A7F7-F580867CE75A}"/>
              </a:ext>
            </a:extLst>
          </p:cNvPr>
          <p:cNvSpPr>
            <a:spLocks noGrp="1"/>
          </p:cNvSpPr>
          <p:nvPr/>
        </p:nvSpPr>
        <p:spPr>
          <a:xfrm>
            <a:off x="609600" y="1952625"/>
            <a:ext cx="102870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3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TOEIC 與英檢練習</a:t>
            </a:r>
          </a:p>
        </p:txBody>
      </p:sp>
      <p:sp>
        <p:nvSpPr>
          <p:cNvPr id="6" name="從語言學習網的 Easytest 入口進入。&#10;依校方入口完成身分認證。">
            <a:extLst>
              <a:ext uri="{FF2B5EF4-FFF2-40B4-BE49-F238E27FC236}">
                <a16:creationId xmlns:a16="http://schemas.microsoft.com/office/drawing/2014/main" id="{1AF8BD14-2D51-4EDE-9B4F-A2F7F6AF2B8B}"/>
              </a:ext>
            </a:extLst>
          </p:cNvPr>
          <p:cNvSpPr>
            <a:spLocks noGrp="1"/>
          </p:cNvSpPr>
          <p:nvPr/>
        </p:nvSpPr>
        <p:spPr>
          <a:xfrm>
            <a:off x="609600" y="3019425"/>
            <a:ext cx="10572750" cy="152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4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從語言學習網的 Easytest 入口進入。</a:t>
            </a:r>
          </a:p>
          <a:p>
            <a:pPr>
              <a:defRPr sz="24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依校方入口完成身分認證。</a:t>
            </a:r>
          </a:p>
          <a:p>
            <a:pPr>
              <a:defRPr sz="24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選擇已開通的測驗或學習項目，安排分段練習。</a:t>
            </a:r>
          </a:p>
        </p:txBody>
      </p:sp>
      <p:sp>
        <p:nvSpPr>
          <p:cNvPr id="7" name="模擬練習成績用來找出弱點，&#10;正式檢定、抵免或畢業要求另依校方規定。">
            <a:extLst>
              <a:ext uri="{FF2B5EF4-FFF2-40B4-BE49-F238E27FC236}">
                <a16:creationId xmlns:a16="http://schemas.microsoft.com/office/drawing/2014/main" id="{AB5D0E4D-38AC-4193-B0B6-74B04AD391D5}"/>
              </a:ext>
            </a:extLst>
          </p:cNvPr>
          <p:cNvSpPr>
            <a:spLocks noGrp="1"/>
          </p:cNvSpPr>
          <p:nvPr/>
        </p:nvSpPr>
        <p:spPr>
          <a:xfrm>
            <a:off x="609600" y="5048250"/>
            <a:ext cx="106680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10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模擬練習成績用來找出弱點，</a:t>
            </a:r>
          </a:p>
          <a:p>
            <a:pPr>
              <a:defRPr sz="210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正式檢定、抵免或畢業要求另依校方規定。</a:t>
            </a:r>
          </a:p>
        </p:txBody>
      </p:sp>
      <p:sp>
        <p:nvSpPr>
          <p:cNvPr id="8" name="Easytest 入口：easytest.lib.pu.edu.tw">
            <a:extLst>
              <a:ext uri="{FF2B5EF4-FFF2-40B4-BE49-F238E27FC236}">
                <a16:creationId xmlns:a16="http://schemas.microsoft.com/office/drawing/2014/main" id="{8412F7EC-D76E-4E43-86F7-51A2CA994BC2}"/>
              </a:ext>
            </a:extLst>
          </p:cNvPr>
          <p:cNvSpPr>
            <a:spLocks noGrp="1"/>
          </p:cNvSpPr>
          <p:nvPr/>
        </p:nvSpPr>
        <p:spPr>
          <a:xfrm>
            <a:off x="609600" y="5953125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Easytest 入口：easytest.lib.pu.edu.tw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885CEB11-0D9F-46A4-B9E3-34ED2F0D79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5639" y="408201"/>
            <a:ext cx="5478841" cy="336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9095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04  英語練習也有資源">
            <a:extLst>
              <a:ext uri="{FF2B5EF4-FFF2-40B4-BE49-F238E27FC236}">
                <a16:creationId xmlns:a16="http://schemas.microsoft.com/office/drawing/2014/main" id="{9098167A-BBFE-4C0F-BC3B-104963BEEE76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04  英語練習也有資源</a:t>
            </a:r>
          </a:p>
        </p:txBody>
      </p:sp>
      <p:sp>
        <p:nvSpPr>
          <p:cNvPr id="2" name="英語練習：把錯題變成下次的提示">
            <a:extLst>
              <a:ext uri="{FF2B5EF4-FFF2-40B4-BE49-F238E27FC236}">
                <a16:creationId xmlns:a16="http://schemas.microsoft.com/office/drawing/2014/main" id="{FFF0D98A-0083-495B-90DF-ED452706B2E6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9347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英語練習：把錯題變成下次的提示</a:t>
            </a:r>
          </a:p>
        </p:txBody>
      </p:sp>
      <p:sp>
        <p:nvSpPr>
          <p:cNvPr id="5" name="先做一小段">
            <a:extLst>
              <a:ext uri="{FF2B5EF4-FFF2-40B4-BE49-F238E27FC236}">
                <a16:creationId xmlns:a16="http://schemas.microsoft.com/office/drawing/2014/main" id="{F3A0934F-178D-41B6-BDD1-D595AF93CF61}"/>
              </a:ext>
            </a:extLst>
          </p:cNvPr>
          <p:cNvSpPr>
            <a:spLocks noGrp="1"/>
          </p:cNvSpPr>
          <p:nvPr/>
        </p:nvSpPr>
        <p:spPr>
          <a:xfrm>
            <a:off x="609600" y="190500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先做一小段</a:t>
            </a:r>
          </a:p>
        </p:txBody>
      </p:sp>
      <p:sp>
        <p:nvSpPr>
          <p:cNvPr id="6" name="選聽力或閱讀題組，不急著一次完成整回模擬考。">
            <a:extLst>
              <a:ext uri="{FF2B5EF4-FFF2-40B4-BE49-F238E27FC236}">
                <a16:creationId xmlns:a16="http://schemas.microsoft.com/office/drawing/2014/main" id="{D975760A-3B36-44E5-975D-9E9FA4AE20A2}"/>
              </a:ext>
            </a:extLst>
          </p:cNvPr>
          <p:cNvSpPr>
            <a:spLocks noGrp="1"/>
          </p:cNvSpPr>
          <p:nvPr/>
        </p:nvSpPr>
        <p:spPr>
          <a:xfrm>
            <a:off x="609600" y="2352675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選聽力或閱讀題組，不急著一次完成整回模擬考。</a:t>
            </a:r>
          </a:p>
        </p:txBody>
      </p:sp>
      <p:sp>
        <p:nvSpPr>
          <p:cNvPr id="7" name="找到錯誤原因">
            <a:extLst>
              <a:ext uri="{FF2B5EF4-FFF2-40B4-BE49-F238E27FC236}">
                <a16:creationId xmlns:a16="http://schemas.microsoft.com/office/drawing/2014/main" id="{B9751C47-F9E7-47F1-AB58-913253F1CF60}"/>
              </a:ext>
            </a:extLst>
          </p:cNvPr>
          <p:cNvSpPr>
            <a:spLocks noGrp="1"/>
          </p:cNvSpPr>
          <p:nvPr/>
        </p:nvSpPr>
        <p:spPr>
          <a:xfrm>
            <a:off x="609600" y="314325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找到錯誤原因</a:t>
            </a:r>
          </a:p>
        </p:txBody>
      </p:sp>
      <p:sp>
        <p:nvSpPr>
          <p:cNvPr id="8" name="是單字不懂、句子沒聽清楚，還是題意判斷錯誤？">
            <a:extLst>
              <a:ext uri="{FF2B5EF4-FFF2-40B4-BE49-F238E27FC236}">
                <a16:creationId xmlns:a16="http://schemas.microsoft.com/office/drawing/2014/main" id="{82A11424-E8DE-4617-84B6-CABEAF4CAEBA}"/>
              </a:ext>
            </a:extLst>
          </p:cNvPr>
          <p:cNvSpPr>
            <a:spLocks noGrp="1"/>
          </p:cNvSpPr>
          <p:nvPr/>
        </p:nvSpPr>
        <p:spPr>
          <a:xfrm>
            <a:off x="609600" y="3590925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是單字不懂、句子沒聽清楚，還是題意判斷錯誤？</a:t>
            </a:r>
          </a:p>
        </p:txBody>
      </p:sp>
      <p:sp>
        <p:nvSpPr>
          <p:cNvPr id="9" name="補強後再練">
            <a:extLst>
              <a:ext uri="{FF2B5EF4-FFF2-40B4-BE49-F238E27FC236}">
                <a16:creationId xmlns:a16="http://schemas.microsoft.com/office/drawing/2014/main" id="{17059764-92E8-4824-B353-0866EA313743}"/>
              </a:ext>
            </a:extLst>
          </p:cNvPr>
          <p:cNvSpPr>
            <a:spLocks noGrp="1"/>
          </p:cNvSpPr>
          <p:nvPr/>
        </p:nvSpPr>
        <p:spPr>
          <a:xfrm>
            <a:off x="609600" y="438150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補強後再練</a:t>
            </a:r>
          </a:p>
        </p:txBody>
      </p:sp>
      <p:sp>
        <p:nvSpPr>
          <p:cNvPr id="10" name="整理 5 個詞彙或一個文法重點，下次用相近題型檢查。">
            <a:extLst>
              <a:ext uri="{FF2B5EF4-FFF2-40B4-BE49-F238E27FC236}">
                <a16:creationId xmlns:a16="http://schemas.microsoft.com/office/drawing/2014/main" id="{CEB1BFEE-6A14-4365-B050-F3282194969F}"/>
              </a:ext>
            </a:extLst>
          </p:cNvPr>
          <p:cNvSpPr>
            <a:spLocks noGrp="1"/>
          </p:cNvSpPr>
          <p:nvPr/>
        </p:nvSpPr>
        <p:spPr>
          <a:xfrm>
            <a:off x="609600" y="4829175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整理 5 個詞彙或一個文法重點，下次用相近題型檢查。</a:t>
            </a:r>
          </a:p>
        </p:txBody>
      </p:sp>
      <p:sp>
        <p:nvSpPr>
          <p:cNvPr id="11" name="資工英文例：input、output、error、function、v">
            <a:extLst>
              <a:ext uri="{FF2B5EF4-FFF2-40B4-BE49-F238E27FC236}">
                <a16:creationId xmlns:a16="http://schemas.microsoft.com/office/drawing/2014/main" id="{4CA39C60-3E7B-4640-813A-F6778C931326}"/>
              </a:ext>
            </a:extLst>
          </p:cNvPr>
          <p:cNvSpPr>
            <a:spLocks noGrp="1"/>
          </p:cNvSpPr>
          <p:nvPr/>
        </p:nvSpPr>
        <p:spPr>
          <a:xfrm>
            <a:off x="609600" y="5686425"/>
            <a:ext cx="105727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00" b="0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0" dirty="0" err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資工英文例：input、output、error、function、variable</a:t>
            </a:r>
            <a:endParaRPr sz="1800" b="0" dirty="0">
              <a:solidFill>
                <a:srgbClr val="A2712D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14" name="Text 18">
            <a:extLst>
              <a:ext uri="{FF2B5EF4-FFF2-40B4-BE49-F238E27FC236}">
                <a16:creationId xmlns:a16="http://schemas.microsoft.com/office/drawing/2014/main" id="{E556DF78-68BC-218D-1B88-6AC53F8B4E2E}"/>
              </a:ext>
            </a:extLst>
          </p:cNvPr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17A3468D-959D-4E9C-8D5C-757FCB92B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8505" y="2028825"/>
            <a:ext cx="5478841" cy="336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4017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05  數位影像與影音">
            <a:extLst>
              <a:ext uri="{FF2B5EF4-FFF2-40B4-BE49-F238E27FC236}">
                <a16:creationId xmlns:a16="http://schemas.microsoft.com/office/drawing/2014/main" id="{51C28BA6-5033-49D5-805F-34E8162D4F14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05  數位影像與影音</a:t>
            </a:r>
          </a:p>
        </p:txBody>
      </p:sp>
      <p:sp>
        <p:nvSpPr>
          <p:cNvPr id="2" name="影音資源：用另一種方式理解世界">
            <a:extLst>
              <a:ext uri="{FF2B5EF4-FFF2-40B4-BE49-F238E27FC236}">
                <a16:creationId xmlns:a16="http://schemas.microsoft.com/office/drawing/2014/main" id="{347C0426-B803-4890-B0EC-59650EE7510C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9347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影音資源：用另一種方式理解世界</a:t>
            </a:r>
          </a:p>
        </p:txBody>
      </p:sp>
      <p:sp>
        <p:nvSpPr>
          <p:cNvPr id="3" name="靜宜大學蓋夏圖書館">
            <a:extLst>
              <a:ext uri="{FF2B5EF4-FFF2-40B4-BE49-F238E27FC236}">
                <a16:creationId xmlns:a16="http://schemas.microsoft.com/office/drawing/2014/main" id="{68C870AC-344D-4581-B978-6D80E2FC5421}"/>
              </a:ext>
            </a:extLst>
          </p:cNvPr>
          <p:cNvSpPr>
            <a:spLocks noGrp="1"/>
          </p:cNvSpPr>
          <p:nvPr/>
        </p:nvSpPr>
        <p:spPr>
          <a:xfrm>
            <a:off x="609600" y="6381750"/>
            <a:ext cx="4762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0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20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靜宜大學蓋夏圖書館</a:t>
            </a:r>
          </a:p>
        </p:txBody>
      </p:sp>
      <p:sp>
        <p:nvSpPr>
          <p:cNvPr id="5" name="想享學外語館（iVideo）">
            <a:extLst>
              <a:ext uri="{FF2B5EF4-FFF2-40B4-BE49-F238E27FC236}">
                <a16:creationId xmlns:a16="http://schemas.microsoft.com/office/drawing/2014/main" id="{C5F01455-5107-4EC6-B4DD-DF97F6F87D38}"/>
              </a:ext>
            </a:extLst>
          </p:cNvPr>
          <p:cNvSpPr>
            <a:spLocks noGrp="1"/>
          </p:cNvSpPr>
          <p:nvPr/>
        </p:nvSpPr>
        <p:spPr>
          <a:xfrm>
            <a:off x="609600" y="190500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想享學外語館（iVideo）</a:t>
            </a:r>
          </a:p>
        </p:txBody>
      </p:sp>
      <p:sp>
        <p:nvSpPr>
          <p:cNvPr id="6" name="以影音課程接觸不同語言，補充課堂外的學習。">
            <a:extLst>
              <a:ext uri="{FF2B5EF4-FFF2-40B4-BE49-F238E27FC236}">
                <a16:creationId xmlns:a16="http://schemas.microsoft.com/office/drawing/2014/main" id="{A89B8DC2-DDB0-46F1-A16A-3347BA0B3CD1}"/>
              </a:ext>
            </a:extLst>
          </p:cNvPr>
          <p:cNvSpPr>
            <a:spLocks noGrp="1"/>
          </p:cNvSpPr>
          <p:nvPr/>
        </p:nvSpPr>
        <p:spPr>
          <a:xfrm>
            <a:off x="609600" y="2352675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以影音課程接觸不同語言，補充課堂外的學習。</a:t>
            </a:r>
          </a:p>
        </p:txBody>
      </p:sp>
      <p:sp>
        <p:nvSpPr>
          <p:cNvPr id="7" name="MasterTalks AI 智能未來館">
            <a:extLst>
              <a:ext uri="{FF2B5EF4-FFF2-40B4-BE49-F238E27FC236}">
                <a16:creationId xmlns:a16="http://schemas.microsoft.com/office/drawing/2014/main" id="{F2DE954E-43B0-472F-90A1-BD639A95E7E2}"/>
              </a:ext>
            </a:extLst>
          </p:cNvPr>
          <p:cNvSpPr>
            <a:spLocks noGrp="1"/>
          </p:cNvSpPr>
          <p:nvPr/>
        </p:nvSpPr>
        <p:spPr>
          <a:xfrm>
            <a:off x="609600" y="3095625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MasterTalks AI 智能未來館</a:t>
            </a:r>
          </a:p>
        </p:txBody>
      </p:sp>
      <p:sp>
        <p:nvSpPr>
          <p:cNvPr id="8" name="從圖書館電子資源入口查找科技相關影音課程。">
            <a:extLst>
              <a:ext uri="{FF2B5EF4-FFF2-40B4-BE49-F238E27FC236}">
                <a16:creationId xmlns:a16="http://schemas.microsoft.com/office/drawing/2014/main" id="{805727B5-39D9-4861-B95C-69908229AE47}"/>
              </a:ext>
            </a:extLst>
          </p:cNvPr>
          <p:cNvSpPr>
            <a:spLocks noGrp="1"/>
          </p:cNvSpPr>
          <p:nvPr/>
        </p:nvSpPr>
        <p:spPr>
          <a:xfrm>
            <a:off x="609600" y="3543300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從圖書館電子資源入口查找科技相關影音課程。</a:t>
            </a:r>
          </a:p>
        </p:txBody>
      </p:sp>
      <p:sp>
        <p:nvSpPr>
          <p:cNvPr id="9" name="空中英語影音資源">
            <a:extLst>
              <a:ext uri="{FF2B5EF4-FFF2-40B4-BE49-F238E27FC236}">
                <a16:creationId xmlns:a16="http://schemas.microsoft.com/office/drawing/2014/main" id="{0723C541-28D0-44DB-B8BD-30166F8FA2F4}"/>
              </a:ext>
            </a:extLst>
          </p:cNvPr>
          <p:cNvSpPr>
            <a:spLocks noGrp="1"/>
          </p:cNvSpPr>
          <p:nvPr/>
        </p:nvSpPr>
        <p:spPr>
          <a:xfrm>
            <a:off x="609600" y="428625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空中英語影音資源</a:t>
            </a:r>
          </a:p>
        </p:txBody>
      </p:sp>
      <p:sp>
        <p:nvSpPr>
          <p:cNvPr id="10" name="利用主題頻道與每日內容，練習聽力和閱讀。">
            <a:extLst>
              <a:ext uri="{FF2B5EF4-FFF2-40B4-BE49-F238E27FC236}">
                <a16:creationId xmlns:a16="http://schemas.microsoft.com/office/drawing/2014/main" id="{D81CD3C0-5661-4E6F-A967-19E9FA3A2C82}"/>
              </a:ext>
            </a:extLst>
          </p:cNvPr>
          <p:cNvSpPr>
            <a:spLocks noGrp="1"/>
          </p:cNvSpPr>
          <p:nvPr/>
        </p:nvSpPr>
        <p:spPr>
          <a:xfrm>
            <a:off x="609600" y="4733925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利用主題頻道與每日內容，練習聽力和閱讀。</a:t>
            </a:r>
          </a:p>
        </p:txBody>
      </p:sp>
      <p:sp>
        <p:nvSpPr>
          <p:cNvPr id="11" name="建議入口：Jumper 電子資源探索服務">
            <a:extLst>
              <a:ext uri="{FF2B5EF4-FFF2-40B4-BE49-F238E27FC236}">
                <a16:creationId xmlns:a16="http://schemas.microsoft.com/office/drawing/2014/main" id="{3AD871AE-4D74-4FFC-B414-16359C044039}"/>
              </a:ext>
            </a:extLst>
          </p:cNvPr>
          <p:cNvSpPr>
            <a:spLocks noGrp="1"/>
          </p:cNvSpPr>
          <p:nvPr/>
        </p:nvSpPr>
        <p:spPr>
          <a:xfrm>
            <a:off x="595312" y="5867400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 b="0" dirty="0" err="1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建議入口：Jumper</a:t>
            </a:r>
            <a:r>
              <a:rPr sz="1275" b="0" dirty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 </a:t>
            </a:r>
            <a:r>
              <a:rPr sz="1275" b="0" dirty="0" err="1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電子資源探索服務</a:t>
            </a:r>
            <a:endParaRPr sz="1275" b="0" dirty="0">
              <a:solidFill>
                <a:srgbClr val="5E7066"/>
              </a:solidFill>
              <a:latin typeface="Microsoft JhengHei"/>
              <a:ea typeface="Microsoft JhengHei"/>
              <a:cs typeface="Microsoft JhengHei"/>
              <a:hlinkClick r:id="rId4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9B71063A-2CA0-411E-9316-27AC626158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5223" y="2638425"/>
            <a:ext cx="6704739" cy="367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0698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06  語言學習的起點">
            <a:extLst>
              <a:ext uri="{FF2B5EF4-FFF2-40B4-BE49-F238E27FC236}">
                <a16:creationId xmlns:a16="http://schemas.microsoft.com/office/drawing/2014/main" id="{B93C6608-0EBD-4917-A60B-422ECD8C7F58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06  語言學習的起點</a:t>
            </a:r>
          </a:p>
        </p:txBody>
      </p:sp>
      <p:sp>
        <p:nvSpPr>
          <p:cNvPr id="2" name="靜宜大學語言學習網">
            <a:extLst>
              <a:ext uri="{FF2B5EF4-FFF2-40B4-BE49-F238E27FC236}">
                <a16:creationId xmlns:a16="http://schemas.microsoft.com/office/drawing/2014/main" id="{DAF5DD29-CCEC-4F56-9298-7A5FC0E3F0AA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9347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 dirty="0" err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靜宜大學語言學習網</a:t>
            </a:r>
            <a:endParaRPr sz="3300" b="1" dirty="0">
              <a:solidFill>
                <a:srgbClr val="183B32"/>
              </a:solidFill>
              <a:latin typeface="Microsoft JhengHei"/>
              <a:ea typeface="Microsoft JhengHei"/>
              <a:cs typeface="Microsoft JhengHei"/>
            </a:endParaRPr>
          </a:p>
        </p:txBody>
      </p:sp>
      <p:sp>
        <p:nvSpPr>
          <p:cNvPr id="5" name="英語、日語、西班牙語、華語、法語、韓語">
            <a:extLst>
              <a:ext uri="{FF2B5EF4-FFF2-40B4-BE49-F238E27FC236}">
                <a16:creationId xmlns:a16="http://schemas.microsoft.com/office/drawing/2014/main" id="{BF929091-2CA7-4F6C-AB84-5B56359C1EB4}"/>
              </a:ext>
            </a:extLst>
          </p:cNvPr>
          <p:cNvSpPr>
            <a:spLocks noGrp="1"/>
          </p:cNvSpPr>
          <p:nvPr/>
        </p:nvSpPr>
        <p:spPr>
          <a:xfrm>
            <a:off x="609600" y="1933575"/>
            <a:ext cx="80962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5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5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5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英語、日語、西班牙語、華語、法語、韓語</a:t>
            </a:r>
          </a:p>
        </p:txBody>
      </p:sp>
      <p:sp>
        <p:nvSpPr>
          <p:cNvPr id="6" name="準備檢定：從 Easytest 與檢定資源找起。&#10;練習聽讀：使用英語影">
            <a:extLst>
              <a:ext uri="{FF2B5EF4-FFF2-40B4-BE49-F238E27FC236}">
                <a16:creationId xmlns:a16="http://schemas.microsoft.com/office/drawing/2014/main" id="{63A1E1ED-5668-4BFA-B463-3505D28DD60A}"/>
              </a:ext>
            </a:extLst>
          </p:cNvPr>
          <p:cNvSpPr>
            <a:spLocks noGrp="1"/>
          </p:cNvSpPr>
          <p:nvPr/>
        </p:nvSpPr>
        <p:spPr>
          <a:xfrm>
            <a:off x="609600" y="3082409"/>
            <a:ext cx="7953375" cy="1476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17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 dirty="0" err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準備檢定：從</a:t>
            </a:r>
            <a:r>
              <a:rPr sz="2175" b="0" dirty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 </a:t>
            </a:r>
            <a:r>
              <a:rPr sz="2175" b="0" dirty="0" err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Easytest</a:t>
            </a:r>
            <a:r>
              <a:rPr sz="2175" b="0" dirty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 </a:t>
            </a:r>
            <a:r>
              <a:rPr sz="2175" b="0" dirty="0" err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與檢定資源找起</a:t>
            </a:r>
            <a:r>
              <a:rPr sz="2175" b="0" dirty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。</a:t>
            </a:r>
          </a:p>
          <a:p>
            <a:pPr>
              <a:defRPr sz="217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 dirty="0" err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練習聽讀：使用英語影音、有聲書與文章</a:t>
            </a:r>
            <a:r>
              <a:rPr sz="2175" b="0" dirty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。</a:t>
            </a:r>
          </a:p>
          <a:p>
            <a:pPr>
              <a:defRPr sz="2175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 dirty="0" err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拓展興趣：依語言分頁找合適的學習入口</a:t>
            </a:r>
            <a:r>
              <a:rPr sz="2175" b="0" dirty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。</a:t>
            </a:r>
          </a:p>
        </p:txBody>
      </p:sp>
      <p:sp>
        <p:nvSpPr>
          <p:cNvPr id="7" name="頁面同時整理校內授權與公開資源，&#10;使用前先看「師生限定」等說明。">
            <a:extLst>
              <a:ext uri="{FF2B5EF4-FFF2-40B4-BE49-F238E27FC236}">
                <a16:creationId xmlns:a16="http://schemas.microsoft.com/office/drawing/2014/main" id="{64766219-2BCE-4CF1-92D3-A9BF00CECA29}"/>
              </a:ext>
            </a:extLst>
          </p:cNvPr>
          <p:cNvSpPr>
            <a:spLocks noGrp="1"/>
          </p:cNvSpPr>
          <p:nvPr/>
        </p:nvSpPr>
        <p:spPr>
          <a:xfrm>
            <a:off x="657225" y="4819650"/>
            <a:ext cx="80010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95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95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 dirty="0" err="1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頁面同時整理校內授權與公開資源</a:t>
            </a:r>
            <a:r>
              <a:rPr sz="1950" b="0" dirty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，</a:t>
            </a:r>
          </a:p>
          <a:p>
            <a:pPr>
              <a:defRPr sz="1950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 dirty="0" err="1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使用前先看「師生限定」等說明</a:t>
            </a:r>
            <a:r>
              <a:rPr sz="1950" b="0" dirty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。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AC3B0F97-16C7-45EF-A078-993D6ED21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267825" y="2790825"/>
            <a:ext cx="2209800" cy="2209800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182A107E-7C57-A29F-83C2-73780719B968}"/>
              </a:ext>
            </a:extLst>
          </p:cNvPr>
          <p:cNvSpPr txBox="1"/>
          <p:nvPr/>
        </p:nvSpPr>
        <p:spPr>
          <a:xfrm>
            <a:off x="2665845" y="5816084"/>
            <a:ext cx="9014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靜宜大學語言學習網 </a:t>
            </a:r>
            <a:r>
              <a:rPr lang="en-US" altLang="zh-TW" dirty="0">
                <a:hlinkClick r:id="rId4"/>
              </a:rPr>
              <a:t>https://library.pu.edu.tw/p/426-1054-22.php?Lang=zh-tw</a:t>
            </a:r>
            <a:r>
              <a:rPr lang="zh-TW" altLang="en-US" dirty="0"/>
              <a:t> </a:t>
            </a:r>
          </a:p>
        </p:txBody>
      </p:sp>
      <p:sp>
        <p:nvSpPr>
          <p:cNvPr id="12" name="Text 18">
            <a:extLst>
              <a:ext uri="{FF2B5EF4-FFF2-40B4-BE49-F238E27FC236}">
                <a16:creationId xmlns:a16="http://schemas.microsoft.com/office/drawing/2014/main" id="{B6C9623F-5522-C124-C215-E77EF41E385E}"/>
              </a:ext>
            </a:extLst>
          </p:cNvPr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84605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06  語言學習的起點">
            <a:extLst>
              <a:ext uri="{FF2B5EF4-FFF2-40B4-BE49-F238E27FC236}">
                <a16:creationId xmlns:a16="http://schemas.microsoft.com/office/drawing/2014/main" id="{379331F3-CEE8-454F-B6E4-B7C09504F71F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06  語言學習的起點</a:t>
            </a:r>
          </a:p>
        </p:txBody>
      </p:sp>
      <p:sp>
        <p:nvSpPr>
          <p:cNvPr id="2" name="一週 3 次，每次 10 分鐘">
            <a:extLst>
              <a:ext uri="{FF2B5EF4-FFF2-40B4-BE49-F238E27FC236}">
                <a16:creationId xmlns:a16="http://schemas.microsoft.com/office/drawing/2014/main" id="{58221983-BA55-4AD5-8DAE-C4874D0668B6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9347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一週 3 次，每次 10 分鐘</a:t>
            </a:r>
          </a:p>
        </p:txBody>
      </p:sp>
      <p:sp>
        <p:nvSpPr>
          <p:cNvPr id="5" name="週一：做題">
            <a:extLst>
              <a:ext uri="{FF2B5EF4-FFF2-40B4-BE49-F238E27FC236}">
                <a16:creationId xmlns:a16="http://schemas.microsoft.com/office/drawing/2014/main" id="{250BF56F-7D93-4000-BEBF-63B9FD3BD5D3}"/>
              </a:ext>
            </a:extLst>
          </p:cNvPr>
          <p:cNvSpPr>
            <a:spLocks noGrp="1"/>
          </p:cNvSpPr>
          <p:nvPr/>
        </p:nvSpPr>
        <p:spPr>
          <a:xfrm>
            <a:off x="609600" y="190500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週一：做題</a:t>
            </a:r>
          </a:p>
        </p:txBody>
      </p:sp>
      <p:sp>
        <p:nvSpPr>
          <p:cNvPr id="6" name="Easytest 做一小段練習，記下不熟悉的地方。">
            <a:extLst>
              <a:ext uri="{FF2B5EF4-FFF2-40B4-BE49-F238E27FC236}">
                <a16:creationId xmlns:a16="http://schemas.microsoft.com/office/drawing/2014/main" id="{72BD2A96-25E4-42B5-9146-E7C985CEE16C}"/>
              </a:ext>
            </a:extLst>
          </p:cNvPr>
          <p:cNvSpPr>
            <a:spLocks noGrp="1"/>
          </p:cNvSpPr>
          <p:nvPr/>
        </p:nvSpPr>
        <p:spPr>
          <a:xfrm>
            <a:off x="609600" y="2352675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Easytest 做一小段練習，記下不熟悉的地方。</a:t>
            </a:r>
          </a:p>
        </p:txBody>
      </p:sp>
      <p:sp>
        <p:nvSpPr>
          <p:cNvPr id="7" name="週三：聽讀">
            <a:extLst>
              <a:ext uri="{FF2B5EF4-FFF2-40B4-BE49-F238E27FC236}">
                <a16:creationId xmlns:a16="http://schemas.microsoft.com/office/drawing/2014/main" id="{70E0B8C7-F148-485C-B99C-0D7DCD8CF299}"/>
              </a:ext>
            </a:extLst>
          </p:cNvPr>
          <p:cNvSpPr>
            <a:spLocks noGrp="1"/>
          </p:cNvSpPr>
          <p:nvPr/>
        </p:nvSpPr>
        <p:spPr>
          <a:xfrm>
            <a:off x="609600" y="3095625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週三：聽讀</a:t>
            </a:r>
          </a:p>
        </p:txBody>
      </p:sp>
      <p:sp>
        <p:nvSpPr>
          <p:cNvPr id="8" name="選一段英語影音或有聲書，重複聽一小段。">
            <a:extLst>
              <a:ext uri="{FF2B5EF4-FFF2-40B4-BE49-F238E27FC236}">
                <a16:creationId xmlns:a16="http://schemas.microsoft.com/office/drawing/2014/main" id="{6434E391-3363-41B3-8851-319B533A576B}"/>
              </a:ext>
            </a:extLst>
          </p:cNvPr>
          <p:cNvSpPr>
            <a:spLocks noGrp="1"/>
          </p:cNvSpPr>
          <p:nvPr/>
        </p:nvSpPr>
        <p:spPr>
          <a:xfrm>
            <a:off x="609600" y="3543300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選一段英語影音或有聲書，重複聽一小段。</a:t>
            </a:r>
          </a:p>
        </p:txBody>
      </p:sp>
      <p:sp>
        <p:nvSpPr>
          <p:cNvPr id="9" name="週五：輸出">
            <a:extLst>
              <a:ext uri="{FF2B5EF4-FFF2-40B4-BE49-F238E27FC236}">
                <a16:creationId xmlns:a16="http://schemas.microsoft.com/office/drawing/2014/main" id="{DA48625A-8516-4C4D-8B49-8A5FEF1B7D77}"/>
              </a:ext>
            </a:extLst>
          </p:cNvPr>
          <p:cNvSpPr>
            <a:spLocks noGrp="1"/>
          </p:cNvSpPr>
          <p:nvPr/>
        </p:nvSpPr>
        <p:spPr>
          <a:xfrm>
            <a:off x="609600" y="428625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週五：輸出</a:t>
            </a:r>
          </a:p>
        </p:txBody>
      </p:sp>
      <p:sp>
        <p:nvSpPr>
          <p:cNvPr id="10" name="用本週學到的詞彙，寫 3 句與程式課相關的英文。">
            <a:extLst>
              <a:ext uri="{FF2B5EF4-FFF2-40B4-BE49-F238E27FC236}">
                <a16:creationId xmlns:a16="http://schemas.microsoft.com/office/drawing/2014/main" id="{D0AA5B8F-55E5-4430-A027-FBC4F7BB048F}"/>
              </a:ext>
            </a:extLst>
          </p:cNvPr>
          <p:cNvSpPr>
            <a:spLocks noGrp="1"/>
          </p:cNvSpPr>
          <p:nvPr/>
        </p:nvSpPr>
        <p:spPr>
          <a:xfrm>
            <a:off x="609600" y="4733925"/>
            <a:ext cx="1057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rPr>
              <a:t>用本週學到的詞彙，寫 3 句與程式課相關的英文。</a:t>
            </a:r>
          </a:p>
        </p:txBody>
      </p:sp>
      <p:sp>
        <p:nvSpPr>
          <p:cNvPr id="11" name="校外使用：多數電子資源可由 Jumper 登入 e 校園帳密；部分另需">
            <a:extLst>
              <a:ext uri="{FF2B5EF4-FFF2-40B4-BE49-F238E27FC236}">
                <a16:creationId xmlns:a16="http://schemas.microsoft.com/office/drawing/2014/main" id="{E2AB1C3D-81E7-4531-BDF7-92453BB33CFA}"/>
              </a:ext>
            </a:extLst>
          </p:cNvPr>
          <p:cNvSpPr>
            <a:spLocks noGrp="1"/>
          </p:cNvSpPr>
          <p:nvPr/>
        </p:nvSpPr>
        <p:spPr>
          <a:xfrm>
            <a:off x="595312" y="5705475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  <a:hlinkClick r:id="rId3"/>
              </a:rPr>
              <a:t>校外使用：多數電子資源可由 Jumper 登入 e 校園帳密；部分另需 VPN</a:t>
            </a:r>
          </a:p>
        </p:txBody>
      </p:sp>
      <p:sp>
        <p:nvSpPr>
          <p:cNvPr id="14" name="Text 18">
            <a:extLst>
              <a:ext uri="{FF2B5EF4-FFF2-40B4-BE49-F238E27FC236}">
                <a16:creationId xmlns:a16="http://schemas.microsoft.com/office/drawing/2014/main" id="{0AA06511-485B-094E-7F5E-0567D8B88730}"/>
              </a:ext>
            </a:extLst>
          </p:cNvPr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50945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B6321D-5E4B-2091-57FD-4131B5884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05  數位影像與影音">
            <a:extLst>
              <a:ext uri="{FF2B5EF4-FFF2-40B4-BE49-F238E27FC236}">
                <a16:creationId xmlns:a16="http://schemas.microsoft.com/office/drawing/2014/main" id="{8497630B-03AF-C41C-4B25-98F6CE85F978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A2712D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05  數位影像與影音</a:t>
            </a:r>
          </a:p>
        </p:txBody>
      </p:sp>
      <p:sp>
        <p:nvSpPr>
          <p:cNvPr id="2" name="數位影像：校園也有自己的記憶">
            <a:extLst>
              <a:ext uri="{FF2B5EF4-FFF2-40B4-BE49-F238E27FC236}">
                <a16:creationId xmlns:a16="http://schemas.microsoft.com/office/drawing/2014/main" id="{EC04282D-AFDF-827D-F740-A3E0B767B4A2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9347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kumimoji="0" sz="3300" b="1" i="0" u="none" strike="noStrike" kern="1200" cap="none" spc="0" normalizeH="0" baseline="0" noProof="0">
                <a:ln>
                  <a:noFill/>
                </a:ln>
                <a:solidFill>
                  <a:srgbClr val="183B32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數位影像：校園也有自己的記憶</a:t>
            </a:r>
          </a:p>
        </p:txBody>
      </p:sp>
      <p:sp>
        <p:nvSpPr>
          <p:cNvPr id="5" name="典藏靜宜">
            <a:extLst>
              <a:ext uri="{FF2B5EF4-FFF2-40B4-BE49-F238E27FC236}">
                <a16:creationId xmlns:a16="http://schemas.microsoft.com/office/drawing/2014/main" id="{0B7C1E2E-79FE-7BF9-E737-E2648CB07E9E}"/>
              </a:ext>
            </a:extLst>
          </p:cNvPr>
          <p:cNvSpPr>
            <a:spLocks noGrp="1"/>
          </p:cNvSpPr>
          <p:nvPr/>
        </p:nvSpPr>
        <p:spPr>
          <a:xfrm>
            <a:off x="609600" y="2000250"/>
            <a:ext cx="97155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40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kumimoji="0" sz="4050" b="1" i="0" u="none" strike="noStrike" kern="1200" cap="none" spc="0" normalizeH="0" baseline="0" noProof="0">
                <a:ln>
                  <a:noFill/>
                </a:ln>
                <a:solidFill>
                  <a:srgbClr val="A2712D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典藏靜宜</a:t>
            </a:r>
          </a:p>
        </p:txBody>
      </p:sp>
      <p:sp>
        <p:nvSpPr>
          <p:cNvPr id="6" name="查找校園建築、人物與活動影像。&#10;用照片的年代、描述與背景，理解靜宜的故">
            <a:extLst>
              <a:ext uri="{FF2B5EF4-FFF2-40B4-BE49-F238E27FC236}">
                <a16:creationId xmlns:a16="http://schemas.microsoft.com/office/drawing/2014/main" id="{0964CFAB-6A77-B658-A00A-4E6E844E8A23}"/>
              </a:ext>
            </a:extLst>
          </p:cNvPr>
          <p:cNvSpPr>
            <a:spLocks noGrp="1"/>
          </p:cNvSpPr>
          <p:nvPr/>
        </p:nvSpPr>
        <p:spPr>
          <a:xfrm>
            <a:off x="609600" y="3124200"/>
            <a:ext cx="1038225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5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kumimoji="0" sz="2550" b="0" i="0" u="none" strike="noStrike" kern="1200" cap="none" spc="0" normalizeH="0" baseline="0" noProof="0">
                <a:ln>
                  <a:noFill/>
                </a:ln>
                <a:solidFill>
                  <a:srgbClr val="183B32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查找校園建築、人物與活動影像。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kumimoji="0" sz="2550" b="0" i="0" u="none" strike="noStrike" kern="1200" cap="none" spc="0" normalizeH="0" baseline="0" noProof="0">
                <a:ln>
                  <a:noFill/>
                </a:ln>
                <a:solidFill>
                  <a:srgbClr val="183B32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用照片的年代、描述與背景，理解靜宜的故事。</a:t>
            </a:r>
          </a:p>
        </p:txBody>
      </p:sp>
      <p:sp>
        <p:nvSpPr>
          <p:cNvPr id="7" name="課堂小任務：找一張校園舊照片，&#10;寫下「拍攝年代＋你觀察到的改變」。">
            <a:extLst>
              <a:ext uri="{FF2B5EF4-FFF2-40B4-BE49-F238E27FC236}">
                <a16:creationId xmlns:a16="http://schemas.microsoft.com/office/drawing/2014/main" id="{142F7651-370D-3B98-3CC7-A97B9377B5C4}"/>
              </a:ext>
            </a:extLst>
          </p:cNvPr>
          <p:cNvSpPr>
            <a:spLocks noGrp="1"/>
          </p:cNvSpPr>
          <p:nvPr/>
        </p:nvSpPr>
        <p:spPr>
          <a:xfrm>
            <a:off x="609600" y="4667250"/>
            <a:ext cx="103822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1">
                <a:solidFill>
                  <a:srgbClr val="173E34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srgbClr val="173E34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173E3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課堂小任務：找一張校園舊照片，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srgbClr val="173E34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173E3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</a:rPr>
              <a:t>寫下「拍攝年代＋你觀察到的改變」。</a:t>
            </a:r>
          </a:p>
        </p:txBody>
      </p:sp>
      <p:sp>
        <p:nvSpPr>
          <p:cNvPr id="8" name="典藏靜宜：pum.lib.pu.edu.tw；引用或再利用需確認個別資">
            <a:extLst>
              <a:ext uri="{FF2B5EF4-FFF2-40B4-BE49-F238E27FC236}">
                <a16:creationId xmlns:a16="http://schemas.microsoft.com/office/drawing/2014/main" id="{CA8BF5CA-64AC-55EF-855C-4E635621CAC3}"/>
              </a:ext>
            </a:extLst>
          </p:cNvPr>
          <p:cNvSpPr>
            <a:spLocks noGrp="1"/>
          </p:cNvSpPr>
          <p:nvPr/>
        </p:nvSpPr>
        <p:spPr>
          <a:xfrm>
            <a:off x="595312" y="5824538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kumimoji="0" sz="1275" b="0" i="0" u="none" strike="noStrike" kern="1200" cap="none" spc="0" normalizeH="0" baseline="0" noProof="0">
                <a:ln>
                  <a:noFill/>
                </a:ln>
                <a:solidFill>
                  <a:srgbClr val="5E7066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hlinkClick r:id="rId3"/>
              </a:rPr>
              <a:t>典藏靜宜：pum.lib.pu.edu.tw；引用或再利用需確認個別資料權利</a:t>
            </a:r>
          </a:p>
        </p:txBody>
      </p:sp>
      <p:sp>
        <p:nvSpPr>
          <p:cNvPr id="11" name="Text 18">
            <a:extLst>
              <a:ext uri="{FF2B5EF4-FFF2-40B4-BE49-F238E27FC236}">
                <a16:creationId xmlns:a16="http://schemas.microsoft.com/office/drawing/2014/main" id="{2FC9E77D-E30D-A0F2-9C49-6A53B3A44361}"/>
              </a:ext>
            </a:extLst>
          </p:cNvPr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922CE1D6-2385-42D5-877F-4A3BBF8EE8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6950" y="3817855"/>
            <a:ext cx="5894365" cy="336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447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07  把今天所學變成任務">
            <a:extLst>
              <a:ext uri="{FF2B5EF4-FFF2-40B4-BE49-F238E27FC236}">
                <a16:creationId xmlns:a16="http://schemas.microsoft.com/office/drawing/2014/main" id="{C8F96577-A7BB-4684-86B9-F09C5173C52A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07  把今天所學變成任務</a:t>
            </a:r>
          </a:p>
        </p:txBody>
      </p:sp>
      <p:sp>
        <p:nvSpPr>
          <p:cNvPr id="2" name="大一限定：蓋夏新生探索計畫">
            <a:extLst>
              <a:ext uri="{FF2B5EF4-FFF2-40B4-BE49-F238E27FC236}">
                <a16:creationId xmlns:a16="http://schemas.microsoft.com/office/drawing/2014/main" id="{4A6CF580-441F-4DEE-89DF-9C2A62156E9A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9347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大一限定：蓋夏新生探索計畫</a:t>
            </a:r>
          </a:p>
        </p:txBody>
      </p:sp>
      <p:sp>
        <p:nvSpPr>
          <p:cNvPr id="5" name="01">
            <a:extLst>
              <a:ext uri="{FF2B5EF4-FFF2-40B4-BE49-F238E27FC236}">
                <a16:creationId xmlns:a16="http://schemas.microsoft.com/office/drawing/2014/main" id="{B07AB589-DCBD-4831-9D68-A7659FBD6348}"/>
              </a:ext>
            </a:extLst>
          </p:cNvPr>
          <p:cNvSpPr>
            <a:spLocks noGrp="1"/>
          </p:cNvSpPr>
          <p:nvPr/>
        </p:nvSpPr>
        <p:spPr>
          <a:xfrm>
            <a:off x="609600" y="1981200"/>
            <a:ext cx="762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4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01</a:t>
            </a:r>
          </a:p>
        </p:txBody>
      </p:sp>
      <p:sp>
        <p:nvSpPr>
          <p:cNvPr id="6" name="追蹤蓋夏 IG／FB">
            <a:extLst>
              <a:ext uri="{FF2B5EF4-FFF2-40B4-BE49-F238E27FC236}">
                <a16:creationId xmlns:a16="http://schemas.microsoft.com/office/drawing/2014/main" id="{3C4EA74D-7901-418D-BBCA-8E6BFB937434}"/>
              </a:ext>
            </a:extLst>
          </p:cNvPr>
          <p:cNvSpPr>
            <a:spLocks noGrp="1"/>
          </p:cNvSpPr>
          <p:nvPr/>
        </p:nvSpPr>
        <p:spPr>
          <a:xfrm>
            <a:off x="1590675" y="1990725"/>
            <a:ext cx="98488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1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追蹤蓋夏 IG／FB</a:t>
            </a:r>
          </a:p>
        </p:txBody>
      </p:sp>
      <p:sp>
        <p:nvSpPr>
          <p:cNvPr id="7" name="02">
            <a:extLst>
              <a:ext uri="{FF2B5EF4-FFF2-40B4-BE49-F238E27FC236}">
                <a16:creationId xmlns:a16="http://schemas.microsoft.com/office/drawing/2014/main" id="{8D31D4A5-836A-4547-92FA-A0DB7E27A971}"/>
              </a:ext>
            </a:extLst>
          </p:cNvPr>
          <p:cNvSpPr>
            <a:spLocks noGrp="1"/>
          </p:cNvSpPr>
          <p:nvPr/>
        </p:nvSpPr>
        <p:spPr>
          <a:xfrm>
            <a:off x="609600" y="2743200"/>
            <a:ext cx="762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4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02</a:t>
            </a:r>
          </a:p>
        </p:txBody>
      </p:sp>
      <p:sp>
        <p:nvSpPr>
          <p:cNvPr id="8" name="找一本科系相關的書，出示館藏地與索書號">
            <a:extLst>
              <a:ext uri="{FF2B5EF4-FFF2-40B4-BE49-F238E27FC236}">
                <a16:creationId xmlns:a16="http://schemas.microsoft.com/office/drawing/2014/main" id="{1105058C-90A8-4FFC-8065-1897B95194F6}"/>
              </a:ext>
            </a:extLst>
          </p:cNvPr>
          <p:cNvSpPr>
            <a:spLocks noGrp="1"/>
          </p:cNvSpPr>
          <p:nvPr/>
        </p:nvSpPr>
        <p:spPr>
          <a:xfrm>
            <a:off x="1590675" y="2752725"/>
            <a:ext cx="98488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1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找一本科系相關的書，出示館藏地與索書號</a:t>
            </a:r>
          </a:p>
        </p:txBody>
      </p:sp>
      <p:sp>
        <p:nvSpPr>
          <p:cNvPr id="9" name="03">
            <a:extLst>
              <a:ext uri="{FF2B5EF4-FFF2-40B4-BE49-F238E27FC236}">
                <a16:creationId xmlns:a16="http://schemas.microsoft.com/office/drawing/2014/main" id="{3ADC1BC1-B5FD-40BA-BA06-97B3FB92DE58}"/>
              </a:ext>
            </a:extLst>
          </p:cNvPr>
          <p:cNvSpPr>
            <a:spLocks noGrp="1"/>
          </p:cNvSpPr>
          <p:nvPr/>
        </p:nvSpPr>
        <p:spPr>
          <a:xfrm>
            <a:off x="609600" y="3505200"/>
            <a:ext cx="762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4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03</a:t>
            </a:r>
          </a:p>
        </p:txBody>
      </p:sp>
      <p:sp>
        <p:nvSpPr>
          <p:cNvPr id="10" name="在圖書館借一本紙本書">
            <a:extLst>
              <a:ext uri="{FF2B5EF4-FFF2-40B4-BE49-F238E27FC236}">
                <a16:creationId xmlns:a16="http://schemas.microsoft.com/office/drawing/2014/main" id="{8ED29A6D-4E1E-49BF-8016-81DFF08706BE}"/>
              </a:ext>
            </a:extLst>
          </p:cNvPr>
          <p:cNvSpPr>
            <a:spLocks noGrp="1"/>
          </p:cNvSpPr>
          <p:nvPr/>
        </p:nvSpPr>
        <p:spPr>
          <a:xfrm>
            <a:off x="1590675" y="3514725"/>
            <a:ext cx="98488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1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在圖書館借一本紙本書</a:t>
            </a:r>
          </a:p>
        </p:txBody>
      </p:sp>
      <p:sp>
        <p:nvSpPr>
          <p:cNvPr id="11" name="04">
            <a:extLst>
              <a:ext uri="{FF2B5EF4-FFF2-40B4-BE49-F238E27FC236}">
                <a16:creationId xmlns:a16="http://schemas.microsoft.com/office/drawing/2014/main" id="{C92365D8-FDB5-437A-A974-FEC9D6B4C172}"/>
              </a:ext>
            </a:extLst>
          </p:cNvPr>
          <p:cNvSpPr>
            <a:spLocks noGrp="1"/>
          </p:cNvSpPr>
          <p:nvPr/>
        </p:nvSpPr>
        <p:spPr>
          <a:xfrm>
            <a:off x="609600" y="4267200"/>
            <a:ext cx="762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4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04</a:t>
            </a:r>
          </a:p>
        </p:txBody>
      </p:sp>
      <p:sp>
        <p:nvSpPr>
          <p:cNvPr id="12" name="到 2 樓校史資料室，找出 FAITH 任一字母的中文概念">
            <a:extLst>
              <a:ext uri="{FF2B5EF4-FFF2-40B4-BE49-F238E27FC236}">
                <a16:creationId xmlns:a16="http://schemas.microsoft.com/office/drawing/2014/main" id="{54B6CC78-4E02-4A9B-B9B6-ABE25FFB5509}"/>
              </a:ext>
            </a:extLst>
          </p:cNvPr>
          <p:cNvSpPr>
            <a:spLocks noGrp="1"/>
          </p:cNvSpPr>
          <p:nvPr/>
        </p:nvSpPr>
        <p:spPr>
          <a:xfrm>
            <a:off x="1590675" y="4276725"/>
            <a:ext cx="98488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1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到 2 樓校史資料室，找出 FAITH 任一字母的中文概念</a:t>
            </a:r>
          </a:p>
        </p:txBody>
      </p:sp>
      <p:sp>
        <p:nvSpPr>
          <p:cNvPr id="13" name="05">
            <a:extLst>
              <a:ext uri="{FF2B5EF4-FFF2-40B4-BE49-F238E27FC236}">
                <a16:creationId xmlns:a16="http://schemas.microsoft.com/office/drawing/2014/main" id="{F58B9F9A-F4C8-454E-AA12-265AE3EE8F8C}"/>
              </a:ext>
            </a:extLst>
          </p:cNvPr>
          <p:cNvSpPr>
            <a:spLocks noGrp="1"/>
          </p:cNvSpPr>
          <p:nvPr/>
        </p:nvSpPr>
        <p:spPr>
          <a:xfrm>
            <a:off x="609600" y="5029200"/>
            <a:ext cx="762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4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05</a:t>
            </a:r>
          </a:p>
        </p:txBody>
      </p:sp>
      <p:sp>
        <p:nvSpPr>
          <p:cNvPr id="14" name="找出討論室、團體視聽室或視聽設備的預約入口">
            <a:extLst>
              <a:ext uri="{FF2B5EF4-FFF2-40B4-BE49-F238E27FC236}">
                <a16:creationId xmlns:a16="http://schemas.microsoft.com/office/drawing/2014/main" id="{4103A71B-5B67-4059-A903-38FEC3D87EA9}"/>
              </a:ext>
            </a:extLst>
          </p:cNvPr>
          <p:cNvSpPr>
            <a:spLocks noGrp="1"/>
          </p:cNvSpPr>
          <p:nvPr/>
        </p:nvSpPr>
        <p:spPr>
          <a:xfrm>
            <a:off x="1590675" y="5038725"/>
            <a:ext cx="98488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1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找出討論室、團體視聽室或視聽設備的預約入口</a:t>
            </a: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90FEFFAB-98E8-42B3-375F-CF5F9C021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8020" y="600075"/>
            <a:ext cx="3431309" cy="5146964"/>
          </a:xfrm>
          <a:prstGeom prst="rect">
            <a:avLst/>
          </a:prstGeom>
        </p:spPr>
      </p:pic>
      <p:sp>
        <p:nvSpPr>
          <p:cNvPr id="18" name="Text 18">
            <a:extLst>
              <a:ext uri="{FF2B5EF4-FFF2-40B4-BE49-F238E27FC236}">
                <a16:creationId xmlns:a16="http://schemas.microsoft.com/office/drawing/2014/main" id="{EB95EAC9-2C87-442A-61AA-776655202BB0}"/>
              </a:ext>
            </a:extLst>
          </p:cNvPr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48101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07  把今天所學變成任務">
            <a:extLst>
              <a:ext uri="{FF2B5EF4-FFF2-40B4-BE49-F238E27FC236}">
                <a16:creationId xmlns:a16="http://schemas.microsoft.com/office/drawing/2014/main" id="{0FE48017-79DB-4871-B05C-0ED7DE4408F3}"/>
              </a:ext>
            </a:extLst>
          </p:cNvPr>
          <p:cNvSpPr>
            <a:spLocks noGrp="1"/>
          </p:cNvSpPr>
          <p:nvPr/>
        </p:nvSpPr>
        <p:spPr>
          <a:xfrm>
            <a:off x="609600" y="314325"/>
            <a:ext cx="952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07  把今天所學變成任務</a:t>
            </a:r>
          </a:p>
        </p:txBody>
      </p:sp>
      <p:sp>
        <p:nvSpPr>
          <p:cNvPr id="2" name="解鎖圖書館學分，集點抽好禮">
            <a:extLst>
              <a:ext uri="{FF2B5EF4-FFF2-40B4-BE49-F238E27FC236}">
                <a16:creationId xmlns:a16="http://schemas.microsoft.com/office/drawing/2014/main" id="{9C8B5D3F-7A42-44EF-BF9C-BE655B491F2A}"/>
              </a:ext>
            </a:extLst>
          </p:cNvPr>
          <p:cNvSpPr>
            <a:spLocks noGrp="1"/>
          </p:cNvSpPr>
          <p:nvPr/>
        </p:nvSpPr>
        <p:spPr>
          <a:xfrm>
            <a:off x="609600" y="857250"/>
            <a:ext cx="109347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解鎖圖書館學分，集點抽好禮</a:t>
            </a:r>
          </a:p>
        </p:txBody>
      </p:sp>
      <p:sp>
        <p:nvSpPr>
          <p:cNvPr id="5" name="2026.10.5 — 10.16">
            <a:extLst>
              <a:ext uri="{FF2B5EF4-FFF2-40B4-BE49-F238E27FC236}">
                <a16:creationId xmlns:a16="http://schemas.microsoft.com/office/drawing/2014/main" id="{80FD6189-3B45-4563-8500-4EC2B43C64AC}"/>
              </a:ext>
            </a:extLst>
          </p:cNvPr>
          <p:cNvSpPr>
            <a:spLocks noGrp="1"/>
          </p:cNvSpPr>
          <p:nvPr/>
        </p:nvSpPr>
        <p:spPr>
          <a:xfrm>
            <a:off x="609600" y="1847850"/>
            <a:ext cx="83820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675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3675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675" b="1">
                <a:solidFill>
                  <a:srgbClr val="A2712D"/>
                </a:solidFill>
                <a:latin typeface="Microsoft JhengHei"/>
                <a:ea typeface="Microsoft JhengHei"/>
                <a:cs typeface="Microsoft JhengHei"/>
              </a:rPr>
              <a:t>2026.10.5 — 10.16</a:t>
            </a:r>
          </a:p>
        </p:txBody>
      </p:sp>
      <p:sp>
        <p:nvSpPr>
          <p:cNvPr id="6" name="氣炸烤箱 1 名　吹風機 1 名&#10;7-11 禮券 200 元 × 10">
            <a:extLst>
              <a:ext uri="{FF2B5EF4-FFF2-40B4-BE49-F238E27FC236}">
                <a16:creationId xmlns:a16="http://schemas.microsoft.com/office/drawing/2014/main" id="{46E8EE72-59FF-4B54-B9A1-C4F56B026C68}"/>
              </a:ext>
            </a:extLst>
          </p:cNvPr>
          <p:cNvSpPr>
            <a:spLocks noGrp="1"/>
          </p:cNvSpPr>
          <p:nvPr/>
        </p:nvSpPr>
        <p:spPr>
          <a:xfrm>
            <a:off x="609600" y="2733675"/>
            <a:ext cx="8353425" cy="1476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75" b="1">
                <a:solidFill>
                  <a:srgbClr val="173E34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475" b="1">
                <a:solidFill>
                  <a:srgbClr val="173E34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75" b="1">
                <a:solidFill>
                  <a:srgbClr val="173E34"/>
                </a:solidFill>
                <a:latin typeface="Microsoft JhengHei"/>
                <a:ea typeface="Microsoft JhengHei"/>
                <a:cs typeface="Microsoft JhengHei"/>
              </a:rPr>
              <a:t>氣炸烤箱 1 名　吹風機 1 名</a:t>
            </a:r>
          </a:p>
          <a:p>
            <a:pPr>
              <a:defRPr sz="2475" b="1">
                <a:solidFill>
                  <a:srgbClr val="173E34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75" b="1">
                <a:solidFill>
                  <a:srgbClr val="173E34"/>
                </a:solidFill>
                <a:latin typeface="Microsoft JhengHei"/>
                <a:ea typeface="Microsoft JhengHei"/>
                <a:cs typeface="Microsoft JhengHei"/>
              </a:rPr>
              <a:t>7-11 禮券 200 元 × 10 名</a:t>
            </a:r>
          </a:p>
          <a:p>
            <a:pPr>
              <a:defRPr sz="2475" b="1">
                <a:solidFill>
                  <a:srgbClr val="173E34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75" b="1">
                <a:solidFill>
                  <a:srgbClr val="173E34"/>
                </a:solidFill>
                <a:latin typeface="Microsoft JhengHei"/>
                <a:ea typeface="Microsoft JhengHei"/>
                <a:cs typeface="Microsoft JhengHei"/>
              </a:rPr>
              <a:t>加碼：復古藍牙喇叭 1 名</a:t>
            </a:r>
          </a:p>
        </p:txBody>
      </p:sp>
      <p:sp>
        <p:nvSpPr>
          <p:cNvPr id="7" name="到圖書館各櫃檯領取集點單，完成五項任務。&#10;任務 3 至流通櫃檯蓋章，其">
            <a:extLst>
              <a:ext uri="{FF2B5EF4-FFF2-40B4-BE49-F238E27FC236}">
                <a16:creationId xmlns:a16="http://schemas.microsoft.com/office/drawing/2014/main" id="{D6201B68-C14F-4CBE-A5B0-59F2F500806A}"/>
              </a:ext>
            </a:extLst>
          </p:cNvPr>
          <p:cNvSpPr>
            <a:spLocks noGrp="1"/>
          </p:cNvSpPr>
          <p:nvPr/>
        </p:nvSpPr>
        <p:spPr>
          <a:xfrm>
            <a:off x="609600" y="4552950"/>
            <a:ext cx="8324850" cy="1114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9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9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到圖書館各櫃檯領取集點單，完成五項任務。</a:t>
            </a:r>
          </a:p>
          <a:p>
            <a:pPr>
              <a:defRPr sz="19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任務 3 至流通櫃檯蓋章，其餘至參考諮詢檯核實，</a:t>
            </a:r>
          </a:p>
          <a:p>
            <a:pPr>
              <a:defRPr sz="19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83B32"/>
                </a:solidFill>
                <a:latin typeface="Microsoft JhengHei"/>
                <a:ea typeface="Microsoft JhengHei"/>
                <a:cs typeface="Microsoft JhengHei"/>
              </a:rPr>
              <a:t>填妥資料後投入抽獎箱。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5DC94B97-257A-4C68-93CC-7F8553A53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144000" y="2628900"/>
            <a:ext cx="2343150" cy="2343150"/>
          </a:xfrm>
          <a:prstGeom prst="rect">
            <a:avLst/>
          </a:prstGeom>
        </p:spPr>
      </p:pic>
      <p:sp>
        <p:nvSpPr>
          <p:cNvPr id="9" name="掃描查看完整活動辦法">
            <a:extLst>
              <a:ext uri="{FF2B5EF4-FFF2-40B4-BE49-F238E27FC236}">
                <a16:creationId xmlns:a16="http://schemas.microsoft.com/office/drawing/2014/main" id="{F06B1CFA-64CC-4E11-8E68-1F84C2B80631}"/>
              </a:ext>
            </a:extLst>
          </p:cNvPr>
          <p:cNvSpPr>
            <a:spLocks noGrp="1"/>
          </p:cNvSpPr>
          <p:nvPr/>
        </p:nvSpPr>
        <p:spPr>
          <a:xfrm>
            <a:off x="8943975" y="5143500"/>
            <a:ext cx="277177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725" b="1">
                <a:solidFill>
                  <a:srgbClr val="173E34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725" b="1">
                <a:solidFill>
                  <a:srgbClr val="173E34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1">
                <a:solidFill>
                  <a:srgbClr val="173E34"/>
                </a:solidFill>
                <a:latin typeface="Microsoft JhengHei"/>
                <a:ea typeface="Microsoft JhengHei"/>
                <a:cs typeface="Microsoft JhengHei"/>
              </a:rPr>
              <a:t>掃描查看完整活動辦法</a:t>
            </a:r>
          </a:p>
        </p:txBody>
      </p:sp>
      <p:sp>
        <p:nvSpPr>
          <p:cNvPr id="10" name="10 月 19 日抽獎；公告後一週內領獎，詳見活動公告">
            <a:extLst>
              <a:ext uri="{FF2B5EF4-FFF2-40B4-BE49-F238E27FC236}">
                <a16:creationId xmlns:a16="http://schemas.microsoft.com/office/drawing/2014/main" id="{5558453B-C28B-46F8-9225-4E40B04EC0E6}"/>
              </a:ext>
            </a:extLst>
          </p:cNvPr>
          <p:cNvSpPr>
            <a:spLocks noGrp="1"/>
          </p:cNvSpPr>
          <p:nvPr/>
        </p:nvSpPr>
        <p:spPr>
          <a:xfrm>
            <a:off x="476250" y="5757862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275" b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 b="0" dirty="0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  <a:hlinkClick r:id="rId4"/>
              </a:rPr>
              <a:t>10 月 19 </a:t>
            </a:r>
            <a:r>
              <a:rPr sz="1275" b="0" dirty="0" err="1">
                <a:solidFill>
                  <a:srgbClr val="5E7066"/>
                </a:solidFill>
                <a:latin typeface="Microsoft JhengHei"/>
                <a:ea typeface="Microsoft JhengHei"/>
                <a:cs typeface="Microsoft JhengHei"/>
                <a:hlinkClick r:id="rId4"/>
              </a:rPr>
              <a:t>日抽獎；公告後一週內領獎，詳見活動公告</a:t>
            </a:r>
            <a:endParaRPr sz="1275" b="0" dirty="0">
              <a:solidFill>
                <a:srgbClr val="5E7066"/>
              </a:solidFill>
              <a:latin typeface="Microsoft JhengHei"/>
              <a:ea typeface="Microsoft JhengHei"/>
              <a:cs typeface="Microsoft JhengHei"/>
              <a:hlinkClick r:id="rId4"/>
            </a:endParaRPr>
          </a:p>
        </p:txBody>
      </p:sp>
      <p:sp>
        <p:nvSpPr>
          <p:cNvPr id="13" name="Text 18">
            <a:extLst>
              <a:ext uri="{FF2B5EF4-FFF2-40B4-BE49-F238E27FC236}">
                <a16:creationId xmlns:a16="http://schemas.microsoft.com/office/drawing/2014/main" id="{091350DE-8D6E-BAA5-C701-615ABC683728}"/>
              </a:ext>
            </a:extLst>
          </p:cNvPr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275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靜宜大學蓋夏圖書館｜大學入門・圖書館資源研習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84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4DFFA17B-D96F-4A27-AFEF-564D52C7B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" y="485775"/>
            <a:ext cx="3409950" cy="723900"/>
          </a:xfrm>
          <a:prstGeom prst="rect">
            <a:avLst/>
          </a:prstGeom>
        </p:spPr>
      </p:pic>
      <p:sp>
        <p:nvSpPr>
          <p:cNvPr id="2" name="學習卡住時，&#10;圖書館可以幫你找路">
            <a:extLst>
              <a:ext uri="{FF2B5EF4-FFF2-40B4-BE49-F238E27FC236}">
                <a16:creationId xmlns:a16="http://schemas.microsoft.com/office/drawing/2014/main" id="{5AC89DAD-E4EB-4035-B254-50BA69828B9F}"/>
              </a:ext>
            </a:extLst>
          </p:cNvPr>
          <p:cNvSpPr>
            <a:spLocks noGrp="1"/>
          </p:cNvSpPr>
          <p:nvPr/>
        </p:nvSpPr>
        <p:spPr>
          <a:xfrm>
            <a:off x="609600" y="1933575"/>
            <a:ext cx="10763250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43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43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3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學習卡住時，</a:t>
            </a:r>
          </a:p>
          <a:p>
            <a:pPr>
              <a:defRPr sz="43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35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圖書館可以幫你找路</a:t>
            </a:r>
          </a:p>
        </p:txBody>
      </p:sp>
      <p:sp>
        <p:nvSpPr>
          <p:cNvPr id="3" name="今天先完成一件事：&#10;找一本書、開啟一項資源，或查證一個 AI 答案。">
            <a:extLst>
              <a:ext uri="{FF2B5EF4-FFF2-40B4-BE49-F238E27FC236}">
                <a16:creationId xmlns:a16="http://schemas.microsoft.com/office/drawing/2014/main" id="{543CEEC1-1841-4582-896B-18B26929EFC7}"/>
              </a:ext>
            </a:extLst>
          </p:cNvPr>
          <p:cNvSpPr>
            <a:spLocks noGrp="1"/>
          </p:cNvSpPr>
          <p:nvPr/>
        </p:nvSpPr>
        <p:spPr>
          <a:xfrm>
            <a:off x="609600" y="4029075"/>
            <a:ext cx="106680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0">
                <a:solidFill>
                  <a:srgbClr val="E4EBD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2400" b="0">
                <a:solidFill>
                  <a:srgbClr val="E4EBD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0">
                <a:solidFill>
                  <a:srgbClr val="E4EBDD"/>
                </a:solidFill>
                <a:latin typeface="Microsoft JhengHei"/>
                <a:ea typeface="Microsoft JhengHei"/>
                <a:cs typeface="Microsoft JhengHei"/>
              </a:rPr>
              <a:t>今天先完成一件事：</a:t>
            </a:r>
          </a:p>
          <a:p>
            <a:pPr>
              <a:defRPr sz="2400" b="0">
                <a:solidFill>
                  <a:srgbClr val="E4EBD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0">
                <a:solidFill>
                  <a:srgbClr val="E4EBDD"/>
                </a:solidFill>
                <a:latin typeface="Microsoft JhengHei"/>
                <a:ea typeface="Microsoft JhengHei"/>
                <a:cs typeface="Microsoft JhengHei"/>
              </a:rPr>
              <a:t>找一本書、開啟一項資源，或查證一個 AI 答案。</a:t>
            </a:r>
          </a:p>
        </p:txBody>
      </p:sp>
      <p:sp>
        <p:nvSpPr>
          <p:cNvPr id="4" name="蓋夏圖書館知識服務組　姜義臺&#10;pu105b0@pu.edu.tw　分機">
            <a:extLst>
              <a:ext uri="{FF2B5EF4-FFF2-40B4-BE49-F238E27FC236}">
                <a16:creationId xmlns:a16="http://schemas.microsoft.com/office/drawing/2014/main" id="{0272EC12-BC20-43D2-9D38-A5D5C154DCF9}"/>
              </a:ext>
            </a:extLst>
          </p:cNvPr>
          <p:cNvSpPr>
            <a:spLocks noGrp="1"/>
          </p:cNvSpPr>
          <p:nvPr/>
        </p:nvSpPr>
        <p:spPr>
          <a:xfrm>
            <a:off x="609600" y="5581650"/>
            <a:ext cx="106680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E4EBDD"/>
                </a:solidFill>
                <a:latin typeface="Microsoft JhengHei"/>
                <a:ea typeface="Microsoft JhengHei"/>
                <a:cs typeface="Microsoft JhengHei"/>
              </a:defRPr>
            </a:defPPr>
          </a:lstStyle>
          <a:p>
            <a:pPr>
              <a:defRPr sz="1875" b="0">
                <a:solidFill>
                  <a:srgbClr val="E4EBD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 dirty="0" err="1">
                <a:solidFill>
                  <a:srgbClr val="E4EBDD"/>
                </a:solidFill>
                <a:latin typeface="Microsoft JhengHei"/>
                <a:ea typeface="Microsoft JhengHei"/>
                <a:cs typeface="Microsoft JhengHei"/>
              </a:rPr>
              <a:t>蓋夏圖書館</a:t>
            </a:r>
            <a:r>
              <a:rPr lang="zh-TW" altLang="en-US" sz="1875" b="0" dirty="0">
                <a:solidFill>
                  <a:srgbClr val="E4EBDD"/>
                </a:solidFill>
                <a:latin typeface="Microsoft JhengHei"/>
                <a:ea typeface="Microsoft JhengHei"/>
                <a:cs typeface="Microsoft JhengHei"/>
              </a:rPr>
              <a:t> </a:t>
            </a:r>
            <a:r>
              <a:rPr sz="1875" b="0">
                <a:solidFill>
                  <a:srgbClr val="E4EBDD"/>
                </a:solidFill>
                <a:latin typeface="Microsoft JhengHei"/>
                <a:ea typeface="Microsoft JhengHei"/>
                <a:cs typeface="Microsoft JhengHei"/>
              </a:rPr>
              <a:t>知識服務組</a:t>
            </a:r>
            <a:endParaRPr sz="1875" b="0" dirty="0">
              <a:solidFill>
                <a:srgbClr val="E4EBDD"/>
              </a:solidFill>
              <a:latin typeface="Microsoft JhengHei"/>
              <a:ea typeface="Microsoft JhengHei"/>
              <a:cs typeface="Microsoft JhengHei"/>
            </a:endParaRPr>
          </a:p>
          <a:p>
            <a:pPr>
              <a:defRPr sz="1875" b="0">
                <a:solidFill>
                  <a:srgbClr val="E4EBDD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 dirty="0">
                <a:solidFill>
                  <a:srgbClr val="E4EBDD"/>
                </a:solidFill>
                <a:latin typeface="Microsoft JhengHei"/>
                <a:ea typeface="Microsoft JhengHei"/>
                <a:cs typeface="Microsoft JhengHei"/>
              </a:rPr>
              <a:t>pu105b0@pu.edu.tw　</a:t>
            </a:r>
            <a:r>
              <a:rPr sz="1875" b="0" dirty="0" err="1">
                <a:solidFill>
                  <a:srgbClr val="E4EBDD"/>
                </a:solidFill>
                <a:latin typeface="Microsoft JhengHei"/>
                <a:ea typeface="Microsoft JhengHei"/>
                <a:cs typeface="Microsoft JhengHei"/>
              </a:rPr>
              <a:t>分機</a:t>
            </a:r>
            <a:r>
              <a:rPr sz="1875" b="0" dirty="0">
                <a:solidFill>
                  <a:srgbClr val="E4EBDD"/>
                </a:solidFill>
                <a:latin typeface="Microsoft JhengHei"/>
                <a:ea typeface="Microsoft JhengHei"/>
                <a:cs typeface="Microsoft JhengHei"/>
              </a:rPr>
              <a:t> 11633</a:t>
            </a:r>
          </a:p>
        </p:txBody>
      </p:sp>
      <p:pic>
        <p:nvPicPr>
          <p:cNvPr id="6" name="內容版面配置區 4">
            <a:extLst>
              <a:ext uri="{FF2B5EF4-FFF2-40B4-BE49-F238E27FC236}">
                <a16:creationId xmlns:a16="http://schemas.microsoft.com/office/drawing/2014/main" id="{8C9808D3-9145-46EC-B176-B4F0975E3E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862685"/>
            <a:ext cx="5739560" cy="32452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916364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icrosoft JhengHei"/>
        <a:ea typeface="Microsoft JhengHei"/>
        <a:cs typeface="Microsoft JhengHei"/>
      </a:majorFont>
      <a:minorFont>
        <a:latin typeface="Microsoft JhengHei"/>
        <a:ea typeface="Microsoft JhengHei"/>
        <a:cs typeface="Microsoft JhengHe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1EEE6"/>
        </a:solidFill>
        <a:ln w="12700">
          <a:solidFill>
            <a:srgbClr val="F1EEE6"/>
          </a:solidFill>
          <a:prstDash val="solid"/>
        </a:ln>
      </a:spPr>
      <a:bodyPr/>
      <a:lstStyle>
        <a:defPPr algn="l">
          <a:defRPr dirty="0"/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JhengHei"/>
        <a:ea typeface="Microsoft JhengHei"/>
        <a:cs typeface=""/>
        <a:font script="Jpan" typeface="游ゴシック Light"/>
        <a:font script="Hang" typeface="맑은 고딕"/>
        <a:font script="Hans" typeface="等线 Light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JhengHei"/>
        <a:ea typeface="Microsoft JhengHei"/>
        <a:cs typeface=""/>
        <a:font script="Jpan" typeface="游ゴシック"/>
        <a:font script="Hang" typeface="맑은 고딕"/>
        <a:font script="Hans" typeface="等线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研究生圖書館資源研習">
  <a:themeElements>
    <a:clrScheme name="研究生圖書館資源研習">
      <a:dk1>
        <a:srgbClr val="1F3A5F"/>
      </a:dk1>
      <a:lt1>
        <a:srgbClr val="F5F1E8"/>
      </a:lt1>
      <a:dk2>
        <a:srgbClr val="556881"/>
      </a:dk2>
      <a:lt2>
        <a:srgbClr val="E0DFDA"/>
      </a:lt2>
      <a:accent1>
        <a:srgbClr val="8A6D14"/>
      </a:accent1>
      <a:accent2>
        <a:srgbClr val="B23A48"/>
      </a:accent2>
      <a:accent3>
        <a:srgbClr val="C9A227"/>
      </a:accent3>
      <a:accent4>
        <a:srgbClr val="E3C766"/>
      </a:accent4>
      <a:accent5>
        <a:srgbClr val="F08A96"/>
      </a:accent5>
      <a:accent6>
        <a:srgbClr val="4A4F57"/>
      </a:accent6>
      <a:hlink>
        <a:srgbClr val="0563C1"/>
      </a:hlink>
      <a:folHlink>
        <a:srgbClr val="954F72"/>
      </a:folHlink>
    </a:clrScheme>
    <a:fontScheme name="研究生圖書館資源研習">
      <a:majorFont>
        <a:latin typeface="Noto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icrosoft JhengHei"/>
        <a:ea typeface="Microsoft JhengHei"/>
        <a:cs typeface="Microsoft JhengHei"/>
      </a:majorFont>
      <a:minorFont>
        <a:latin typeface="Microsoft JhengHei"/>
        <a:ea typeface="Microsoft JhengHei"/>
        <a:cs typeface="Microsoft JhengHe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2983</Words>
  <Application>Microsoft Office PowerPoint</Application>
  <DocSecurity>0</DocSecurity>
  <PresentationFormat>寬螢幕</PresentationFormat>
  <Paragraphs>480</Paragraphs>
  <Slides>34</Slides>
  <Notes>30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34</vt:i4>
      </vt:variant>
    </vt:vector>
  </HeadingPairs>
  <TitlesOfParts>
    <vt:vector size="46" baseType="lpstr">
      <vt:lpstr>Adobe 繁黑體 Std B</vt:lpstr>
      <vt:lpstr>Aptos</vt:lpstr>
      <vt:lpstr>Microsoft JhengHei UI</vt:lpstr>
      <vt:lpstr>Noto Sans TC</vt:lpstr>
      <vt:lpstr>Microsoft JhengHei</vt:lpstr>
      <vt:lpstr>微軟正黑體 Light</vt:lpstr>
      <vt:lpstr>Arial</vt:lpstr>
      <vt:lpstr>Calibri</vt:lpstr>
      <vt:lpstr>Wingdings</vt:lpstr>
      <vt:lpstr>ChatGPT</vt:lpstr>
      <vt:lpstr>Office Theme</vt:lpstr>
      <vt:lpstr>研究生圖書館資源研習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靜宜大學蓋夏圖書館https://library.pu.edu.tw  </vt:lpstr>
      <vt:lpstr>PowerPoint 簡報</vt:lpstr>
      <vt:lpstr>PowerPoint 簡報</vt:lpstr>
      <vt:lpstr>https://webpacx.lib.pu.edu.tw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義臺 姜</cp:lastModifiedBy>
  <cp:revision>22</cp:revision>
  <dcterms:created xsi:type="dcterms:W3CDTF">2026-10-09T02:13:31Z</dcterms:created>
  <dcterms:modified xsi:type="dcterms:W3CDTF">2026-10-12T02:45:59Z</dcterms:modified>
</cp:coreProperties>
</file>