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  <p:sldMasterId id="2147483668" r:id="rId3"/>
  </p:sldMasterIdLst>
  <p:notesMasterIdLst>
    <p:notesMasterId r:id="rId31"/>
  </p:notesMasterIdLst>
  <p:sldIdLst>
    <p:sldId id="256" r:id="rId4"/>
    <p:sldId id="257" r:id="rId5"/>
    <p:sldId id="269" r:id="rId6"/>
    <p:sldId id="270" r:id="rId7"/>
    <p:sldId id="272" r:id="rId8"/>
    <p:sldId id="1250" r:id="rId9"/>
    <p:sldId id="1242" r:id="rId10"/>
    <p:sldId id="366" r:id="rId11"/>
    <p:sldId id="367" r:id="rId12"/>
    <p:sldId id="744" r:id="rId13"/>
    <p:sldId id="264" r:id="rId14"/>
    <p:sldId id="265" r:id="rId15"/>
    <p:sldId id="266" r:id="rId16"/>
    <p:sldId id="267" r:id="rId17"/>
    <p:sldId id="268" r:id="rId18"/>
    <p:sldId id="258" r:id="rId19"/>
    <p:sldId id="259" r:id="rId20"/>
    <p:sldId id="262" r:id="rId21"/>
    <p:sldId id="263" r:id="rId22"/>
    <p:sldId id="1156" r:id="rId23"/>
    <p:sldId id="260" r:id="rId24"/>
    <p:sldId id="261" r:id="rId25"/>
    <p:sldId id="274" r:id="rId26"/>
    <p:sldId id="273" r:id="rId27"/>
    <p:sldId id="1243" r:id="rId28"/>
    <p:sldId id="1251" r:id="rId29"/>
    <p:sldId id="294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766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1942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542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125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36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57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891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631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594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560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119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151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301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g657edcabb3_95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4" name="Google Shape;1764;g657edcabb3_95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/>
            </a:lvl2pPr>
            <a:lvl3pPr marL="1143000" indent="-2286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/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80BBC-A264-4BC9-8C4F-32AC0407D2D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120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3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8D52E0-8786-4170-B944-4ACACC0AA4EE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9838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n"/>
              <a:defRPr/>
            </a:lvl1pPr>
            <a:lvl2pPr marL="685800" indent="-228600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p"/>
              <a:defRPr/>
            </a:lvl2pPr>
            <a:lvl3pPr marL="1143000" indent="-228600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u"/>
              <a:defRPr/>
            </a:lvl3pPr>
            <a:lvl4pPr marL="16002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lvl4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780BBC-A264-4BC9-8C4F-32AC0407D2D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120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06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A7787-AAF0-4F20-AC81-B5FDC2F78FA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269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997992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64A879-B529-499F-8F55-86AB4B16513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8279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92696"/>
            <a:ext cx="10515600" cy="99799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ECD07-5196-45C0-BADD-7DE106CBB4E2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600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4704"/>
            <a:ext cx="10515600" cy="9259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75D844-D493-4007-9899-B56B7AE88A8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732" y="116632"/>
            <a:ext cx="1224136" cy="40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8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14EE79-1763-4ED8-844A-EF6BF311687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6078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9D5BF-B9CE-458B-A37D-AB0AA21FC2D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958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A92FF6-8CE2-47A7-90CC-092B093CC4FE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651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D0CCF5-FE40-400B-A07C-BF353109E2B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7058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4703"/>
            <a:ext cx="2628900" cy="541226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4703"/>
            <a:ext cx="7734300" cy="541225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901C1-2D5D-4103-8E3E-1F8AE7F3B1CC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3733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userDrawn="1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0"/>
          <p:cNvGrpSpPr/>
          <p:nvPr/>
        </p:nvGrpSpPr>
        <p:grpSpPr>
          <a:xfrm rot="10800000">
            <a:off x="-11" y="-2"/>
            <a:ext cx="2937107" cy="894393"/>
            <a:chOff x="5575242" y="4472723"/>
            <a:chExt cx="2202830" cy="670795"/>
          </a:xfrm>
        </p:grpSpPr>
        <p:sp>
          <p:nvSpPr>
            <p:cNvPr id="164" name="Google Shape;164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165" name="Google Shape;165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6" name="Google Shape;166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67" name="Google Shape;167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68" name="Google Shape;168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69" name="Google Shape;169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0" name="Google Shape;170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grpSp>
        <p:nvGrpSpPr>
          <p:cNvPr id="171" name="Google Shape;171;p10"/>
          <p:cNvGrpSpPr/>
          <p:nvPr/>
        </p:nvGrpSpPr>
        <p:grpSpPr>
          <a:xfrm>
            <a:off x="9262456" y="5963632"/>
            <a:ext cx="2937107" cy="894393"/>
            <a:chOff x="5575242" y="4472723"/>
            <a:chExt cx="2202830" cy="670795"/>
          </a:xfrm>
        </p:grpSpPr>
        <p:sp>
          <p:nvSpPr>
            <p:cNvPr id="172" name="Google Shape;172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173" name="Google Shape;173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4" name="Google Shape;174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5" name="Google Shape;175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176" name="Google Shape;176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7" name="Google Shape;177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78" name="Google Shape;178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sp>
        <p:nvSpPr>
          <p:cNvPr id="179" name="Google Shape;179;p10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/>
          </p:nvPr>
        </p:nvSpPr>
        <p:spPr>
          <a:xfrm>
            <a:off x="1176867" y="1564218"/>
            <a:ext cx="9863667" cy="4398433"/>
          </a:xfrm>
        </p:spPr>
        <p:txBody>
          <a:bodyPr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24" name="Google Shape;78;p5"/>
          <p:cNvSpPr txBox="1">
            <a:spLocks noGrp="1"/>
          </p:cNvSpPr>
          <p:nvPr>
            <p:ph type="title"/>
          </p:nvPr>
        </p:nvSpPr>
        <p:spPr>
          <a:xfrm>
            <a:off x="2724285" y="469135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baseline="0">
                <a:ea typeface="微軟正黑體 Light" panose="020B0304030504040204" pitchFamily="34" charset="-12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5335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8352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big pattern">
  <p:cSld name="Blank with big pattern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2"/>
          <p:cNvSpPr txBox="1">
            <a:spLocks noGrp="1"/>
          </p:cNvSpPr>
          <p:nvPr>
            <p:ph type="sldNum" idx="12"/>
          </p:nvPr>
        </p:nvSpPr>
        <p:spPr>
          <a:xfrm>
            <a:off x="5730167" y="6333133"/>
            <a:ext cx="731600" cy="36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3D754E32-C735-47BD-9D4A-A566EC90A4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064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9262456" y="5963632"/>
            <a:ext cx="2937107" cy="894393"/>
            <a:chOff x="5575242" y="4472723"/>
            <a:chExt cx="2202830" cy="670795"/>
          </a:xfrm>
        </p:grpSpPr>
        <p:sp>
          <p:nvSpPr>
            <p:cNvPr id="63" name="Google Shape;63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64" name="Google Shape;64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-6" y="54"/>
            <a:ext cx="9429907" cy="1769753"/>
            <a:chOff x="-4" y="40"/>
            <a:chExt cx="7072430" cy="1327315"/>
          </a:xfrm>
        </p:grpSpPr>
        <p:sp>
          <p:nvSpPr>
            <p:cNvPr id="71" name="Google Shape;71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72" name="Google Shape;72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baseline="0">
                <a:ea typeface="微軟正黑體 Light" panose="020B0304030504040204" pitchFamily="34" charset="-12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630" lvl="0" indent="-508025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261" lvl="1" indent="-508025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2pPr>
            <a:lvl3pPr marL="1828891" lvl="2" indent="-508025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3pPr>
            <a:lvl4pPr marL="2438522" lvl="3" indent="-508025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4pPr>
            <a:lvl5pPr marL="3048152" lvl="4" indent="-508025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5pPr>
            <a:lvl6pPr marL="3657783" lvl="5" indent="-508025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6pPr>
            <a:lvl7pPr marL="4267413" lvl="6" indent="-508025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7pPr>
            <a:lvl8pPr marL="4877044" lvl="7" indent="-508025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8pPr>
            <a:lvl9pPr marL="5486674" lvl="8" indent="-508025">
              <a:spcBef>
                <a:spcPts val="1333"/>
              </a:spcBef>
              <a:spcAft>
                <a:spcPts val="1333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23622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47"/>
          <p:cNvSpPr txBox="1">
            <a:spLocks noGrp="1"/>
          </p:cNvSpPr>
          <p:nvPr>
            <p:ph type="title"/>
          </p:nvPr>
        </p:nvSpPr>
        <p:spPr>
          <a:xfrm>
            <a:off x="2057800" y="484367"/>
            <a:ext cx="807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682" name="Google Shape;682;p47"/>
          <p:cNvSpPr txBox="1">
            <a:spLocks noGrp="1"/>
          </p:cNvSpPr>
          <p:nvPr>
            <p:ph type="subTitle" idx="1"/>
          </p:nvPr>
        </p:nvSpPr>
        <p:spPr>
          <a:xfrm>
            <a:off x="6500843" y="2539300"/>
            <a:ext cx="3314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6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83" name="Google Shape;683;p47"/>
          <p:cNvSpPr txBox="1">
            <a:spLocks noGrp="1"/>
          </p:cNvSpPr>
          <p:nvPr>
            <p:ph type="subTitle" idx="2"/>
          </p:nvPr>
        </p:nvSpPr>
        <p:spPr>
          <a:xfrm>
            <a:off x="6876751" y="2964800"/>
            <a:ext cx="2562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84" name="Google Shape;684;p47"/>
          <p:cNvSpPr txBox="1">
            <a:spLocks noGrp="1"/>
          </p:cNvSpPr>
          <p:nvPr>
            <p:ph type="subTitle" idx="3"/>
          </p:nvPr>
        </p:nvSpPr>
        <p:spPr>
          <a:xfrm>
            <a:off x="2376351" y="2539300"/>
            <a:ext cx="3314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6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85" name="Google Shape;685;p47"/>
          <p:cNvSpPr txBox="1">
            <a:spLocks noGrp="1"/>
          </p:cNvSpPr>
          <p:nvPr>
            <p:ph type="subTitle" idx="4"/>
          </p:nvPr>
        </p:nvSpPr>
        <p:spPr>
          <a:xfrm>
            <a:off x="2752500" y="2964800"/>
            <a:ext cx="2562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86" name="Google Shape;686;p47"/>
          <p:cNvSpPr txBox="1">
            <a:spLocks noGrp="1"/>
          </p:cNvSpPr>
          <p:nvPr>
            <p:ph type="subTitle" idx="5"/>
          </p:nvPr>
        </p:nvSpPr>
        <p:spPr>
          <a:xfrm>
            <a:off x="6500800" y="5086000"/>
            <a:ext cx="3314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6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87" name="Google Shape;687;p47"/>
          <p:cNvSpPr txBox="1">
            <a:spLocks noGrp="1"/>
          </p:cNvSpPr>
          <p:nvPr>
            <p:ph type="subTitle" idx="6"/>
          </p:nvPr>
        </p:nvSpPr>
        <p:spPr>
          <a:xfrm>
            <a:off x="6876751" y="5511504"/>
            <a:ext cx="2562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88" name="Google Shape;688;p47"/>
          <p:cNvSpPr txBox="1">
            <a:spLocks noGrp="1"/>
          </p:cNvSpPr>
          <p:nvPr>
            <p:ph type="subTitle" idx="7"/>
          </p:nvPr>
        </p:nvSpPr>
        <p:spPr>
          <a:xfrm>
            <a:off x="2376351" y="5086000"/>
            <a:ext cx="3314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36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100"/>
              <a:buFont typeface="Josefin Sans"/>
              <a:buNone/>
              <a:defRPr sz="2800" b="1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89" name="Google Shape;689;p47"/>
          <p:cNvSpPr txBox="1">
            <a:spLocks noGrp="1"/>
          </p:cNvSpPr>
          <p:nvPr>
            <p:ph type="subTitle" idx="8"/>
          </p:nvPr>
        </p:nvSpPr>
        <p:spPr>
          <a:xfrm>
            <a:off x="2752500" y="5511504"/>
            <a:ext cx="2562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90" name="Google Shape;690;p47"/>
          <p:cNvSpPr/>
          <p:nvPr/>
        </p:nvSpPr>
        <p:spPr>
          <a:xfrm rot="-5400000" flipH="1">
            <a:off x="-4129329" y="2922829"/>
            <a:ext cx="9186761" cy="1173337"/>
          </a:xfrm>
          <a:custGeom>
            <a:avLst/>
            <a:gdLst/>
            <a:ahLst/>
            <a:cxnLst/>
            <a:rect l="l" t="t" r="r" b="b"/>
            <a:pathLst>
              <a:path w="79484" h="14785" extrusionOk="0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1" name="Google Shape;691;p47"/>
          <p:cNvSpPr/>
          <p:nvPr/>
        </p:nvSpPr>
        <p:spPr>
          <a:xfrm rot="5400000">
            <a:off x="-2561733" y="4131251"/>
            <a:ext cx="5695767" cy="1569933"/>
          </a:xfrm>
          <a:custGeom>
            <a:avLst/>
            <a:gdLst/>
            <a:ahLst/>
            <a:cxnLst/>
            <a:rect l="l" t="t" r="r" b="b"/>
            <a:pathLst>
              <a:path w="49839" h="23502" extrusionOk="0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2" name="Google Shape;692;p47"/>
          <p:cNvSpPr/>
          <p:nvPr/>
        </p:nvSpPr>
        <p:spPr>
          <a:xfrm rot="147" flipH="1">
            <a:off x="-535861" y="4240130"/>
            <a:ext cx="1873119" cy="2791797"/>
          </a:xfrm>
          <a:custGeom>
            <a:avLst/>
            <a:gdLst/>
            <a:ahLst/>
            <a:cxnLst/>
            <a:rect l="l" t="t" r="r" b="b"/>
            <a:pathLst>
              <a:path w="24039" h="44420" extrusionOk="0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3" name="Google Shape;693;p47"/>
          <p:cNvSpPr/>
          <p:nvPr/>
        </p:nvSpPr>
        <p:spPr>
          <a:xfrm rot="-5400000" flipH="1">
            <a:off x="1119281" y="5152752"/>
            <a:ext cx="218000" cy="218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4" name="Google Shape;694;p47"/>
          <p:cNvSpPr/>
          <p:nvPr/>
        </p:nvSpPr>
        <p:spPr>
          <a:xfrm rot="-5400000" flipH="1">
            <a:off x="502015" y="1446652"/>
            <a:ext cx="218000" cy="218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5" name="Google Shape;695;p47"/>
          <p:cNvSpPr/>
          <p:nvPr/>
        </p:nvSpPr>
        <p:spPr>
          <a:xfrm rot="-5400000" flipH="1">
            <a:off x="1265315" y="2307852"/>
            <a:ext cx="131200" cy="13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6" name="Google Shape;696;p47"/>
          <p:cNvSpPr/>
          <p:nvPr/>
        </p:nvSpPr>
        <p:spPr>
          <a:xfrm rot="5400000" flipH="1">
            <a:off x="7107590" y="2922829"/>
            <a:ext cx="9186761" cy="1173337"/>
          </a:xfrm>
          <a:custGeom>
            <a:avLst/>
            <a:gdLst/>
            <a:ahLst/>
            <a:cxnLst/>
            <a:rect l="l" t="t" r="r" b="b"/>
            <a:pathLst>
              <a:path w="79484" h="14785" extrusionOk="0">
                <a:moveTo>
                  <a:pt x="64823" y="0"/>
                </a:moveTo>
                <a:cubicBezTo>
                  <a:pt x="56730" y="0"/>
                  <a:pt x="48629" y="357"/>
                  <a:pt x="40537" y="566"/>
                </a:cubicBezTo>
                <a:cubicBezTo>
                  <a:pt x="32882" y="767"/>
                  <a:pt x="25204" y="856"/>
                  <a:pt x="17548" y="856"/>
                </a:cubicBezTo>
                <a:lnTo>
                  <a:pt x="6188" y="856"/>
                </a:lnTo>
                <a:cubicBezTo>
                  <a:pt x="5806" y="856"/>
                  <a:pt x="5327" y="841"/>
                  <a:pt x="4808" y="841"/>
                </a:cubicBezTo>
                <a:cubicBezTo>
                  <a:pt x="2720" y="841"/>
                  <a:pt x="0" y="1085"/>
                  <a:pt x="519" y="3534"/>
                </a:cubicBezTo>
                <a:cubicBezTo>
                  <a:pt x="1166" y="6614"/>
                  <a:pt x="4269" y="9560"/>
                  <a:pt x="6746" y="11190"/>
                </a:cubicBezTo>
                <a:cubicBezTo>
                  <a:pt x="10540" y="13712"/>
                  <a:pt x="15160" y="14738"/>
                  <a:pt x="19713" y="14783"/>
                </a:cubicBezTo>
                <a:cubicBezTo>
                  <a:pt x="19807" y="14784"/>
                  <a:pt x="19901" y="14784"/>
                  <a:pt x="19995" y="14784"/>
                </a:cubicBezTo>
                <a:cubicBezTo>
                  <a:pt x="22334" y="14784"/>
                  <a:pt x="24671" y="14518"/>
                  <a:pt x="26967" y="14024"/>
                </a:cubicBezTo>
                <a:cubicBezTo>
                  <a:pt x="29891" y="13377"/>
                  <a:pt x="32703" y="12350"/>
                  <a:pt x="35515" y="11324"/>
                </a:cubicBezTo>
                <a:cubicBezTo>
                  <a:pt x="42724" y="8712"/>
                  <a:pt x="50045" y="6235"/>
                  <a:pt x="57633" y="5141"/>
                </a:cubicBezTo>
                <a:cubicBezTo>
                  <a:pt x="61727" y="4546"/>
                  <a:pt x="65864" y="4360"/>
                  <a:pt x="70011" y="4360"/>
                </a:cubicBezTo>
                <a:cubicBezTo>
                  <a:pt x="73167" y="4360"/>
                  <a:pt x="76330" y="4468"/>
                  <a:pt x="79484" y="4583"/>
                </a:cubicBezTo>
                <a:cubicBezTo>
                  <a:pt x="79461" y="3222"/>
                  <a:pt x="79439" y="1860"/>
                  <a:pt x="79439" y="499"/>
                </a:cubicBezTo>
                <a:cubicBezTo>
                  <a:pt x="74572" y="130"/>
                  <a:pt x="69699" y="0"/>
                  <a:pt x="648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7" name="Google Shape;697;p47"/>
          <p:cNvSpPr/>
          <p:nvPr/>
        </p:nvSpPr>
        <p:spPr>
          <a:xfrm rot="-5400000">
            <a:off x="9030987" y="1317811"/>
            <a:ext cx="5695767" cy="1569933"/>
          </a:xfrm>
          <a:custGeom>
            <a:avLst/>
            <a:gdLst/>
            <a:ahLst/>
            <a:cxnLst/>
            <a:rect l="l" t="t" r="r" b="b"/>
            <a:pathLst>
              <a:path w="49839" h="23502" extrusionOk="0">
                <a:moveTo>
                  <a:pt x="12527" y="1"/>
                </a:moveTo>
                <a:cubicBezTo>
                  <a:pt x="11413" y="1"/>
                  <a:pt x="10247" y="125"/>
                  <a:pt x="9017" y="410"/>
                </a:cubicBezTo>
                <a:cubicBezTo>
                  <a:pt x="4486" y="1459"/>
                  <a:pt x="402" y="6325"/>
                  <a:pt x="157" y="11280"/>
                </a:cubicBezTo>
                <a:cubicBezTo>
                  <a:pt x="0" y="14650"/>
                  <a:pt x="1518" y="19694"/>
                  <a:pt x="5468" y="22238"/>
                </a:cubicBezTo>
                <a:cubicBezTo>
                  <a:pt x="6967" y="23186"/>
                  <a:pt x="8215" y="23502"/>
                  <a:pt x="9471" y="23502"/>
                </a:cubicBezTo>
                <a:cubicBezTo>
                  <a:pt x="10404" y="23502"/>
                  <a:pt x="11341" y="23327"/>
                  <a:pt x="12387" y="23109"/>
                </a:cubicBezTo>
                <a:cubicBezTo>
                  <a:pt x="23723" y="20797"/>
                  <a:pt x="35152" y="18016"/>
                  <a:pt x="46692" y="18016"/>
                </a:cubicBezTo>
                <a:cubicBezTo>
                  <a:pt x="47740" y="18016"/>
                  <a:pt x="48789" y="18039"/>
                  <a:pt x="49839" y="18087"/>
                </a:cubicBezTo>
                <a:cubicBezTo>
                  <a:pt x="49214" y="15520"/>
                  <a:pt x="49147" y="12820"/>
                  <a:pt x="48500" y="10253"/>
                </a:cubicBezTo>
                <a:cubicBezTo>
                  <a:pt x="47830" y="7664"/>
                  <a:pt x="46245" y="3624"/>
                  <a:pt x="43723" y="2486"/>
                </a:cubicBezTo>
                <a:cubicBezTo>
                  <a:pt x="43091" y="2196"/>
                  <a:pt x="42479" y="2074"/>
                  <a:pt x="41873" y="2074"/>
                </a:cubicBezTo>
                <a:cubicBezTo>
                  <a:pt x="38847" y="2074"/>
                  <a:pt x="35967" y="5108"/>
                  <a:pt x="31336" y="5276"/>
                </a:cubicBezTo>
                <a:cubicBezTo>
                  <a:pt x="31216" y="5280"/>
                  <a:pt x="31096" y="5282"/>
                  <a:pt x="30977" y="5282"/>
                </a:cubicBezTo>
                <a:cubicBezTo>
                  <a:pt x="24835" y="5282"/>
                  <a:pt x="19797" y="1"/>
                  <a:pt x="125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8" name="Google Shape;698;p47"/>
          <p:cNvSpPr/>
          <p:nvPr/>
        </p:nvSpPr>
        <p:spPr>
          <a:xfrm rot="-10799853" flipH="1">
            <a:off x="10827763" y="-12933"/>
            <a:ext cx="1873119" cy="2791797"/>
          </a:xfrm>
          <a:custGeom>
            <a:avLst/>
            <a:gdLst/>
            <a:ahLst/>
            <a:cxnLst/>
            <a:rect l="l" t="t" r="r" b="b"/>
            <a:pathLst>
              <a:path w="24039" h="44420" extrusionOk="0">
                <a:moveTo>
                  <a:pt x="17715" y="1"/>
                </a:moveTo>
                <a:cubicBezTo>
                  <a:pt x="16371" y="1"/>
                  <a:pt x="14900" y="541"/>
                  <a:pt x="13704" y="2213"/>
                </a:cubicBezTo>
                <a:cubicBezTo>
                  <a:pt x="10848" y="6185"/>
                  <a:pt x="15289" y="12211"/>
                  <a:pt x="13392" y="17300"/>
                </a:cubicBezTo>
                <a:cubicBezTo>
                  <a:pt x="11272" y="22947"/>
                  <a:pt x="1" y="24509"/>
                  <a:pt x="1384" y="34262"/>
                </a:cubicBezTo>
                <a:cubicBezTo>
                  <a:pt x="2268" y="40412"/>
                  <a:pt x="11808" y="44419"/>
                  <a:pt x="18141" y="44419"/>
                </a:cubicBezTo>
                <a:cubicBezTo>
                  <a:pt x="19486" y="44419"/>
                  <a:pt x="20686" y="44239"/>
                  <a:pt x="21628" y="43860"/>
                </a:cubicBezTo>
                <a:cubicBezTo>
                  <a:pt x="21918" y="43748"/>
                  <a:pt x="23413" y="36851"/>
                  <a:pt x="23480" y="36048"/>
                </a:cubicBezTo>
                <a:cubicBezTo>
                  <a:pt x="24038" y="28549"/>
                  <a:pt x="24016" y="20983"/>
                  <a:pt x="23369" y="13484"/>
                </a:cubicBezTo>
                <a:cubicBezTo>
                  <a:pt x="23056" y="9890"/>
                  <a:pt x="22699" y="6252"/>
                  <a:pt x="22186" y="2681"/>
                </a:cubicBezTo>
                <a:cubicBezTo>
                  <a:pt x="22052" y="1766"/>
                  <a:pt x="22141" y="2168"/>
                  <a:pt x="21315" y="1320"/>
                </a:cubicBezTo>
                <a:cubicBezTo>
                  <a:pt x="20767" y="784"/>
                  <a:pt x="19333" y="1"/>
                  <a:pt x="177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9" name="Google Shape;699;p47"/>
          <p:cNvSpPr/>
          <p:nvPr/>
        </p:nvSpPr>
        <p:spPr>
          <a:xfrm rot="5400000" flipH="1">
            <a:off x="10473439" y="682509"/>
            <a:ext cx="131200" cy="13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00" name="Google Shape;700;p47"/>
          <p:cNvSpPr/>
          <p:nvPr/>
        </p:nvSpPr>
        <p:spPr>
          <a:xfrm rot="5400000" flipH="1">
            <a:off x="10827739" y="1648243"/>
            <a:ext cx="218000" cy="218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01" name="Google Shape;701;p47"/>
          <p:cNvSpPr/>
          <p:nvPr/>
        </p:nvSpPr>
        <p:spPr>
          <a:xfrm rot="5400000" flipH="1">
            <a:off x="11445005" y="5354343"/>
            <a:ext cx="218000" cy="218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02" name="Google Shape;702;p47"/>
          <p:cNvSpPr/>
          <p:nvPr/>
        </p:nvSpPr>
        <p:spPr>
          <a:xfrm rot="5400000" flipH="1">
            <a:off x="10768505" y="4579543"/>
            <a:ext cx="131200" cy="13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03" name="Google Shape;703;p47"/>
          <p:cNvSpPr/>
          <p:nvPr/>
        </p:nvSpPr>
        <p:spPr>
          <a:xfrm rot="-5400000" flipH="1">
            <a:off x="1560381" y="6204885"/>
            <a:ext cx="131200" cy="13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644919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影像的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圖片版面配置區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 title="副標題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按一下以編輯副標題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25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影像的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7" name="平形四邊形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標題 1" title="職稱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101" name="文字版面配置區 2" title="副標題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cxnSp>
        <p:nvCxnSpPr>
          <p:cNvPr id="21" name="直線接點​​(S)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平行四邊形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6" name="直線接點​​(S)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圖片版面配置區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平形四邊形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2953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版面配置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 title="項目符號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24" name="直角三角形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5" name="圖片版面配置區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5400" y="0"/>
            <a:ext cx="58166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cxnSp>
        <p:nvCxnSpPr>
          <p:cNvPr id="34" name="直線接點​​(S)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版面配置區 4" title="副標題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noProof="0"/>
              <a:t>按一下至副標題樣式</a:t>
            </a:r>
          </a:p>
        </p:txBody>
      </p:sp>
      <p:sp>
        <p:nvSpPr>
          <p:cNvPr id="2" name="標題 1" title="職稱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 </a:t>
            </a:r>
            <a:br>
              <a:rPr lang="zh-TW" altLang="en-US" noProof="0"/>
            </a:br>
            <a:r>
              <a:rPr lang="zh-TW" altLang="en-US" noProof="0"/>
              <a:t>母片標題樣式 </a:t>
            </a: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943525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版面配置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直角三角形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8" name="圖片版面配置區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99201" y="1308100"/>
            <a:ext cx="5892798" cy="55498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  <p:sp>
        <p:nvSpPr>
          <p:cNvPr id="3" name="內容版面配置區 2" title="項目符號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25" name="平行四邊形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34" name="直線接點​​(S)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版面配置區 4" title="副標題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noProof="0"/>
              <a:t>按一下至副標題樣式</a:t>
            </a:r>
          </a:p>
        </p:txBody>
      </p:sp>
      <p:sp>
        <p:nvSpPr>
          <p:cNvPr id="19" name="標題 1" title="職稱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 </a:t>
            </a:r>
            <a:br>
              <a:rPr lang="zh-TW" altLang="en-US" noProof="0"/>
            </a:br>
            <a:r>
              <a:rPr lang="zh-TW" altLang="en-US" noProof="0"/>
              <a:t>母片標題樣式 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4207489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與副標題進行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17" name="文字版面配置區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8" name="內容版面配置區 3" title="項目符號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IN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zh-TW" altLang="en-US" noProof="0"/>
              <a:t>按一下以編輯母片文字樣式</a:t>
            </a:r>
          </a:p>
          <a:p>
            <a:pPr lvl="1" rtl="0">
              <a:buClr>
                <a:schemeClr val="accent2"/>
              </a:buClr>
            </a:pPr>
            <a:r>
              <a:rPr lang="zh-TW" altLang="en-US" noProof="0"/>
              <a:t>第二層</a:t>
            </a:r>
          </a:p>
          <a:p>
            <a:pPr lvl="2" rtl="0">
              <a:buClr>
                <a:schemeClr val="accent2"/>
              </a:buClr>
            </a:pPr>
            <a:r>
              <a:rPr lang="zh-TW" altLang="en-US" noProof="0"/>
              <a:t>第三層</a:t>
            </a:r>
          </a:p>
          <a:p>
            <a:pPr lvl="3" rtl="0">
              <a:buClr>
                <a:schemeClr val="accent2"/>
              </a:buClr>
            </a:pPr>
            <a:r>
              <a:rPr lang="zh-TW" altLang="en-US" noProof="0"/>
              <a:t>第四層</a:t>
            </a:r>
          </a:p>
          <a:p>
            <a:pPr lvl="4" rtl="0">
              <a:buClr>
                <a:schemeClr val="accent2"/>
              </a:buClr>
            </a:pPr>
            <a:r>
              <a:rPr lang="zh-TW" altLang="en-US" noProof="0"/>
              <a:t>第五層</a:t>
            </a:r>
          </a:p>
        </p:txBody>
      </p:sp>
      <p:sp>
        <p:nvSpPr>
          <p:cNvPr id="19" name="文字預留位置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0" name="內容版面配置區 5" title="項目符號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lang="en-US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lang="en-IN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zh-TW" altLang="en-US" noProof="0"/>
              <a:t>按一下以編輯母片文字樣式</a:t>
            </a:r>
          </a:p>
          <a:p>
            <a:pPr lvl="1" rtl="0">
              <a:buClr>
                <a:schemeClr val="accent2"/>
              </a:buClr>
            </a:pPr>
            <a:r>
              <a:rPr lang="zh-TW" altLang="en-US" noProof="0"/>
              <a:t>第二層</a:t>
            </a:r>
          </a:p>
          <a:p>
            <a:pPr lvl="2" rtl="0">
              <a:buClr>
                <a:schemeClr val="accent2"/>
              </a:buClr>
            </a:pPr>
            <a:r>
              <a:rPr lang="zh-TW" altLang="en-US" noProof="0"/>
              <a:t>第三層</a:t>
            </a:r>
          </a:p>
          <a:p>
            <a:pPr lvl="3" rtl="0">
              <a:buClr>
                <a:schemeClr val="accent2"/>
              </a:buClr>
            </a:pPr>
            <a:r>
              <a:rPr lang="zh-TW" altLang="en-US" noProof="0"/>
              <a:t>第四層</a:t>
            </a:r>
          </a:p>
          <a:p>
            <a:pPr lvl="4" rtl="0">
              <a:buClr>
                <a:schemeClr val="accent2"/>
              </a:buClr>
            </a:pPr>
            <a:r>
              <a:rPr lang="zh-TW" altLang="en-US" noProof="0"/>
              <a:t>第五層</a:t>
            </a:r>
          </a:p>
        </p:txBody>
      </p:sp>
      <p:sp>
        <p:nvSpPr>
          <p:cNvPr id="24" name="文字版面配置區 4" title="副標題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noProof="0"/>
              <a:t>按一下至副標題樣式</a:t>
            </a:r>
          </a:p>
        </p:txBody>
      </p: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 </a:t>
            </a:r>
          </a:p>
        </p:txBody>
      </p:sp>
    </p:spTree>
    <p:extLst>
      <p:ext uri="{BB962C8B-B14F-4D97-AF65-F5344CB8AC3E}">
        <p14:creationId xmlns:p14="http://schemas.microsoft.com/office/powerpoint/2010/main" val="362862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群組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對角線條紋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30" name="直線接點​​(S)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平形四邊形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3" name="平形四邊形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4" name="文字版面配置區 4" title="副標題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noProof="0"/>
              <a:t>按一下至副標題樣式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7" name="標題 1" title="職稱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 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zh-TW" altLang="en-US" noProof="0"/>
              <a:t>此處輸入文字</a:t>
            </a:r>
          </a:p>
        </p:txBody>
      </p:sp>
      <p:sp>
        <p:nvSpPr>
          <p:cNvPr id="20" name="圖表預留位置 2" title="圖表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按一下圖示以新增圖表</a:t>
            </a:r>
          </a:p>
        </p:txBody>
      </p:sp>
    </p:spTree>
    <p:extLst>
      <p:ext uri="{BB962C8B-B14F-4D97-AF65-F5344CB8AC3E}">
        <p14:creationId xmlns:p14="http://schemas.microsoft.com/office/powerpoint/2010/main" val="3547417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表格預留位置 11" title="表格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noProof="0"/>
              <a:t>按一下圖示以新增表格</a:t>
            </a: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對角線條紋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平形四邊形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文字版面配置區 4" title="副標題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noProof="0"/>
              <a:t>按一下至副標題樣式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17" name="標題 1" title="職稱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 </a:t>
            </a:r>
          </a:p>
        </p:txBody>
      </p:sp>
    </p:spTree>
    <p:extLst>
      <p:ext uri="{BB962C8B-B14F-4D97-AF65-F5344CB8AC3E}">
        <p14:creationId xmlns:p14="http://schemas.microsoft.com/office/powerpoint/2010/main" val="26213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型相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圖片版面配置區 31" title="影像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zh-TW" altLang="en-US" noProof="0"/>
              <a:t>在這裡插入影像或將影像拖放到這裡</a:t>
            </a:r>
          </a:p>
        </p:txBody>
      </p:sp>
      <p:cxnSp>
        <p:nvCxnSpPr>
          <p:cNvPr id="6" name="直線接點​​(S)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標題 1" title="職稱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在此放入標題</a:t>
            </a:r>
          </a:p>
        </p:txBody>
      </p:sp>
    </p:spTree>
    <p:extLst>
      <p:ext uri="{BB962C8B-B14F-4D97-AF65-F5344CB8AC3E}">
        <p14:creationId xmlns:p14="http://schemas.microsoft.com/office/powerpoint/2010/main" val="1993517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感謝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9" name="文字版面配置區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姓名</a:t>
            </a:r>
          </a:p>
        </p:txBody>
      </p:sp>
      <p:sp>
        <p:nvSpPr>
          <p:cNvPr id="10" name="文字版面配置區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電話號碼</a:t>
            </a:r>
          </a:p>
        </p:txBody>
      </p:sp>
      <p:sp>
        <p:nvSpPr>
          <p:cNvPr id="11" name="文字版面配置區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電子郵件 </a:t>
            </a:r>
          </a:p>
        </p:txBody>
      </p:sp>
      <p:sp>
        <p:nvSpPr>
          <p:cNvPr id="13" name="文字版面配置區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公司網站</a:t>
            </a:r>
          </a:p>
        </p:txBody>
      </p:sp>
      <p:sp>
        <p:nvSpPr>
          <p:cNvPr id="14" name="圖案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5" name="圖案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9" name="圖案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圖案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直角三角形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​​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​​(S)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圖片版面配置區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980793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3" name="副標題 2" title="副標題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244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7" name="平形四邊形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標題 1" title="職稱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sp>
        <p:nvSpPr>
          <p:cNvPr id="101" name="文字版面配置區 2" title="副標題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cxnSp>
        <p:nvCxnSpPr>
          <p:cNvPr id="21" name="直線接點​​(S)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平行四邊形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6" name="直線接點​​(S)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平形四邊形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8602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 </a:t>
            </a:r>
          </a:p>
        </p:txBody>
      </p:sp>
      <p:sp>
        <p:nvSpPr>
          <p:cNvPr id="29" name="內容版面配置區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064906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 </a:t>
            </a: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15" name="內容預留位置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01000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​​(S)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對角線條紋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6" name="平形四邊形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27" name="標題 1" title="職稱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 </a:t>
            </a:r>
          </a:p>
        </p:txBody>
      </p:sp>
      <p:sp>
        <p:nvSpPr>
          <p:cNvPr id="18" name="文字版面配置區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marL="228600" lvl="0" indent="-22860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0" name="文字預留位置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21" name="內容預留位置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  <p:sp>
        <p:nvSpPr>
          <p:cNvPr id="24" name="內容預留位置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268382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版面配置區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buClr>
                <a:schemeClr val="accent2"/>
              </a:buCl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buClr>
                <a:schemeClr val="accent2"/>
              </a:buCl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buClr>
                <a:schemeClr val="accent2"/>
              </a:buCl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buClr>
                <a:schemeClr val="accent2"/>
              </a:buClr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429154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6" name="直線接點​​(S)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​​(S)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 title="職稱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  <p:cxnSp>
        <p:nvCxnSpPr>
          <p:cNvPr id="9" name="直線接點​​(S)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版面配置區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12" name="圖片版面配置區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</a:p>
        </p:txBody>
      </p:sp>
    </p:spTree>
    <p:extLst>
      <p:ext uri="{BB962C8B-B14F-4D97-AF65-F5344CB8AC3E}">
        <p14:creationId xmlns:p14="http://schemas.microsoft.com/office/powerpoint/2010/main" val="2402744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群組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對角線條紋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28" name="直線接點​​(S)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平行四邊形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0" name="平形四邊形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3632568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對角線條紋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cxnSp>
          <p:nvCxnSpPr>
            <p:cNvPr id="29" name="直線接點​​(S)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平形四邊形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</p:grpSp>
      <p:sp>
        <p:nvSpPr>
          <p:cNvPr id="31" name="平形四邊形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zh-TW" altLang="en-US" noProof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3" name="標題 1" title="職稱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 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</p:spTree>
    <p:extLst>
      <p:ext uri="{BB962C8B-B14F-4D97-AF65-F5344CB8AC3E}">
        <p14:creationId xmlns:p14="http://schemas.microsoft.com/office/powerpoint/2010/main" val="2314452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69189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8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3EEC7E6-930C-4D9F-BF7B-06A8ACF5AB7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12048067" cy="69215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/>
            <a:endParaRPr lang="zh-TW" altLang="zh-TW"/>
          </a:p>
        </p:txBody>
      </p:sp>
      <p:grpSp>
        <p:nvGrpSpPr>
          <p:cNvPr id="8" name="Group 8"/>
          <p:cNvGrpSpPr>
            <a:grpSpLocks/>
          </p:cNvGrpSpPr>
          <p:nvPr userDrawn="1"/>
        </p:nvGrpSpPr>
        <p:grpSpPr bwMode="auto">
          <a:xfrm>
            <a:off x="1" y="-9525"/>
            <a:ext cx="3983567" cy="708025"/>
            <a:chOff x="0" y="-6"/>
            <a:chExt cx="1882" cy="446"/>
          </a:xfrm>
        </p:grpSpPr>
        <p:pic>
          <p:nvPicPr>
            <p:cNvPr id="9" name="Picture 9"/>
            <p:cNvPicPr>
              <a:picLocks noChangeAspect="1" noChangeArrowheads="1"/>
            </p:cNvPicPr>
            <p:nvPr userDrawn="1"/>
          </p:nvPicPr>
          <p:blipFill>
            <a:blip r:embed="rId1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4" y="-6"/>
              <a:ext cx="61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10"/>
            <p:cNvPicPr>
              <a:picLocks noChangeAspect="1" noChangeArrowheads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" y="-6"/>
              <a:ext cx="61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11"/>
            <p:cNvPicPr>
              <a:picLocks noChangeAspect="1" noChangeArrowheads="1"/>
            </p:cNvPicPr>
            <p:nvPr userDrawn="1"/>
          </p:nvPicPr>
          <p:blipFill>
            <a:blip r:embed="rId20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"/>
              <a:ext cx="6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Group 14"/>
          <p:cNvGrpSpPr>
            <a:grpSpLocks/>
          </p:cNvGrpSpPr>
          <p:nvPr userDrawn="1"/>
        </p:nvGrpSpPr>
        <p:grpSpPr bwMode="auto">
          <a:xfrm>
            <a:off x="-912284" y="692151"/>
            <a:ext cx="12960351" cy="73025"/>
            <a:chOff x="0" y="2659"/>
            <a:chExt cx="6395" cy="46"/>
          </a:xfrm>
        </p:grpSpPr>
        <p:sp>
          <p:nvSpPr>
            <p:cNvPr id="13" name="Rectangle 15"/>
            <p:cNvSpPr>
              <a:spLocks noChangeArrowheads="1"/>
            </p:cNvSpPr>
            <p:nvPr userDrawn="1"/>
          </p:nvSpPr>
          <p:spPr bwMode="auto">
            <a:xfrm>
              <a:off x="0" y="2659"/>
              <a:ext cx="5760" cy="4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14" name="Rectangle 16"/>
            <p:cNvSpPr>
              <a:spLocks noChangeArrowheads="1"/>
            </p:cNvSpPr>
            <p:nvPr userDrawn="1"/>
          </p:nvSpPr>
          <p:spPr bwMode="auto">
            <a:xfrm>
              <a:off x="0" y="2659"/>
              <a:ext cx="703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15" name="Rectangle 17"/>
            <p:cNvSpPr>
              <a:spLocks noChangeArrowheads="1"/>
            </p:cNvSpPr>
            <p:nvPr userDrawn="1"/>
          </p:nvSpPr>
          <p:spPr bwMode="auto">
            <a:xfrm>
              <a:off x="839" y="2659"/>
              <a:ext cx="363" cy="4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16" name="Rectangle 18"/>
            <p:cNvSpPr>
              <a:spLocks noChangeArrowheads="1"/>
            </p:cNvSpPr>
            <p:nvPr userDrawn="1"/>
          </p:nvSpPr>
          <p:spPr bwMode="auto">
            <a:xfrm>
              <a:off x="1247" y="2659"/>
              <a:ext cx="91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17" name="Rectangle 19"/>
            <p:cNvSpPr>
              <a:spLocks noChangeArrowheads="1"/>
            </p:cNvSpPr>
            <p:nvPr userDrawn="1"/>
          </p:nvSpPr>
          <p:spPr bwMode="auto">
            <a:xfrm>
              <a:off x="1610" y="2659"/>
              <a:ext cx="703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18" name="Rectangle 20"/>
            <p:cNvSpPr>
              <a:spLocks noChangeArrowheads="1"/>
            </p:cNvSpPr>
            <p:nvPr userDrawn="1"/>
          </p:nvSpPr>
          <p:spPr bwMode="auto">
            <a:xfrm>
              <a:off x="2109" y="2659"/>
              <a:ext cx="272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19" name="Rectangle 21"/>
            <p:cNvSpPr>
              <a:spLocks noChangeArrowheads="1"/>
            </p:cNvSpPr>
            <p:nvPr userDrawn="1"/>
          </p:nvSpPr>
          <p:spPr bwMode="auto">
            <a:xfrm>
              <a:off x="2517" y="2659"/>
              <a:ext cx="408" cy="4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0" name="Rectangle 22"/>
            <p:cNvSpPr>
              <a:spLocks noChangeArrowheads="1"/>
            </p:cNvSpPr>
            <p:nvPr userDrawn="1"/>
          </p:nvSpPr>
          <p:spPr bwMode="auto">
            <a:xfrm>
              <a:off x="2835" y="2659"/>
              <a:ext cx="589" cy="46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1" name="Rectangle 23"/>
            <p:cNvSpPr>
              <a:spLocks noChangeArrowheads="1"/>
            </p:cNvSpPr>
            <p:nvPr userDrawn="1"/>
          </p:nvSpPr>
          <p:spPr bwMode="auto">
            <a:xfrm>
              <a:off x="3515" y="2659"/>
              <a:ext cx="272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2" name="Rectangle 24"/>
            <p:cNvSpPr>
              <a:spLocks noChangeArrowheads="1"/>
            </p:cNvSpPr>
            <p:nvPr userDrawn="1"/>
          </p:nvSpPr>
          <p:spPr bwMode="auto">
            <a:xfrm>
              <a:off x="3923" y="2659"/>
              <a:ext cx="408" cy="4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3" name="Rectangle 25"/>
            <p:cNvSpPr>
              <a:spLocks noChangeArrowheads="1"/>
            </p:cNvSpPr>
            <p:nvPr userDrawn="1"/>
          </p:nvSpPr>
          <p:spPr bwMode="auto">
            <a:xfrm>
              <a:off x="4241" y="2659"/>
              <a:ext cx="589" cy="46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4" name="Rectangle 26"/>
            <p:cNvSpPr>
              <a:spLocks noChangeArrowheads="1"/>
            </p:cNvSpPr>
            <p:nvPr userDrawn="1"/>
          </p:nvSpPr>
          <p:spPr bwMode="auto">
            <a:xfrm>
              <a:off x="4921" y="2659"/>
              <a:ext cx="363" cy="4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5" name="Rectangle 27"/>
            <p:cNvSpPr>
              <a:spLocks noChangeArrowheads="1"/>
            </p:cNvSpPr>
            <p:nvPr userDrawn="1"/>
          </p:nvSpPr>
          <p:spPr bwMode="auto">
            <a:xfrm>
              <a:off x="5329" y="2659"/>
              <a:ext cx="91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6" name="Rectangle 28"/>
            <p:cNvSpPr>
              <a:spLocks noChangeArrowheads="1"/>
            </p:cNvSpPr>
            <p:nvPr userDrawn="1"/>
          </p:nvSpPr>
          <p:spPr bwMode="auto">
            <a:xfrm>
              <a:off x="5692" y="2659"/>
              <a:ext cx="703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</p:grpSp>
      <p:grpSp>
        <p:nvGrpSpPr>
          <p:cNvPr id="27" name="Group 29"/>
          <p:cNvGrpSpPr>
            <a:grpSpLocks/>
          </p:cNvGrpSpPr>
          <p:nvPr userDrawn="1"/>
        </p:nvGrpSpPr>
        <p:grpSpPr bwMode="auto">
          <a:xfrm>
            <a:off x="-1009651" y="6669088"/>
            <a:ext cx="13057717" cy="188912"/>
            <a:chOff x="0" y="2659"/>
            <a:chExt cx="6395" cy="46"/>
          </a:xfrm>
        </p:grpSpPr>
        <p:sp>
          <p:nvSpPr>
            <p:cNvPr id="28" name="Rectangle 30"/>
            <p:cNvSpPr>
              <a:spLocks noChangeArrowheads="1"/>
            </p:cNvSpPr>
            <p:nvPr userDrawn="1"/>
          </p:nvSpPr>
          <p:spPr bwMode="auto">
            <a:xfrm>
              <a:off x="0" y="2659"/>
              <a:ext cx="5760" cy="4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29" name="Rectangle 31"/>
            <p:cNvSpPr>
              <a:spLocks noChangeArrowheads="1"/>
            </p:cNvSpPr>
            <p:nvPr userDrawn="1"/>
          </p:nvSpPr>
          <p:spPr bwMode="auto">
            <a:xfrm>
              <a:off x="0" y="2659"/>
              <a:ext cx="703" cy="4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0" name="Rectangle 32"/>
            <p:cNvSpPr>
              <a:spLocks noChangeArrowheads="1"/>
            </p:cNvSpPr>
            <p:nvPr userDrawn="1"/>
          </p:nvSpPr>
          <p:spPr bwMode="auto">
            <a:xfrm>
              <a:off x="839" y="2659"/>
              <a:ext cx="363" cy="4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1" name="Rectangle 33"/>
            <p:cNvSpPr>
              <a:spLocks noChangeArrowheads="1"/>
            </p:cNvSpPr>
            <p:nvPr userDrawn="1"/>
          </p:nvSpPr>
          <p:spPr bwMode="auto">
            <a:xfrm>
              <a:off x="1247" y="2659"/>
              <a:ext cx="91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2" name="Rectangle 34"/>
            <p:cNvSpPr>
              <a:spLocks noChangeArrowheads="1"/>
            </p:cNvSpPr>
            <p:nvPr userDrawn="1"/>
          </p:nvSpPr>
          <p:spPr bwMode="auto">
            <a:xfrm>
              <a:off x="1610" y="2659"/>
              <a:ext cx="703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3" name="Rectangle 35"/>
            <p:cNvSpPr>
              <a:spLocks noChangeArrowheads="1"/>
            </p:cNvSpPr>
            <p:nvPr userDrawn="1"/>
          </p:nvSpPr>
          <p:spPr bwMode="auto">
            <a:xfrm>
              <a:off x="2109" y="2659"/>
              <a:ext cx="272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4" name="Rectangle 36"/>
            <p:cNvSpPr>
              <a:spLocks noChangeArrowheads="1"/>
            </p:cNvSpPr>
            <p:nvPr userDrawn="1"/>
          </p:nvSpPr>
          <p:spPr bwMode="auto">
            <a:xfrm>
              <a:off x="2517" y="2659"/>
              <a:ext cx="408" cy="4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5" name="Rectangle 37"/>
            <p:cNvSpPr>
              <a:spLocks noChangeArrowheads="1"/>
            </p:cNvSpPr>
            <p:nvPr userDrawn="1"/>
          </p:nvSpPr>
          <p:spPr bwMode="auto">
            <a:xfrm>
              <a:off x="2835" y="2659"/>
              <a:ext cx="589" cy="46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6" name="Rectangle 38"/>
            <p:cNvSpPr>
              <a:spLocks noChangeArrowheads="1"/>
            </p:cNvSpPr>
            <p:nvPr userDrawn="1"/>
          </p:nvSpPr>
          <p:spPr bwMode="auto">
            <a:xfrm>
              <a:off x="3515" y="2659"/>
              <a:ext cx="272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7" name="Rectangle 39"/>
            <p:cNvSpPr>
              <a:spLocks noChangeArrowheads="1"/>
            </p:cNvSpPr>
            <p:nvPr userDrawn="1"/>
          </p:nvSpPr>
          <p:spPr bwMode="auto">
            <a:xfrm>
              <a:off x="3923" y="2659"/>
              <a:ext cx="408" cy="4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8" name="Rectangle 40"/>
            <p:cNvSpPr>
              <a:spLocks noChangeArrowheads="1"/>
            </p:cNvSpPr>
            <p:nvPr userDrawn="1"/>
          </p:nvSpPr>
          <p:spPr bwMode="auto">
            <a:xfrm>
              <a:off x="4241" y="2659"/>
              <a:ext cx="589" cy="46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39" name="Rectangle 41"/>
            <p:cNvSpPr>
              <a:spLocks noChangeArrowheads="1"/>
            </p:cNvSpPr>
            <p:nvPr userDrawn="1"/>
          </p:nvSpPr>
          <p:spPr bwMode="auto">
            <a:xfrm>
              <a:off x="4921" y="2659"/>
              <a:ext cx="363" cy="46"/>
            </a:xfrm>
            <a:prstGeom prst="rect">
              <a:avLst/>
            </a:prstGeom>
            <a:solidFill>
              <a:srgbClr val="2929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40" name="Rectangle 42"/>
            <p:cNvSpPr>
              <a:spLocks noChangeArrowheads="1"/>
            </p:cNvSpPr>
            <p:nvPr userDrawn="1"/>
          </p:nvSpPr>
          <p:spPr bwMode="auto">
            <a:xfrm>
              <a:off x="5329" y="2659"/>
              <a:ext cx="91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41" name="Rectangle 43"/>
            <p:cNvSpPr>
              <a:spLocks noChangeArrowheads="1"/>
            </p:cNvSpPr>
            <p:nvPr userDrawn="1"/>
          </p:nvSpPr>
          <p:spPr bwMode="auto">
            <a:xfrm>
              <a:off x="5692" y="2659"/>
              <a:ext cx="703" cy="46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</p:grpSp>
      <p:sp>
        <p:nvSpPr>
          <p:cNvPr id="42" name="Rectangle 50"/>
          <p:cNvSpPr>
            <a:spLocks noChangeArrowheads="1"/>
          </p:cNvSpPr>
          <p:nvPr userDrawn="1"/>
        </p:nvSpPr>
        <p:spPr bwMode="auto">
          <a:xfrm>
            <a:off x="0" y="0"/>
            <a:ext cx="12048067" cy="6858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43" name="Rectangle 51"/>
          <p:cNvSpPr>
            <a:spLocks noChangeArrowheads="1"/>
          </p:cNvSpPr>
          <p:nvPr userDrawn="1"/>
        </p:nvSpPr>
        <p:spPr bwMode="auto">
          <a:xfrm>
            <a:off x="12048067" y="-315913"/>
            <a:ext cx="215900" cy="7416801"/>
          </a:xfrm>
          <a:prstGeom prst="rect">
            <a:avLst/>
          </a:prstGeom>
          <a:solidFill>
            <a:srgbClr val="71717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069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noProof="0"/>
              <a:t>新增頁尾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699F50C-BE38-4BD0-BA84-9B090E1F2B9B}" type="slidenum">
              <a:rPr lang="en-US" altLang="zh-TW" noProof="0" smtClean="0"/>
              <a:pPr/>
              <a:t>‹#›</a:t>
            </a:fld>
            <a:endParaRPr lang="zh-TW" altLang="en-US" noProof="0"/>
          </a:p>
        </p:txBody>
      </p:sp>
      <p:sp>
        <p:nvSpPr>
          <p:cNvPr id="9" name="標題版面配置區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zh-TW" altLang="en-US" noProof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80550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ibrary.pu.edu.tw/" TargetMode="Externa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ebpacx.lib.pu.edu.tw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jumper.lib.pu.edu.tw/resourceDetail?resourceType=databases&amp;id=10110010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jumper.lib.pu.edu.tw/resourceDetail?resourceType=databases&amp;id=LDB0035" TargetMode="External"/><Relationship Id="rId4" Type="http://schemas.openxmlformats.org/officeDocument/2006/relationships/hyperlink" Target="https://jumper.lib.pu.edu.tw/resourceDetail?resourceType=databases&amp;id=10H20C10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dltd.ncl.edu.tw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pl.ncl.edu.tw/NclService/" TargetMode="External"/><Relationship Id="rId5" Type="http://schemas.openxmlformats.org/officeDocument/2006/relationships/hyperlink" Target="https://jumper.lib.pu.edu.tw/sendURLApiV3?dbid=LDB0064" TargetMode="External"/><Relationship Id="rId4" Type="http://schemas.openxmlformats.org/officeDocument/2006/relationships/hyperlink" Target="https://jumper.lib.pu.edu.tw/resourceDetail?resourceType=databases&amp;id=11V202100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p/426-1054-157.php?Lang=zh-tw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licit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connectedpapers.com/" TargetMode="External"/><Relationship Id="rId4" Type="http://schemas.openxmlformats.org/officeDocument/2006/relationships/hyperlink" Target="https://www.semanticscholar.org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i.com/blog/chatgpt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otebooklm.google/" TargetMode="External"/><Relationship Id="rId4" Type="http://schemas.openxmlformats.org/officeDocument/2006/relationships/hyperlink" Target="https://claude.ai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pu.edu.tw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8778240" y="-1463040"/>
            <a:ext cx="4754880" cy="4754880"/>
          </a:xfrm>
          <a:prstGeom prst="ellipse">
            <a:avLst/>
          </a:prstGeom>
          <a:solidFill>
            <a:srgbClr val="1A3E5C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4" name="Shape 2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solidFill>
            <a:srgbClr val="0F3550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 txBox="1"/>
          <p:nvPr/>
        </p:nvSpPr>
        <p:spPr>
          <a:xfrm>
            <a:off x="731520" y="10058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8A33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靜宜大學管理碩士專班　教育行政原理專題研究　研習課程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51460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AI工具與教育研究資源運用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383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FE0E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暨蓋夏圖書館導覽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31520" y="4434840"/>
            <a:ext cx="2743200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4663440"/>
            <a:ext cx="8686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授課教師｜林海清 教授</a:t>
            </a:r>
            <a:endParaRPr lang="en-US" sz="14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課程｜教育行政原理專題研究（教管組一年級）</a:t>
            </a:r>
            <a:endParaRPr lang="en-US" sz="14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主講｜姜義臺　靜宜大學蓋夏圖書館</a:t>
            </a:r>
            <a:endParaRPr lang="en-US" sz="14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400" dirty="0" err="1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研習</a:t>
            </a:r>
            <a:r>
              <a:rPr lang="zh-TW" alt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日期</a:t>
            </a:r>
            <a:r>
              <a:rPr 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｜</a:t>
            </a:r>
            <a:r>
              <a:rPr lang="en-US" altLang="zh-TW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2026</a:t>
            </a:r>
            <a:r>
              <a:rPr lang="zh-TW" alt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</a:t>
            </a:r>
            <a:r>
              <a:rPr lang="en-US" altLang="zh-TW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</a:t>
            </a:r>
            <a:r>
              <a:rPr lang="zh-TW" alt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月</a:t>
            </a:r>
            <a:r>
              <a:rPr lang="en-US" altLang="zh-TW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24</a:t>
            </a:r>
            <a:r>
              <a:rPr lang="zh-TW" alt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日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今日議程 AGENDA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60 分鐘，三個重點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 txBox="1"/>
          <p:nvPr/>
        </p:nvSpPr>
        <p:spPr>
          <a:xfrm>
            <a:off x="640080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778726" y="4711989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研究工具導覽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521208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文獻搜尋、摘要整理、寫作協作與使用倫理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3063240"/>
            <a:ext cx="10332720" cy="0"/>
          </a:xfrm>
          <a:prstGeom prst="line">
            <a:avLst/>
          </a:prstGeom>
          <a:noFill/>
          <a:ln w="12700">
            <a:solidFill>
              <a:srgbClr val="DCE7E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9"/>
          <p:cNvSpPr/>
          <p:nvPr/>
        </p:nvSpPr>
        <p:spPr>
          <a:xfrm>
            <a:off x="640080" y="333756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 txBox="1"/>
          <p:nvPr/>
        </p:nvSpPr>
        <p:spPr>
          <a:xfrm>
            <a:off x="640080" y="3337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329184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教育研究資料庫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3721608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國內外重要資料庫介紹與檢索技巧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40080" y="4480560"/>
            <a:ext cx="10332720" cy="0"/>
          </a:xfrm>
          <a:prstGeom prst="line">
            <a:avLst/>
          </a:prstGeom>
          <a:noFill/>
          <a:ln w="12700">
            <a:solidFill>
              <a:srgbClr val="DCE7E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Shape 16"/>
          <p:cNvSpPr/>
          <p:nvPr/>
        </p:nvSpPr>
        <p:spPr>
          <a:xfrm>
            <a:off x="640080" y="4754880"/>
            <a:ext cx="731520" cy="73152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 txBox="1"/>
          <p:nvPr/>
        </p:nvSpPr>
        <p:spPr>
          <a:xfrm>
            <a:off x="640080" y="4754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1691640" y="1835658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蓋夏圖書館導覽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1691640" y="2308642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135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圖書館服務與空間、館藏查詢系統，</a:t>
            </a:r>
            <a:r>
              <a:rPr lang="en-US" sz="1350" dirty="0" err="1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與研究生專屬資源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A225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22960" y="2743200"/>
            <a:ext cx="1280160" cy="128016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3291840" y="2331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PART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3246120" y="274320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導覽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3291840" y="4160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CFE0E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認識圖書館服務與空間、靜宜</a:t>
            </a:r>
            <a:r>
              <a:rPr kumimoji="0" lang="zh-TW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FE0E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館藏查詢系統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FE0E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，以及研究生可善用的專屬資源。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571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服務總覽 SERVICES OVERVIEW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蓋夏圖書館，不只是借書的地方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55448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館藏借閱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圖書、期刊、視聽資料借閱與館際互借服務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17920" y="21945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21792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94944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學習空間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21792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個人研讀室、小組討論室與多媒體視聽區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55448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電子資源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82296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中外文資料庫、電子期刊與電子書全天候使用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94360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217920" y="416052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621792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694944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研究支援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21792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論文格式指導、文獻檢索諮詢與資料庫使用教學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25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研究生專屬 GRADUATE STUDENT SERVICES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研究生最實用的四項圖書館服務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55448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個別化研究諮詢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可預約館員一對一討論研究主題與檢索策略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0" y="192024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17920" y="219456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21792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949440" y="217627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論文格式指導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21792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協助確認學位論文格式、引用格式是否符合規範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55448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館際合作與文獻傳遞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82296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本館未收藏之文獻，可申請館際互借或文獻傳遞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943600" y="3886200"/>
            <a:ext cx="5120640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217920" y="416052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621792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694944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使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協助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217920" y="4754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 err="1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教學或研究需要之資料庫，可</a:t>
            </a:r>
            <a:r>
              <a:rPr kumimoji="0" lang="zh-TW" alt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進行使用指導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17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338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id="{23A41453-F3E8-8133-D8F1-CDB1C01714D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t>新增頁尾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4350ED1F-DF12-C8FE-4117-339AEB872DF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Microsoft JhengHei UI" panose="020B0604030504040204" pitchFamily="34" charset="-120"/>
              <a:ea typeface="Microsoft JhengHei UI" panose="020B0604030504040204" pitchFamily="34" charset="-120"/>
              <a:cs typeface="+mn-cs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15E63F50-939B-BC0A-BC72-53965CE2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靜宜大學蓋夏圖書館</a:t>
            </a:r>
            <a:r>
              <a:rPr lang="en-US" altLang="zh-TW" dirty="0">
                <a:hlinkClick r:id="rId2"/>
              </a:rPr>
              <a:t>https://library.pu.edu.tw</a:t>
            </a:r>
            <a:r>
              <a:rPr lang="zh-TW" altLang="en-US" dirty="0"/>
              <a:t> </a:t>
            </a:r>
            <a:r>
              <a:rPr lang="en-US" altLang="zh-TW" dirty="0"/>
              <a:t> 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F985628-C85B-EC50-4990-70212B6C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2" y="1428206"/>
            <a:ext cx="5918415" cy="556913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E0B8F8A-1FDD-92DF-2502-655A7E9B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855" y="1384663"/>
            <a:ext cx="5945268" cy="565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5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51BB30A-6B3B-4302-B52A-3D1A4A15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1B0DEEE-4966-4AB5-B05E-26B259A8E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28" y="0"/>
            <a:ext cx="11449272" cy="63212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88DA848-3AD9-4C22-93E9-6D3CBD372DCC}"/>
              </a:ext>
            </a:extLst>
          </p:cNvPr>
          <p:cNvSpPr/>
          <p:nvPr/>
        </p:nvSpPr>
        <p:spPr>
          <a:xfrm>
            <a:off x="1840485" y="5384390"/>
            <a:ext cx="7862957" cy="351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CB20654-D31E-490A-964B-C8DCDA1CE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79" y="0"/>
            <a:ext cx="4992555" cy="686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9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867" dirty="0">
                <a:solidFill>
                  <a:schemeClr val="accent2">
                    <a:lumMod val="50000"/>
                  </a:schemeClr>
                </a:solidFill>
                <a:latin typeface="微軟正黑體 Light" panose="020B0304030504040204" pitchFamily="34" charset="-120"/>
              </a:rPr>
              <a:t>檢索工具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館藏查詢系統</a:t>
            </a:r>
            <a:b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圖書、電子書、紙本期刊、 電子期刊、學位論文、</a:t>
            </a: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DVD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CD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endParaRPr lang="en-US" altLang="zh-TW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Jumper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資源探索服務系統</a:t>
            </a:r>
            <a:endParaRPr lang="en-US" altLang="zh-TW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所有電子資源，含資料庫、電子期刊、電子書</a:t>
            </a: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...)</a:t>
            </a:r>
          </a:p>
          <a:p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1" lang="e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796" y="6255965"/>
            <a:ext cx="1824349" cy="60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23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1" lang="e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e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48" y="2066087"/>
            <a:ext cx="10496500" cy="447282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730856" y="2420888"/>
            <a:ext cx="864096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65662" y="3212976"/>
            <a:ext cx="864096" cy="319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Google Shape;741;p19">
            <a:extLst>
              <a:ext uri="{FF2B5EF4-FFF2-40B4-BE49-F238E27FC236}">
                <a16:creationId xmlns:a16="http://schemas.microsoft.com/office/drawing/2014/main" id="{4B6F3592-2CA9-403F-8DD9-3EDEAB68DDFF}"/>
              </a:ext>
            </a:extLst>
          </p:cNvPr>
          <p:cNvSpPr txBox="1">
            <a:spLocks/>
          </p:cNvSpPr>
          <p:nvPr/>
        </p:nvSpPr>
        <p:spPr>
          <a:xfrm>
            <a:off x="2173651" y="393753"/>
            <a:ext cx="6146800" cy="112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R="0" lvl="1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000"/>
              <a:buFont typeface="Catamaran"/>
              <a:buNone/>
              <a:tabLst/>
              <a:defRPr/>
            </a:pP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Catamaran"/>
              </a:rPr>
              <a:t>借書借影片必學</a:t>
            </a:r>
          </a:p>
        </p:txBody>
      </p:sp>
      <p:sp>
        <p:nvSpPr>
          <p:cNvPr id="16" name="Google Shape;977;p38">
            <a:extLst>
              <a:ext uri="{FF2B5EF4-FFF2-40B4-BE49-F238E27FC236}">
                <a16:creationId xmlns:a16="http://schemas.microsoft.com/office/drawing/2014/main" id="{5D829F9D-3133-4797-8F90-52BFD2EA854B}"/>
              </a:ext>
            </a:extLst>
          </p:cNvPr>
          <p:cNvSpPr/>
          <p:nvPr/>
        </p:nvSpPr>
        <p:spPr>
          <a:xfrm>
            <a:off x="10366760" y="3429000"/>
            <a:ext cx="1555229" cy="1961239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Google Shape;978;p38">
            <a:extLst>
              <a:ext uri="{FF2B5EF4-FFF2-40B4-BE49-F238E27FC236}">
                <a16:creationId xmlns:a16="http://schemas.microsoft.com/office/drawing/2014/main" id="{B37F846C-9F89-4494-B6CE-10DD98A54D16}"/>
              </a:ext>
            </a:extLst>
          </p:cNvPr>
          <p:cNvSpPr/>
          <p:nvPr/>
        </p:nvSpPr>
        <p:spPr>
          <a:xfrm>
            <a:off x="10752263" y="3532152"/>
            <a:ext cx="1001289" cy="1346463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400" b="0" i="0" u="none" strike="noStrike" kern="1200" cap="none" spc="0" normalizeH="0" baseline="0" noProof="0">
              <a:ln>
                <a:noFill/>
              </a:ln>
              <a:solidFill>
                <a:srgbClr val="273F68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63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77A4D8-E0A8-46DE-90EA-F5A08BC0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19" y="632332"/>
            <a:ext cx="8910293" cy="5722149"/>
          </a:xfrm>
          <a:prstGeom prst="rect">
            <a:avLst/>
          </a:prstGeom>
        </p:spPr>
      </p:pic>
      <p:sp>
        <p:nvSpPr>
          <p:cNvPr id="5" name="標題 4">
            <a:extLst>
              <a:ext uri="{FF2B5EF4-FFF2-40B4-BE49-F238E27FC236}">
                <a16:creationId xmlns:a16="http://schemas.microsoft.com/office/drawing/2014/main" id="{89F24A96-3894-47E4-A75E-ED527096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3792" y="18923"/>
            <a:ext cx="6420925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https://webpacx.lib.pu.edu.tw</a:t>
            </a:r>
            <a:r>
              <a:rPr lang="zh-TW" altLang="en-US" sz="3600" dirty="0">
                <a:solidFill>
                  <a:schemeClr val="bg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 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69FD08D-4860-4AC4-B6B7-58E021FAD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06" y="2687735"/>
            <a:ext cx="1389367" cy="2661320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763B151-C322-40FF-BBFD-0B5C1C6A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873" y="2708845"/>
            <a:ext cx="1125075" cy="1455043"/>
          </a:xfrm>
          <a:prstGeom prst="rect">
            <a:avLst/>
          </a:prstGeom>
          <a:ln>
            <a:solidFill>
              <a:srgbClr val="FFCC66"/>
            </a:solidFill>
          </a:ln>
        </p:spPr>
      </p:pic>
      <p:sp>
        <p:nvSpPr>
          <p:cNvPr id="8" name="矩形圖說文字 5">
            <a:extLst>
              <a:ext uri="{FF2B5EF4-FFF2-40B4-BE49-F238E27FC236}">
                <a16:creationId xmlns:a16="http://schemas.microsoft.com/office/drawing/2014/main" id="{80A4BAAD-960B-48FB-B127-4C387086FF07}"/>
              </a:ext>
            </a:extLst>
          </p:cNvPr>
          <p:cNvSpPr/>
          <p:nvPr/>
        </p:nvSpPr>
        <p:spPr>
          <a:xfrm>
            <a:off x="8547407" y="1178307"/>
            <a:ext cx="1186929" cy="432048"/>
          </a:xfrm>
          <a:prstGeom prst="wedgeRectCallout">
            <a:avLst>
              <a:gd name="adj1" fmla="val 18919"/>
              <a:gd name="adj2" fmla="val -112335"/>
            </a:avLst>
          </a:prstGeom>
          <a:solidFill>
            <a:srgbClr val="CC99F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繁黑體 Std B" panose="020B0700000000000000" pitchFamily="34" charset="-120"/>
                <a:ea typeface="Adobe 繁黑體 Std B" panose="020B0700000000000000" pitchFamily="34" charset="-120"/>
                <a:cs typeface="+mn-cs"/>
              </a:rPr>
              <a:t>個人書房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10974F-5857-4FD7-9784-FDD34EDCB26E}"/>
              </a:ext>
            </a:extLst>
          </p:cNvPr>
          <p:cNvSpPr/>
          <p:nvPr/>
        </p:nvSpPr>
        <p:spPr>
          <a:xfrm>
            <a:off x="2261705" y="2456070"/>
            <a:ext cx="411568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C716050-C2C8-4074-8E31-2AEA136A0369}"/>
              </a:ext>
            </a:extLst>
          </p:cNvPr>
          <p:cNvSpPr/>
          <p:nvPr/>
        </p:nvSpPr>
        <p:spPr>
          <a:xfrm>
            <a:off x="2774873" y="2462448"/>
            <a:ext cx="608849" cy="23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913B209D-87FE-4C70-A63C-266F7771D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8166" y="1846470"/>
            <a:ext cx="6648145" cy="405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A2250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822960" y="2743200"/>
            <a:ext cx="1280160" cy="128016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2331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8A33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PART 2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3246120" y="274320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教育研究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291840" y="4160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CFE0E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認識教育領域常用的國內外學術資料庫，並掌握有效的檢索策略。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國外資料庫 INTERNATIONAL DATABASES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教育領域三大國際資料庫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346704" cy="3108960"/>
          </a:xfrm>
          <a:prstGeom prst="roundRect">
            <a:avLst>
              <a:gd name="adj" fmla="val 264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Shape 3"/>
          <p:cNvSpPr/>
          <p:nvPr/>
        </p:nvSpPr>
        <p:spPr>
          <a:xfrm>
            <a:off x="804672" y="2258568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 txBox="1"/>
          <p:nvPr/>
        </p:nvSpPr>
        <p:spPr>
          <a:xfrm>
            <a:off x="804672" y="22585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9260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EBSCOHost </a:t>
            </a:r>
            <a:r>
              <a:rPr lang="zh-TW" altLang="en-US" sz="17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系列資料庫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3410712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zh-TW" altLang="en-US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涵蓋</a:t>
            </a:r>
            <a:r>
              <a:rPr lang="en-US" altLang="zh-TW" sz="1250" dirty="0" err="1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ERIC</a:t>
            </a:r>
            <a:r>
              <a:rPr lang="en-US" sz="1250" dirty="0" err="1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美國教育資源資訊中心，教育領域最重要的免費資料庫，涵蓋期刊論文與研究報告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123944" y="1965960"/>
            <a:ext cx="3346704" cy="3108960"/>
          </a:xfrm>
          <a:prstGeom prst="roundRect">
            <a:avLst>
              <a:gd name="adj" fmla="val 264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4379976" y="2258568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 txBox="1"/>
          <p:nvPr/>
        </p:nvSpPr>
        <p:spPr>
          <a:xfrm>
            <a:off x="4379976" y="22585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379976" y="2926080"/>
            <a:ext cx="3090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Scopus AI </a:t>
            </a:r>
            <a:r>
              <a:rPr lang="zh-TW" altLang="en-US" sz="17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引用文獻索引資料庫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379976" y="3410712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altLang="zh-TW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Scopus </a:t>
            </a:r>
            <a:r>
              <a:rPr lang="zh-TW" altLang="en-US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 </a:t>
            </a:r>
            <a:r>
              <a:rPr lang="en-US" altLang="zh-TW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Elsevier </a:t>
            </a:r>
            <a:r>
              <a:rPr lang="zh-TW" altLang="en-US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所製作的全球最大索引摘要資料庫。</a:t>
            </a:r>
          </a:p>
        </p:txBody>
      </p:sp>
      <p:sp>
        <p:nvSpPr>
          <p:cNvPr id="14" name="Shape 12"/>
          <p:cNvSpPr/>
          <p:nvPr/>
        </p:nvSpPr>
        <p:spPr>
          <a:xfrm>
            <a:off x="7699248" y="1965960"/>
            <a:ext cx="3346704" cy="3108960"/>
          </a:xfrm>
          <a:prstGeom prst="roundRect">
            <a:avLst>
              <a:gd name="adj" fmla="val 264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7955280" y="2258568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 txBox="1"/>
          <p:nvPr/>
        </p:nvSpPr>
        <p:spPr>
          <a:xfrm>
            <a:off x="7955280" y="22585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7955280" y="29260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Web of Science / JCR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7955280" y="3410712"/>
            <a:ext cx="2834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跨領域引文索引資料庫，可查詢期刊影響係數（JCR），評估期刊品質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4924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可透過蓋夏圖書館官網之「電子資料庫」專區進入校內／VPN 授權連線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國內資料庫 TAIWAN DATABASES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中文文獻不可忽略的三個資料庫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346704" cy="3108960"/>
          </a:xfrm>
          <a:prstGeom prst="roundRect">
            <a:avLst>
              <a:gd name="adj" fmla="val 264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Shape 3"/>
          <p:cNvSpPr/>
          <p:nvPr/>
        </p:nvSpPr>
        <p:spPr>
          <a:xfrm>
            <a:off x="804672" y="2258568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 txBox="1"/>
          <p:nvPr/>
        </p:nvSpPr>
        <p:spPr>
          <a:xfrm>
            <a:off x="804672" y="22585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92608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台灣博碩士論文</a:t>
            </a:r>
            <a:endParaRPr lang="en-US" sz="1600" dirty="0">
              <a:hlinkClick r:id="rId3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知識加值系統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370332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全國博碩士論文全文資料庫，掌握國內教育行政相關研究的第一手資料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123944" y="1965960"/>
            <a:ext cx="3346704" cy="3108960"/>
          </a:xfrm>
          <a:prstGeom prst="roundRect">
            <a:avLst>
              <a:gd name="adj" fmla="val 264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4379976" y="2258568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 txBox="1"/>
          <p:nvPr/>
        </p:nvSpPr>
        <p:spPr>
          <a:xfrm>
            <a:off x="4379976" y="22585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379976" y="292608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Journal</a:t>
            </a:r>
            <a:r>
              <a:rPr lang="zh-TW" altLang="en-US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學術期刊資料庫 </a:t>
            </a:r>
            <a:r>
              <a:rPr lang="en-US" altLang="zh-TW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(</a:t>
            </a:r>
            <a:r>
              <a:rPr lang="zh-TW" altLang="en-US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原華藝</a:t>
            </a:r>
            <a:r>
              <a:rPr lang="en-US" altLang="zh-TW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CEPS</a:t>
            </a:r>
            <a:r>
              <a:rPr lang="zh-TW" altLang="en-US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中文電子期刊</a:t>
            </a:r>
            <a:r>
              <a:rPr lang="en-US" altLang="zh-TW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)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379976" y="370332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收錄大量中文期刊全文，是查找國內教育期刊論文最常用的平台之一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699248" y="1965960"/>
            <a:ext cx="3346704" cy="3108960"/>
          </a:xfrm>
          <a:prstGeom prst="roundRect">
            <a:avLst>
              <a:gd name="adj" fmla="val 264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7955280" y="2258568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 txBox="1"/>
          <p:nvPr/>
        </p:nvSpPr>
        <p:spPr>
          <a:xfrm>
            <a:off x="7955280" y="22585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7955280" y="292608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ERICdata</a:t>
            </a:r>
            <a:r>
              <a:rPr lang="zh-TW" altLang="en-US" sz="16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高等教育知識庫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955280" y="3703320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另一個涵蓋人文社會領域中文期刊的重要資料庫，可與華藝互補查找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4924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 err="1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建議搭配</a:t>
            </a:r>
            <a:r>
              <a:rPr lang="zh-TW" altLang="en-US" sz="1250" i="1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6"/>
              </a:rPr>
              <a:t>國家圖書館</a:t>
            </a:r>
            <a:r>
              <a:rPr lang="en-US" sz="1250" i="1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6"/>
              </a:rPr>
              <a:t>「</a:t>
            </a:r>
            <a:r>
              <a:rPr lang="zh-TW" altLang="en-US" sz="1250" i="1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6"/>
              </a:rPr>
              <a:t>臺灣期刊論文索引系統</a:t>
            </a:r>
            <a:r>
              <a:rPr lang="en-US" sz="1250" i="1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6"/>
              </a:rPr>
              <a:t>」</a:t>
            </a:r>
            <a:r>
              <a:rPr lang="en-US" sz="1250" i="1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交叉查證，避免遺漏重要文獻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檢索技巧 SEARCH STRATEGY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四步驟，讓資料庫搜尋更精準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0515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Shape 3"/>
          <p:cNvSpPr/>
          <p:nvPr/>
        </p:nvSpPr>
        <p:spPr>
          <a:xfrm>
            <a:off x="777240" y="214884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 txBox="1"/>
          <p:nvPr/>
        </p:nvSpPr>
        <p:spPr>
          <a:xfrm>
            <a:off x="77724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2039112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拆解研究問題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2423160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把研究主題拆成幾個核心概念（如：教育行政、學校領導、專業發展）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3081528"/>
            <a:ext cx="10515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8"/>
          <p:cNvSpPr/>
          <p:nvPr/>
        </p:nvSpPr>
        <p:spPr>
          <a:xfrm>
            <a:off x="777240" y="3264408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 txBox="1"/>
          <p:nvPr/>
        </p:nvSpPr>
        <p:spPr>
          <a:xfrm>
            <a:off x="777240" y="326440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15468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善用布林邏輯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538728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 AND／OR／NOT 組合關鍵字，例如「校長領導 AND 教師專業發展」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4197096"/>
            <a:ext cx="10515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3"/>
          <p:cNvSpPr/>
          <p:nvPr/>
        </p:nvSpPr>
        <p:spPr>
          <a:xfrm>
            <a:off x="777240" y="4379976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37997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270248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使用主題詞／敘述詞</a:t>
            </a:r>
            <a:endParaRPr lang="en-US" sz="1550" dirty="0"/>
          </a:p>
        </p:txBody>
      </p:sp>
      <p:sp>
        <p:nvSpPr>
          <p:cNvPr id="18" name="Text 16"/>
          <p:cNvSpPr txBox="1"/>
          <p:nvPr/>
        </p:nvSpPr>
        <p:spPr>
          <a:xfrm>
            <a:off x="1600200" y="4654296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查詢資料庫的索引典（Thesaurus），找出標準化的主題詞以提高精準度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5312664"/>
            <a:ext cx="10515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Shape 18"/>
          <p:cNvSpPr/>
          <p:nvPr/>
        </p:nvSpPr>
        <p:spPr>
          <a:xfrm>
            <a:off x="777240" y="5495544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9"/>
          <p:cNvSpPr txBox="1"/>
          <p:nvPr/>
        </p:nvSpPr>
        <p:spPr>
          <a:xfrm>
            <a:off x="777240" y="549554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5385816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善用進階篩選</a:t>
            </a:r>
            <a:endParaRPr lang="en-US" sz="1550" dirty="0"/>
          </a:p>
        </p:txBody>
      </p:sp>
      <p:sp>
        <p:nvSpPr>
          <p:cNvPr id="23" name="Text 21"/>
          <p:cNvSpPr txBox="1"/>
          <p:nvPr/>
        </p:nvSpPr>
        <p:spPr>
          <a:xfrm>
            <a:off x="1600200" y="5769864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以出版年份、文獻類型、同儕審查等條件縮小範圍，提升文獻品質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92777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整合運用 PUTTING IT TOGETHER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1295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負責發散，資料庫負責驗證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074920" cy="3749040"/>
          </a:xfrm>
          <a:prstGeom prst="roundRect">
            <a:avLst>
              <a:gd name="adj" fmla="val 2195"/>
            </a:avLst>
          </a:prstGeom>
          <a:solidFill>
            <a:srgbClr val="EAF2F5"/>
          </a:solidFill>
          <a:ln w="12700">
            <a:solidFill>
              <a:srgbClr val="D5E4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 txBox="1"/>
          <p:nvPr/>
        </p:nvSpPr>
        <p:spPr>
          <a:xfrm>
            <a:off x="822960" y="2194560"/>
            <a:ext cx="4526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A8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AI 做的事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4526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把模糊的研究想法轉換成具體關鍵字</a:t>
            </a:r>
            <a:endParaRPr lang="en-US" sz="13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快速瀏覽大量摘要，篩出值得細讀的文獻</a:t>
            </a:r>
            <a:endParaRPr lang="en-US" sz="13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整理不同研究間的共通點與差異</a:t>
            </a:r>
            <a:endParaRPr lang="en-US" sz="13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B2A3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協助草擬文獻回顧的初步架構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806440" y="1965960"/>
            <a:ext cx="5074920" cy="3749040"/>
          </a:xfrm>
          <a:prstGeom prst="roundRect">
            <a:avLst>
              <a:gd name="adj" fmla="val 2195"/>
            </a:avLst>
          </a:prstGeom>
          <a:solidFill>
            <a:srgbClr val="21295C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 txBox="1"/>
          <p:nvPr/>
        </p:nvSpPr>
        <p:spPr>
          <a:xfrm>
            <a:off x="6080760" y="2194560"/>
            <a:ext cx="4526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A33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回資料庫做的事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743200"/>
            <a:ext cx="4526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核對文獻是否真實存在、資料是否正確</a:t>
            </a:r>
            <a:endParaRPr lang="en-US" sz="13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確認期刊等級與同儕審查狀態</a:t>
            </a:r>
            <a:endParaRPr lang="en-US" sz="13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取得正式全文與完整引用格式</a:t>
            </a:r>
            <a:endParaRPr lang="en-US" sz="1300" dirty="0"/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建立正式、可被檢核的文獻清單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64174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A225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22960" y="2743200"/>
            <a:ext cx="1280160" cy="128016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3291840" y="2331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PART 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3246120" y="274320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工具與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教育研究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3291840" y="4160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FE0E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認識當前常用於文獻搜尋、閱讀整理與寫作協作的 AI 工具，並建立正確的使用觀念。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349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研究工具全貌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研究流程中，AI 能幫上忙的四個環節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120640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600200" y="213055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文獻搜尋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22960" y="27432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以自然語言查找相關文獻、找出關鍵論文與引用脈絡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822960" y="341071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Elicit、Semantic Scholar、Connected Papers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943600" y="1874520"/>
            <a:ext cx="5120640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217920" y="214884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21792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6995160" y="213055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閱讀與摘要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217920" y="27432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快速摘要長篇論文、萃取研究方法與結論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6217920" y="341071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Gemini Notebook、Claude、ChatGPT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48640" y="4114800"/>
            <a:ext cx="5120640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22960" y="438912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822960" y="4389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1600200" y="43708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資料整理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822960" y="498348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彙整筆記、建立文獻主題架構、比較多篇研究觀點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22960" y="565099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altLang="zh-TW" sz="1150" i="1" dirty="0">
                <a:solidFill>
                  <a:srgbClr val="1C729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Gemini Notebook </a:t>
            </a: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、Notion AI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943600" y="4114800"/>
            <a:ext cx="5120640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217920" y="438912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6217920" y="4389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6995160" y="43708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寫作協作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6217920" y="498348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潤飾文字、檢查邏輯與論述架構（非取代原創思考）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6217920" y="565099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1" u="none" strike="noStrike" kern="1200" cap="none" spc="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Claude、ChatGPT、Grammarly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34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文獻管理 REFERENCE MANAGEMENT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從搜尋到寫作的完整工作流程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63040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46304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85800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資料庫 / AI 搜尋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85800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以資料庫＋AI工具雙軌並行，擴大文獻涵蓋率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3017520" y="2423160"/>
            <a:ext cx="164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182112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096512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096512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3319272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匯入</a:t>
            </a: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EndNote 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3319272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一鍵儲存書目資料、PDF 全文與筆記，自動建立引用格式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5650992" y="2423160"/>
            <a:ext cx="164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815584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729984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6729984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952744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輔助閱讀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952744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請 AI 摘要重點，回頭在原文標記與驗證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284464" y="2423160"/>
            <a:ext cx="164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449056" y="2103120"/>
            <a:ext cx="2468880" cy="28346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363456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9363456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8586216" y="3246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撰寫與引用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8586216" y="379476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透過EndNote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 外掛於 Word 中自動插入引用與參考書目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821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E8A33D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使用倫理與風險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很方便，但三件事一定要自己把關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640080" cy="64008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40080" y="1965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!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600200" y="1947672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幻覺與錯誤引用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600200" y="240487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CFE0E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可能生成不存在的文獻或錯誤的作者、年份，務必回原文核對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3200400"/>
            <a:ext cx="640080" cy="64008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!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600200" y="3182112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學術倫理界線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600200" y="363931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CFE0E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可協助整理與潤飾，但研究論點、詮釋與貢獻仍須出自研究者本人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40080" y="4434840"/>
            <a:ext cx="640080" cy="64008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40080" y="4434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!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600200" y="4416552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資料隱私與版權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1600200" y="487375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CFE0EA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上傳未出版資料或他人著作前，留意平台的資料保存與使用條款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FB4C7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221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76BBCD-3DB5-47FB-B5E6-E414AC4A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生成式</a:t>
            </a:r>
            <a:r>
              <a:rPr lang="en-US" altLang="zh-TW" dirty="0"/>
              <a:t>AI</a:t>
            </a:r>
            <a:r>
              <a:rPr lang="zh-TW" altLang="en-US" dirty="0"/>
              <a:t>學術應用參考指引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7B20AF4-A5E7-4D18-B6AB-527FFFB27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66" t="13680" r="4390" b="5233"/>
          <a:stretch/>
        </p:blipFill>
        <p:spPr>
          <a:xfrm>
            <a:off x="1212556" y="2203123"/>
            <a:ext cx="9384552" cy="4464497"/>
          </a:xfr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80FD071-C2B8-4993-BAC4-D73AB3F87FED}"/>
              </a:ext>
            </a:extLst>
          </p:cNvPr>
          <p:cNvSpPr txBox="1"/>
          <p:nvPr/>
        </p:nvSpPr>
        <p:spPr>
          <a:xfrm>
            <a:off x="983432" y="1556792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蓋下圖書館首頁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學習研究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支援教學與研究  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/ 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生成式</a:t>
            </a: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AI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學術應用參考指引</a:t>
            </a:r>
            <a:endParaRPr kumimoji="1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  <a:hlinkClick r:id="rId3"/>
              </a:rPr>
              <a:t>https://library.pu.edu.tw/p/426-1054-157.php?Lang=zh-tw</a:t>
            </a:r>
            <a:r>
              <a:rPr kumimoji="1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E31C17B-7304-45E8-9BF8-2115BB2650AB}"/>
              </a:ext>
            </a:extLst>
          </p:cNvPr>
          <p:cNvSpPr/>
          <p:nvPr/>
        </p:nvSpPr>
        <p:spPr>
          <a:xfrm>
            <a:off x="8328248" y="2636912"/>
            <a:ext cx="72008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FF50D38-9507-4C39-8096-2AAA4236D6A6}"/>
              </a:ext>
            </a:extLst>
          </p:cNvPr>
          <p:cNvSpPr/>
          <p:nvPr/>
        </p:nvSpPr>
        <p:spPr>
          <a:xfrm>
            <a:off x="4439816" y="3140968"/>
            <a:ext cx="144016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1A1BE64-1290-438B-82C2-EED65BED97AA}"/>
              </a:ext>
            </a:extLst>
          </p:cNvPr>
          <p:cNvSpPr/>
          <p:nvPr/>
        </p:nvSpPr>
        <p:spPr>
          <a:xfrm>
            <a:off x="4367808" y="4760278"/>
            <a:ext cx="165618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188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文獻搜尋 LITERATURE DISCOVERY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用自然語言找文獻，而非只靠關鍵字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346704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3346704" cy="109728"/>
          </a:xfrm>
          <a:prstGeom prst="rect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04672" y="228600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0467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804672" y="29718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Elicit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804672" y="34747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輸入研究問題，自動彙整相關論文的研究方法、樣本與結論，適合做初步文獻掃描。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123944" y="1965960"/>
            <a:ext cx="3346704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23944" y="1965960"/>
            <a:ext cx="3346704" cy="109728"/>
          </a:xfrm>
          <a:prstGeom prst="rect">
            <a:avLst/>
          </a:prstGeom>
          <a:solidFill>
            <a:srgbClr val="1C729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79976" y="228600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37997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4379976" y="29718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Semantic Scholar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379976" y="34747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以引用網絡呈現論文影響力與延伸研究，可快速找到領域中的關鍵文獻。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699248" y="1965960"/>
            <a:ext cx="3346704" cy="3200400"/>
          </a:xfrm>
          <a:prstGeom prst="roundRect">
            <a:avLst>
              <a:gd name="adj" fmla="val 2571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99248" y="1965960"/>
            <a:ext cx="3346704" cy="109728"/>
          </a:xfrm>
          <a:prstGeom prst="rect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955280" y="228600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795528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7955280" y="29718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Connected Papers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7955280" y="34747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以視覺化圖譜呈現一篇論文的前置研究與後續引用，適合建立研究脈絡地圖。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548640" y="54406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小提醒：這類工具能加速「找到起點」，但仍須回到原始文獻確認內容正確性。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610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生成式 AI 助理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3"/>
              </a:rPr>
              <a:t>ChatGPT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、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4"/>
              </a:rPr>
              <a:t>Claude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、</a:t>
            </a:r>
            <a:r>
              <a:rPr kumimoji="0" lang="en-US" altLang="zh-TW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Gemini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  <a:hlinkClick r:id="rId5"/>
              </a:rPr>
              <a:t>Notebook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可以怎麼用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0515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691640" y="2130552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文獻摘要與比較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691640" y="256032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上傳多篇 PDF，請 AI 摘要重點、比較研究方法或找出觀點分歧處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3410712"/>
            <a:ext cx="10515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2960" y="3730752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373075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691640" y="3575304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研究架構發想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691640" y="4005072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描述研究主題，請 AI 協助腦力激盪研究問題、變項或章節架構（僅供參考）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4855464"/>
            <a:ext cx="105156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5175504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517550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691640" y="5020056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文字潤飾與邏輯檢查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691640" y="5449824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檢查論述是否連貫、段落銜接是否清楚，但論點與詮釋仍須自己把關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529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1A3E5C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 txBox="1"/>
          <p:nvPr/>
        </p:nvSpPr>
        <p:spPr>
          <a:xfrm>
            <a:off x="640080" y="21031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結語 ｜ 讓 AI、資料庫與圖書館成為研究的後盾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0632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CFE0E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加速發想，資料庫確保嚴謹，圖書館提供支援——三者相輔相成，缺一不可。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3977640"/>
            <a:ext cx="2743200" cy="0"/>
          </a:xfrm>
          <a:prstGeom prst="line">
            <a:avLst/>
          </a:prstGeom>
          <a:noFill/>
          <a:ln w="254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429768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E8A33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Q &amp; A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50749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6EE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謝謝聆聽！歡迎提問與交流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FB4C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E748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200" normalizeH="0" baseline="0" noProof="0" dirty="0">
                <a:ln>
                  <a:noFill/>
                </a:ln>
                <a:solidFill>
                  <a:srgbClr val="1C729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聯絡窗口 CONTACT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有問題，隨時找圖書館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0332720" cy="356616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E1EAE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554480" y="226771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圖書館官網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663440" y="226771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查詢開放時間、電子資料庫入口與各項服務申請表單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22960" y="3035808"/>
            <a:ext cx="9784080" cy="0"/>
          </a:xfrm>
          <a:prstGeom prst="line">
            <a:avLst/>
          </a:prstGeom>
          <a:noFill/>
          <a:ln w="12700">
            <a:solidFill>
              <a:srgbClr val="E7EEF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2960" y="333756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1554480" y="331927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參考諮詢服務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4663440" y="331927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1B2A33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現場、電話或線上表單皆可提出文獻檢索或資料庫使用問題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2960" y="4087368"/>
            <a:ext cx="9784080" cy="0"/>
          </a:xfrm>
          <a:prstGeom prst="line">
            <a:avLst/>
          </a:prstGeom>
          <a:noFill/>
          <a:ln w="12700">
            <a:solidFill>
              <a:srgbClr val="E7EEF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4389120"/>
            <a:ext cx="548640" cy="548640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822960" y="4389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554480" y="437083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1295C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聯絡方式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663440" y="437083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電話：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04-26328001-11633　Email：pu105B0@pu.edu.tw</a:t>
            </a:r>
          </a:p>
        </p:txBody>
      </p:sp>
      <p:sp>
        <p:nvSpPr>
          <p:cNvPr id="19" name="Text 17"/>
          <p:cNvSpPr txBox="1"/>
          <p:nvPr/>
        </p:nvSpPr>
        <p:spPr>
          <a:xfrm>
            <a:off x="548640" y="566928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</a:t>
            </a: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https://library.pu.edu.tw/</a:t>
            </a:r>
            <a:r>
              <a:rPr kumimoji="0" lang="zh-TW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蓋夏圖書館研習｜AI工具與教育研究資源運用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11368735" y="635508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E7480"/>
                </a:solidFill>
                <a:effectLst/>
                <a:uLnTx/>
                <a:uFillTx/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533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40" y="1498333"/>
            <a:ext cx="9479080" cy="53596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標題 1"/>
          <p:cNvSpPr txBox="1">
            <a:spLocks/>
          </p:cNvSpPr>
          <p:nvPr/>
        </p:nvSpPr>
        <p:spPr>
          <a:xfrm>
            <a:off x="1718364" y="286767"/>
            <a:ext cx="7404745" cy="103756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R="0" lvl="1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R="0" lvl="2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R="0" lvl="3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R="0" lvl="4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R="0" lvl="5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R="0" lvl="6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R="0" lvl="7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R="0" lvl="8" algn="ctr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 i="0" u="none" strike="noStrike" cap="none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000"/>
              <a:buFont typeface="Catamaran"/>
              <a:buNone/>
              <a:tabLst/>
              <a:defRPr/>
            </a:pPr>
            <a:r>
              <a:rPr kumimoji="1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繁黑體 Std B" pitchFamily="34" charset="-120"/>
                <a:ea typeface="Adobe 繁黑體 Std B" pitchFamily="34" charset="-120"/>
                <a:sym typeface="Catamaran"/>
              </a:rPr>
              <a:t>1F</a:t>
            </a:r>
            <a:r>
              <a:rPr kumimoji="1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繁黑體 Std B" pitchFamily="34" charset="-120"/>
                <a:ea typeface="Adobe 繁黑體 Std B" pitchFamily="34" charset="-120"/>
                <a:sym typeface="Catamaran"/>
              </a:rPr>
              <a:t>參考諮詢台</a:t>
            </a:r>
          </a:p>
        </p:txBody>
      </p:sp>
    </p:spTree>
    <p:extLst>
      <p:ext uri="{BB962C8B-B14F-4D97-AF65-F5344CB8AC3E}">
        <p14:creationId xmlns:p14="http://schemas.microsoft.com/office/powerpoint/2010/main" val="2349426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53B53030-7B5A-4AE1-9F66-25CAD9EDF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090400" cy="6804466"/>
          </a:xfrm>
        </p:spPr>
      </p:pic>
    </p:spTree>
    <p:extLst>
      <p:ext uri="{BB962C8B-B14F-4D97-AF65-F5344CB8AC3E}">
        <p14:creationId xmlns:p14="http://schemas.microsoft.com/office/powerpoint/2010/main" val="2830176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56" y="63485"/>
            <a:ext cx="1575169" cy="519807"/>
          </a:xfrm>
          <a:prstGeom prst="rect">
            <a:avLst/>
          </a:prstGeom>
        </p:spPr>
      </p:pic>
      <p:sp>
        <p:nvSpPr>
          <p:cNvPr id="18" name="Google Shape;2274;p133"/>
          <p:cNvSpPr txBox="1">
            <a:spLocks noGrp="1"/>
          </p:cNvSpPr>
          <p:nvPr>
            <p:ph type="title" idx="4294967295"/>
          </p:nvPr>
        </p:nvSpPr>
        <p:spPr>
          <a:xfrm>
            <a:off x="3506787" y="2663099"/>
            <a:ext cx="5178425" cy="124936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 algn="ctr"/>
            <a:r>
              <a:rPr lang="zh-TW" altLang="en-US" sz="7200" dirty="0">
                <a:solidFill>
                  <a:srgbClr val="C00000"/>
                </a:solidFill>
                <a:latin typeface="+mn-ea"/>
              </a:rPr>
              <a:t>課程結束</a:t>
            </a:r>
            <a:r>
              <a:rPr lang="en-US" altLang="zh-TW" sz="7200" dirty="0">
                <a:solidFill>
                  <a:srgbClr val="C00000"/>
                </a:solidFill>
                <a:latin typeface="+mn-ea"/>
              </a:rPr>
              <a:t>THANKS</a:t>
            </a:r>
            <a:br>
              <a:rPr lang="en-US" altLang="zh-TW" sz="7200" dirty="0">
                <a:solidFill>
                  <a:srgbClr val="C00000"/>
                </a:solidFill>
                <a:latin typeface="+mn-ea"/>
              </a:rPr>
            </a:br>
            <a:endParaRPr sz="72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55815" y="4174425"/>
            <a:ext cx="274145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67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Do you have any questions?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321684" y="4801189"/>
            <a:ext cx="3744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知識服務組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Phone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：分機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11633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　</a:t>
            </a:r>
            <a:endParaRPr kumimoji="1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Email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pu105b0@pu.edu.tw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一般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848</Words>
  <Application>Microsoft Office PowerPoint</Application>
  <PresentationFormat>寬螢幕</PresentationFormat>
  <Paragraphs>265</Paragraphs>
  <Slides>27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27</vt:i4>
      </vt:variant>
    </vt:vector>
  </HeadingPairs>
  <TitlesOfParts>
    <vt:vector size="44" baseType="lpstr">
      <vt:lpstr>Adobe 繁黑體 Std B</vt:lpstr>
      <vt:lpstr>Aptos</vt:lpstr>
      <vt:lpstr>Arvo</vt:lpstr>
      <vt:lpstr>Catamaran</vt:lpstr>
      <vt:lpstr>Microsoft JhengHei UI</vt:lpstr>
      <vt:lpstr>微軟正黑體</vt:lpstr>
      <vt:lpstr>微軟正黑體</vt:lpstr>
      <vt:lpstr>微軟正黑體 Light</vt:lpstr>
      <vt:lpstr>新細明體</vt:lpstr>
      <vt:lpstr>Arial</vt:lpstr>
      <vt:lpstr>Calibri</vt:lpstr>
      <vt:lpstr>Calibri Light</vt:lpstr>
      <vt:lpstr>Josefin Sans</vt:lpstr>
      <vt:lpstr>Wingdings</vt:lpstr>
      <vt:lpstr>Office Theme</vt:lpstr>
      <vt:lpstr>1_一般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靜宜大學蓋夏圖書館https://library.pu.edu.tw  </vt:lpstr>
      <vt:lpstr>PowerPoint 簡報</vt:lpstr>
      <vt:lpstr>檢索工具</vt:lpstr>
      <vt:lpstr>PowerPoint 簡報</vt:lpstr>
      <vt:lpstr>https://webpacx.lib.pu.edu.tw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生成式AI學術應用參考指引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課程結束THANKS 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義臺 姜</cp:lastModifiedBy>
  <cp:revision>14</cp:revision>
  <dcterms:created xsi:type="dcterms:W3CDTF">2026-09-18T07:41:09Z</dcterms:created>
  <dcterms:modified xsi:type="dcterms:W3CDTF">2026-09-24T07:23:27Z</dcterms:modified>
</cp:coreProperties>
</file>