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61" r:id="rId3"/>
    <p:sldId id="264" r:id="rId4"/>
    <p:sldId id="263"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4" autoAdjust="0"/>
    <p:restoredTop sz="93275" autoAdjust="0"/>
  </p:normalViewPr>
  <p:slideViewPr>
    <p:cSldViewPr snapToGrid="0">
      <p:cViewPr varScale="1">
        <p:scale>
          <a:sx n="97" d="100"/>
          <a:sy n="97" d="100"/>
        </p:scale>
        <p:origin x="8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CAB5EF-6845-40DC-AE20-1EA6FFF7FF7C}" type="datetimeFigureOut">
              <a:rPr lang="zh-TW" altLang="en-US" smtClean="0"/>
              <a:t>2023/12/8</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2BD54-BB4C-491B-B340-A2410F6DC3A7}" type="slidenum">
              <a:rPr lang="zh-TW" altLang="en-US" smtClean="0"/>
              <a:t>‹#›</a:t>
            </a:fld>
            <a:endParaRPr lang="zh-TW" altLang="en-US"/>
          </a:p>
        </p:txBody>
      </p:sp>
    </p:spTree>
    <p:extLst>
      <p:ext uri="{BB962C8B-B14F-4D97-AF65-F5344CB8AC3E}">
        <p14:creationId xmlns:p14="http://schemas.microsoft.com/office/powerpoint/2010/main" val="181835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B72BD54-BB4C-491B-B340-A2410F6DC3A7}" type="slidenum">
              <a:rPr lang="zh-TW" altLang="en-US" smtClean="0"/>
              <a:t>3</a:t>
            </a:fld>
            <a:endParaRPr lang="zh-TW" altLang="en-US"/>
          </a:p>
        </p:txBody>
      </p:sp>
    </p:spTree>
    <p:extLst>
      <p:ext uri="{BB962C8B-B14F-4D97-AF65-F5344CB8AC3E}">
        <p14:creationId xmlns:p14="http://schemas.microsoft.com/office/powerpoint/2010/main" val="4060813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677334" y="233919"/>
            <a:ext cx="8596668" cy="1320800"/>
          </a:xfrm>
        </p:spPr>
        <p:txBody>
          <a:bodyPr>
            <a:normAutofit/>
          </a:bodyPr>
          <a:lstStyle>
            <a:lvl1pPr>
              <a:defRPr sz="3600"/>
            </a:lvl1pPr>
          </a:lstStyle>
          <a:p>
            <a:r>
              <a:rPr lang="zh-TW" altLang="en-US"/>
              <a:t>按一下以編輯母片標題樣式</a:t>
            </a:r>
            <a:endParaRPr lang="en-US" dirty="0"/>
          </a:p>
        </p:txBody>
      </p:sp>
      <p:sp>
        <p:nvSpPr>
          <p:cNvPr id="3" name="Content Placeholder 2"/>
          <p:cNvSpPr>
            <a:spLocks noGrp="1"/>
          </p:cNvSpPr>
          <p:nvPr>
            <p:ph idx="1"/>
          </p:nvPr>
        </p:nvSpPr>
        <p:spPr>
          <a:xfrm>
            <a:off x="677334" y="1779181"/>
            <a:ext cx="8596668" cy="425509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sz="6000" b="1" dirty="0"/>
              <a:t>ACM</a:t>
            </a:r>
            <a:r>
              <a:rPr lang="zh-TW" altLang="en-US" sz="6000" b="1" dirty="0"/>
              <a:t> </a:t>
            </a:r>
            <a:r>
              <a:rPr lang="en-US" altLang="zh-TW" sz="6000" b="1" dirty="0"/>
              <a:t>Open</a:t>
            </a:r>
            <a:r>
              <a:rPr lang="zh-TW" altLang="en-US" sz="6000" b="1" dirty="0"/>
              <a:t> 模式簡介</a:t>
            </a:r>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648168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477624"/>
            <a:ext cx="8596668" cy="1320800"/>
          </a:xfrm>
        </p:spPr>
        <p:txBody>
          <a:bodyPr>
            <a:normAutofit/>
          </a:bodyPr>
          <a:lstStyle/>
          <a:p>
            <a:r>
              <a:rPr lang="en-US" altLang="zh-TW" b="1" dirty="0"/>
              <a:t>ACM</a:t>
            </a:r>
            <a:r>
              <a:rPr lang="zh-TW" altLang="en-US" b="1" dirty="0"/>
              <a:t>對全面開放獲取出版的願景</a:t>
            </a:r>
            <a:br>
              <a:rPr lang="en-US" altLang="zh-TW" dirty="0"/>
            </a:br>
            <a:r>
              <a:rPr lang="en-US" altLang="zh-TW" sz="2000" dirty="0"/>
              <a:t>Our Vision Toward Total Open Access Publishing</a:t>
            </a:r>
            <a:endParaRPr lang="zh-TW" altLang="en-US" sz="2000" dirty="0"/>
          </a:p>
        </p:txBody>
      </p:sp>
      <p:sp>
        <p:nvSpPr>
          <p:cNvPr id="3" name="內容版面配置區 2"/>
          <p:cNvSpPr>
            <a:spLocks noGrp="1"/>
          </p:cNvSpPr>
          <p:nvPr>
            <p:ph idx="1"/>
          </p:nvPr>
        </p:nvSpPr>
        <p:spPr>
          <a:xfrm>
            <a:off x="677334" y="1798425"/>
            <a:ext cx="8862592" cy="4762632"/>
          </a:xfrm>
        </p:spPr>
        <p:txBody>
          <a:bodyPr>
            <a:normAutofit lnSpcReduction="10000"/>
          </a:bodyPr>
          <a:lstStyle/>
          <a:p>
            <a:r>
              <a:rPr lang="en-US" altLang="zh-TW" sz="2400" dirty="0"/>
              <a:t>ACM </a:t>
            </a:r>
            <a:r>
              <a:rPr lang="zh-TW" altLang="en-US" sz="2400" dirty="0"/>
              <a:t>是世界上歷史最悠久、規模最大的致力於計算機科學的科學協會。 作為一個會員驅動的非營利組織，</a:t>
            </a:r>
            <a:r>
              <a:rPr lang="en-US" altLang="zh-TW" sz="2400" dirty="0"/>
              <a:t>ACM </a:t>
            </a:r>
            <a:r>
              <a:rPr lang="zh-TW" altLang="en-US" sz="2400" dirty="0"/>
              <a:t>由世界各地超過 </a:t>
            </a:r>
            <a:r>
              <a:rPr lang="en-US" altLang="zh-TW" sz="2400" dirty="0"/>
              <a:t>100,000 </a:t>
            </a:r>
            <a:r>
              <a:rPr lang="zh-TW" altLang="en-US" sz="2400" dirty="0"/>
              <a:t>名學生、教師和從業者組成的多元化會員管理。 在其成員和志願者委員會的指導下，</a:t>
            </a:r>
            <a:r>
              <a:rPr lang="en-US" altLang="zh-TW" sz="2400" dirty="0"/>
              <a:t>ACM </a:t>
            </a:r>
            <a:r>
              <a:rPr lang="zh-TW" altLang="en-US" sz="2400" dirty="0"/>
              <a:t>宣布打算在多年內持續過渡到完全開放獲取 </a:t>
            </a:r>
            <a:r>
              <a:rPr lang="en-US" altLang="zh-TW" sz="2400" dirty="0"/>
              <a:t>(OA) </a:t>
            </a:r>
            <a:r>
              <a:rPr lang="zh-TW" altLang="en-US" sz="2400" dirty="0"/>
              <a:t>研究出版。</a:t>
            </a:r>
            <a:endParaRPr lang="en-US" altLang="zh-TW" sz="2400" dirty="0"/>
          </a:p>
          <a:p>
            <a:r>
              <a:rPr lang="zh-TW" altLang="en-US" sz="2400" dirty="0"/>
              <a:t>過渡到全面的 </a:t>
            </a:r>
            <a:r>
              <a:rPr lang="en-US" altLang="zh-TW" sz="2400" dirty="0"/>
              <a:t>OA </a:t>
            </a:r>
            <a:r>
              <a:rPr lang="zh-TW" altLang="en-US" sz="2400" dirty="0"/>
              <a:t>研究出版的目標，是 </a:t>
            </a:r>
            <a:r>
              <a:rPr lang="en-US" altLang="zh-TW" sz="2400" dirty="0"/>
              <a:t>ACM </a:t>
            </a:r>
            <a:r>
              <a:rPr lang="zh-TW" altLang="en-US" sz="2400" dirty="0"/>
              <a:t>作為科學協會進一步推動計算科學</a:t>
            </a:r>
            <a:r>
              <a:rPr lang="en-US" altLang="zh-TW" sz="2400" dirty="0"/>
              <a:t> </a:t>
            </a:r>
            <a:r>
              <a:rPr lang="zh-TW" altLang="en-US" sz="2400" dirty="0"/>
              <a:t>創新的使命的核心。</a:t>
            </a:r>
            <a:endParaRPr lang="en-US" altLang="zh-TW" sz="2400" dirty="0"/>
          </a:p>
          <a:p>
            <a:r>
              <a:rPr lang="zh-TW" altLang="zh-TW" sz="2400" dirty="0"/>
              <a:t>ACM 發現，與付費</a:t>
            </a:r>
            <a:r>
              <a:rPr lang="zh-TW" altLang="en-US" sz="2400" dirty="0"/>
              <a:t>訂閱才能閱讀的</a:t>
            </a:r>
            <a:r>
              <a:rPr lang="zh-TW" altLang="zh-TW" sz="2400" dirty="0"/>
              <a:t>文章相比，這些混合出版物中的 OA 文章的下載和引用量有所增加。</a:t>
            </a:r>
            <a:endParaRPr lang="en-US" altLang="zh-TW" sz="2400" dirty="0"/>
          </a:p>
          <a:p>
            <a:r>
              <a:rPr lang="en-US" altLang="zh-TW" sz="2400" dirty="0"/>
              <a:t>ACM </a:t>
            </a:r>
            <a:r>
              <a:rPr lang="zh-TW" altLang="en-US" sz="2400" dirty="0"/>
              <a:t>自己的內部研究</a:t>
            </a:r>
            <a:r>
              <a:rPr lang="zh-TW" altLang="zh-TW" sz="2400" dirty="0"/>
              <a:t>，</a:t>
            </a:r>
            <a:r>
              <a:rPr lang="zh-TW" altLang="en-US" sz="2400" dirty="0"/>
              <a:t>查看了其所出版“混合 </a:t>
            </a:r>
            <a:r>
              <a:rPr lang="en-US" altLang="zh-TW" sz="2400" dirty="0"/>
              <a:t>OA”</a:t>
            </a:r>
            <a:r>
              <a:rPr lang="zh-TW" altLang="en-US" sz="2400" dirty="0"/>
              <a:t> </a:t>
            </a:r>
            <a:r>
              <a:rPr lang="en-US" altLang="zh-TW" sz="2400" dirty="0"/>
              <a:t>(Hybrid OA) </a:t>
            </a:r>
            <a:r>
              <a:rPr lang="zh-TW" altLang="en-US" sz="2400" dirty="0"/>
              <a:t>出版品中</a:t>
            </a:r>
            <a:r>
              <a:rPr lang="en-US" altLang="zh-TW" sz="2400" dirty="0"/>
              <a:t>OA</a:t>
            </a:r>
            <a:r>
              <a:rPr lang="zh-TW" altLang="en-US" sz="2400" dirty="0"/>
              <a:t>的文章。 </a:t>
            </a:r>
            <a:r>
              <a:rPr lang="en-US" altLang="zh-TW" sz="2400" dirty="0"/>
              <a:t>ACM </a:t>
            </a:r>
            <a:r>
              <a:rPr lang="zh-TW" altLang="en-US" sz="2400" dirty="0"/>
              <a:t>發現，與付費訂閱才能閱讀的文章相比較，這些混合出版品中的 </a:t>
            </a:r>
            <a:r>
              <a:rPr lang="en-US" altLang="zh-TW" sz="2400" dirty="0"/>
              <a:t>OA </a:t>
            </a:r>
            <a:r>
              <a:rPr lang="zh-TW" altLang="en-US" sz="2400" dirty="0"/>
              <a:t>文章的下載和引用量，都有所增加。</a:t>
            </a:r>
            <a:endParaRPr lang="en-US" altLang="zh-TW" sz="2400" dirty="0"/>
          </a:p>
          <a:p>
            <a:endParaRPr lang="en-US" altLang="zh-TW" dirty="0"/>
          </a:p>
          <a:p>
            <a:endParaRPr lang="zh-TW" altLang="en-US" dirty="0"/>
          </a:p>
        </p:txBody>
      </p:sp>
    </p:spTree>
    <p:extLst>
      <p:ext uri="{BB962C8B-B14F-4D97-AF65-F5344CB8AC3E}">
        <p14:creationId xmlns:p14="http://schemas.microsoft.com/office/powerpoint/2010/main" val="378966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ACM Open</a:t>
            </a:r>
            <a:r>
              <a:rPr lang="zh-TW" altLang="en-US" b="1" dirty="0"/>
              <a:t>簡介</a:t>
            </a:r>
            <a:br>
              <a:rPr lang="en-US" altLang="zh-TW" dirty="0"/>
            </a:br>
            <a:r>
              <a:rPr lang="en-US" altLang="zh-TW" sz="2000" dirty="0"/>
              <a:t>Introducing ACM Open</a:t>
            </a:r>
            <a:endParaRPr lang="zh-TW" altLang="en-US" dirty="0"/>
          </a:p>
        </p:txBody>
      </p:sp>
      <p:sp>
        <p:nvSpPr>
          <p:cNvPr id="3" name="內容版面配置區 2"/>
          <p:cNvSpPr>
            <a:spLocks noGrp="1"/>
          </p:cNvSpPr>
          <p:nvPr>
            <p:ph idx="1"/>
          </p:nvPr>
        </p:nvSpPr>
        <p:spPr>
          <a:xfrm>
            <a:off x="677334" y="1364776"/>
            <a:ext cx="8596668" cy="5049671"/>
          </a:xfrm>
        </p:spPr>
        <p:txBody>
          <a:bodyPr>
            <a:noAutofit/>
          </a:bodyPr>
          <a:lstStyle/>
          <a:p>
            <a:r>
              <a:rPr lang="en-US" altLang="zh-TW" sz="2400" dirty="0"/>
              <a:t>ACM Open</a:t>
            </a:r>
            <a:r>
              <a:rPr lang="zh-TW" altLang="en-US" sz="2400" dirty="0"/>
              <a:t> 模式允許機構的通訊作者</a:t>
            </a:r>
            <a:r>
              <a:rPr lang="en-US" altLang="zh-TW" sz="2400" dirty="0"/>
              <a:t>(corresponding authors)</a:t>
            </a:r>
            <a:r>
              <a:rPr lang="zh-TW" altLang="en-US" sz="2400" dirty="0"/>
              <a:t>，在 </a:t>
            </a:r>
            <a:r>
              <a:rPr lang="en-US" altLang="zh-TW" sz="2400" dirty="0"/>
              <a:t>ACM DL </a:t>
            </a:r>
            <a:r>
              <a:rPr lang="zh-TW" altLang="en-US" sz="2400" dirty="0"/>
              <a:t>中，發表無限數量 </a:t>
            </a:r>
            <a:r>
              <a:rPr lang="en-US" altLang="zh-TW" sz="2400" dirty="0"/>
              <a:t>(unlimited)</a:t>
            </a:r>
            <a:r>
              <a:rPr lang="zh-TW" altLang="en-US" sz="2400" dirty="0"/>
              <a:t> 的 </a:t>
            </a:r>
            <a:r>
              <a:rPr lang="en-US" altLang="zh-TW" sz="2400" dirty="0"/>
              <a:t>OA</a:t>
            </a:r>
            <a:r>
              <a:rPr lang="zh-TW" altLang="en-US" sz="2400" b="1" dirty="0">
                <a:solidFill>
                  <a:srgbClr val="C00000"/>
                </a:solidFill>
              </a:rPr>
              <a:t>研究文章 </a:t>
            </a:r>
            <a:r>
              <a:rPr lang="en-US" altLang="zh-TW" sz="2400" b="1" dirty="0">
                <a:solidFill>
                  <a:srgbClr val="C00000"/>
                </a:solidFill>
              </a:rPr>
              <a:t>(research articles)</a:t>
            </a:r>
            <a:r>
              <a:rPr lang="zh-TW" altLang="en-US" sz="2400" dirty="0"/>
              <a:t>，同時還提供對</a:t>
            </a:r>
            <a:r>
              <a:rPr lang="en-US" altLang="zh-TW" sz="2400" dirty="0"/>
              <a:t>DL</a:t>
            </a:r>
            <a:r>
              <a:rPr lang="zh-TW" altLang="en-US" sz="2400" dirty="0"/>
              <a:t>訂閱內容的無限制完整訪問 </a:t>
            </a:r>
            <a:r>
              <a:rPr lang="en-US" altLang="zh-TW" sz="2400" dirty="0"/>
              <a:t>(</a:t>
            </a:r>
            <a:r>
              <a:rPr lang="zh-TW" altLang="en-US" sz="2400" dirty="0"/>
              <a:t>不含</a:t>
            </a:r>
            <a:r>
              <a:rPr lang="en-US" altLang="zh-TW" sz="2400" dirty="0"/>
              <a:t>ACM Books)</a:t>
            </a:r>
            <a:r>
              <a:rPr lang="zh-TW" altLang="en-US" sz="2400" dirty="0"/>
              <a:t>。</a:t>
            </a:r>
            <a:endParaRPr lang="en-US" altLang="zh-TW" sz="2400" dirty="0"/>
          </a:p>
          <a:p>
            <a:r>
              <a:rPr lang="en-US" altLang="zh-TW" sz="2400" dirty="0"/>
              <a:t>ACM Open </a:t>
            </a:r>
            <a:r>
              <a:rPr lang="zh-TW" altLang="en-US" sz="2400" dirty="0"/>
              <a:t>允許在 </a:t>
            </a:r>
            <a:r>
              <a:rPr lang="en-US" altLang="zh-TW" sz="2400" dirty="0"/>
              <a:t>ACM </a:t>
            </a:r>
            <a:r>
              <a:rPr lang="zh-TW" altLang="en-US" sz="2400" dirty="0"/>
              <a:t>的期刊、會議記錄和雜誌目錄中進行 </a:t>
            </a:r>
            <a:r>
              <a:rPr lang="en-US" altLang="zh-TW" sz="2400" dirty="0"/>
              <a:t>OA </a:t>
            </a:r>
            <a:r>
              <a:rPr lang="zh-TW" altLang="en-US" sz="2400" dirty="0"/>
              <a:t>出版。</a:t>
            </a:r>
            <a:endParaRPr lang="en-US" altLang="zh-TW" sz="2400" dirty="0"/>
          </a:p>
          <a:p>
            <a:r>
              <a:rPr lang="zh-TW" altLang="zh-TW" sz="2400" dirty="0"/>
              <a:t>多年</a:t>
            </a:r>
            <a:r>
              <a:rPr lang="zh-TW" altLang="en-US" sz="2400" dirty="0"/>
              <a:t>約的</a:t>
            </a:r>
            <a:r>
              <a:rPr lang="zh-TW" altLang="zh-TW" sz="2400" dirty="0"/>
              <a:t>固定定價</a:t>
            </a:r>
            <a:r>
              <a:rPr lang="zh-TW" altLang="en-US" sz="2400" dirty="0"/>
              <a:t>，避免了其他基於“按文章付費”的模式相關的管理負擔和成本波動。</a:t>
            </a:r>
            <a:endParaRPr lang="en-US" altLang="zh-TW" sz="2400" dirty="0"/>
          </a:p>
          <a:p>
            <a:r>
              <a:rPr lang="zh-TW" altLang="zh-TW" sz="2400" dirty="0"/>
              <a:t>所有接受的研究文章</a:t>
            </a:r>
            <a:r>
              <a:rPr lang="zh-TW" altLang="en-US" sz="2400" dirty="0"/>
              <a:t>，</a:t>
            </a:r>
            <a:r>
              <a:rPr lang="en-US" altLang="zh-TW" sz="2400" dirty="0"/>
              <a:t>(</a:t>
            </a:r>
            <a:r>
              <a:rPr lang="zh-TW" altLang="en-US" sz="2400" dirty="0"/>
              <a:t>如學校有提出需求</a:t>
            </a:r>
            <a:r>
              <a:rPr lang="en-US" altLang="zh-TW" sz="2400" dirty="0"/>
              <a:t>)</a:t>
            </a:r>
            <a:r>
              <a:rPr lang="zh-TW" altLang="en-US" sz="2400" dirty="0"/>
              <a:t>可</a:t>
            </a:r>
            <a:r>
              <a:rPr lang="zh-TW" altLang="zh-TW" sz="2400" dirty="0"/>
              <a:t>在出版時自動</a:t>
            </a:r>
            <a:r>
              <a:rPr lang="zh-TW" altLang="en-US" sz="2400" dirty="0"/>
              <a:t>發送</a:t>
            </a:r>
            <a:r>
              <a:rPr lang="zh-TW" altLang="zh-TW" sz="2400" dirty="0"/>
              <a:t>存入機構存儲庫</a:t>
            </a:r>
            <a:r>
              <a:rPr lang="zh-TW" altLang="en-US" sz="2400" dirty="0"/>
              <a:t> </a:t>
            </a:r>
            <a:r>
              <a:rPr lang="en-US" altLang="zh-TW" sz="2400" dirty="0"/>
              <a:t>(institutional repository, IR)</a:t>
            </a:r>
            <a:r>
              <a:rPr lang="zh-TW" altLang="zh-TW" sz="2400" dirty="0"/>
              <a:t>。 </a:t>
            </a:r>
            <a:endParaRPr lang="en-US" altLang="zh-TW" sz="2400" dirty="0"/>
          </a:p>
          <a:p>
            <a:r>
              <a:rPr lang="zh-TW" altLang="zh-TW" sz="2400" dirty="0"/>
              <a:t>所有已接受研究文章</a:t>
            </a:r>
            <a:r>
              <a:rPr lang="zh-TW" altLang="en-US" sz="2400" dirty="0"/>
              <a:t>皆預設</a:t>
            </a:r>
            <a:r>
              <a:rPr lang="zh-TW" altLang="zh-TW" sz="2400" dirty="0"/>
              <a:t> CC-BY</a:t>
            </a:r>
            <a:r>
              <a:rPr lang="zh-TW" altLang="en-US" sz="2400" dirty="0"/>
              <a:t> 為</a:t>
            </a:r>
            <a:r>
              <a:rPr lang="zh-TW" altLang="zh-TW" sz="2400" dirty="0"/>
              <a:t>作者權利。</a:t>
            </a:r>
            <a:endParaRPr lang="zh-TW" altLang="en-US" sz="2400" dirty="0"/>
          </a:p>
        </p:txBody>
      </p:sp>
    </p:spTree>
    <p:extLst>
      <p:ext uri="{BB962C8B-B14F-4D97-AF65-F5344CB8AC3E}">
        <p14:creationId xmlns:p14="http://schemas.microsoft.com/office/powerpoint/2010/main" val="150178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233919"/>
            <a:ext cx="8596668" cy="1085834"/>
          </a:xfrm>
        </p:spPr>
        <p:txBody>
          <a:bodyPr/>
          <a:lstStyle/>
          <a:p>
            <a:r>
              <a:rPr lang="zh-TW" altLang="en-US" b="1" dirty="0"/>
              <a:t>作者權利和流程</a:t>
            </a:r>
            <a:br>
              <a:rPr lang="en-US" altLang="zh-TW" dirty="0"/>
            </a:br>
            <a:r>
              <a:rPr lang="en-US" altLang="zh-TW" sz="2400" dirty="0"/>
              <a:t>Author Rights and Process</a:t>
            </a:r>
            <a:endParaRPr lang="zh-TW" altLang="en-US" dirty="0"/>
          </a:p>
        </p:txBody>
      </p:sp>
      <p:sp>
        <p:nvSpPr>
          <p:cNvPr id="3" name="內容版面配置區 2"/>
          <p:cNvSpPr>
            <a:spLocks noGrp="1"/>
          </p:cNvSpPr>
          <p:nvPr>
            <p:ph idx="1"/>
          </p:nvPr>
        </p:nvSpPr>
        <p:spPr>
          <a:xfrm>
            <a:off x="677333" y="1498863"/>
            <a:ext cx="9189997" cy="4535412"/>
          </a:xfrm>
        </p:spPr>
        <p:txBody>
          <a:bodyPr>
            <a:noAutofit/>
          </a:bodyPr>
          <a:lstStyle/>
          <a:p>
            <a:r>
              <a:rPr lang="en-US" altLang="zh-TW" sz="2800" dirty="0"/>
              <a:t>ACM Open </a:t>
            </a:r>
            <a:r>
              <a:rPr lang="zh-TW" altLang="en-US" sz="2800" dirty="0"/>
              <a:t>模式為每篇符合條件的研究文章，提供預設的知識共享 </a:t>
            </a:r>
            <a:r>
              <a:rPr lang="en-US" altLang="zh-TW" sz="2800" dirty="0"/>
              <a:t>CC-BY </a:t>
            </a:r>
            <a:r>
              <a:rPr lang="zh-TW" altLang="en-US" sz="2800" dirty="0"/>
              <a:t>許可證。儘管 </a:t>
            </a:r>
            <a:r>
              <a:rPr lang="en-US" altLang="zh-TW" sz="2800" dirty="0"/>
              <a:t>CC-BY </a:t>
            </a:r>
            <a:r>
              <a:rPr lang="zh-TW" altLang="en-US" sz="2800" dirty="0"/>
              <a:t>是 </a:t>
            </a:r>
            <a:r>
              <a:rPr lang="en-US" altLang="zh-TW" sz="2800" dirty="0"/>
              <a:t>ACM Open </a:t>
            </a:r>
            <a:r>
              <a:rPr lang="zh-TW" altLang="en-US" sz="2800" dirty="0"/>
              <a:t>下的預設作者許可，但作者可以選擇任何知識共享許可選項。</a:t>
            </a:r>
          </a:p>
          <a:p>
            <a:r>
              <a:rPr lang="zh-TW" altLang="en-US" sz="2800" dirty="0"/>
              <a:t>為了確保參與</a:t>
            </a:r>
            <a:r>
              <a:rPr lang="en-US" altLang="zh-TW" sz="2800" dirty="0"/>
              <a:t>ACM Open</a:t>
            </a:r>
            <a:r>
              <a:rPr lang="zh-TW" altLang="en-US" sz="2800" dirty="0"/>
              <a:t> 模式的機構作者的文章被 </a:t>
            </a:r>
            <a:r>
              <a:rPr lang="en-US" altLang="zh-TW" sz="2800" dirty="0"/>
              <a:t>ACM Open </a:t>
            </a:r>
            <a:r>
              <a:rPr lang="zh-TW" altLang="en-US" sz="2800" dirty="0"/>
              <a:t>接受，</a:t>
            </a:r>
            <a:r>
              <a:rPr lang="en-US" altLang="zh-TW" sz="2800" b="1" dirty="0">
                <a:solidFill>
                  <a:srgbClr val="C00000"/>
                </a:solidFill>
              </a:rPr>
              <a:t>ACM Open </a:t>
            </a:r>
            <a:r>
              <a:rPr lang="zh-TW" altLang="en-US" sz="2800" b="1" dirty="0">
                <a:solidFill>
                  <a:srgbClr val="C00000"/>
                </a:solidFill>
              </a:rPr>
              <a:t>參與機構的作者，在提交文章供審閱以及接受後進行作者權利選擇時，應確保使用其機構電子郵件域。 機構電子郵件域是 </a:t>
            </a:r>
            <a:r>
              <a:rPr lang="en-US" altLang="zh-TW" sz="2800" b="1" dirty="0">
                <a:solidFill>
                  <a:srgbClr val="C00000"/>
                </a:solidFill>
              </a:rPr>
              <a:t>ACM </a:t>
            </a:r>
            <a:r>
              <a:rPr lang="zh-TW" altLang="en-US" sz="2800" b="1" dirty="0">
                <a:solidFill>
                  <a:srgbClr val="C00000"/>
                </a:solidFill>
              </a:rPr>
              <a:t>識別 </a:t>
            </a:r>
            <a:r>
              <a:rPr lang="en-US" altLang="zh-TW" sz="2800" b="1" dirty="0">
                <a:solidFill>
                  <a:srgbClr val="C00000"/>
                </a:solidFill>
              </a:rPr>
              <a:t>ACM Open </a:t>
            </a:r>
            <a:r>
              <a:rPr lang="zh-TW" altLang="en-US" sz="2800" b="1" dirty="0">
                <a:solidFill>
                  <a:srgbClr val="C00000"/>
                </a:solidFill>
              </a:rPr>
              <a:t>作者隸屬關係的主要方式</a:t>
            </a:r>
            <a:r>
              <a:rPr lang="zh-TW" altLang="en-US" sz="2800" dirty="0"/>
              <a:t>，因此</a:t>
            </a:r>
            <a:r>
              <a:rPr lang="en-US" altLang="zh-TW" sz="2800" dirty="0"/>
              <a:t>ACM</a:t>
            </a:r>
            <a:r>
              <a:rPr lang="zh-TW" altLang="en-US" sz="2800" dirty="0"/>
              <a:t>要求作者不要使用 </a:t>
            </a:r>
            <a:r>
              <a:rPr lang="en-US" altLang="zh-TW" sz="2800" dirty="0"/>
              <a:t>gmail.com </a:t>
            </a:r>
            <a:r>
              <a:rPr lang="zh-TW" altLang="en-US" sz="2800" dirty="0"/>
              <a:t>或 </a:t>
            </a:r>
            <a:r>
              <a:rPr lang="en-US" altLang="zh-TW" sz="2800" dirty="0"/>
              <a:t>yahoo.com </a:t>
            </a:r>
            <a:r>
              <a:rPr lang="zh-TW" altLang="en-US" sz="2800" dirty="0"/>
              <a:t>等通用私有網域。</a:t>
            </a:r>
          </a:p>
        </p:txBody>
      </p:sp>
    </p:spTree>
    <p:extLst>
      <p:ext uri="{BB962C8B-B14F-4D97-AF65-F5344CB8AC3E}">
        <p14:creationId xmlns:p14="http://schemas.microsoft.com/office/powerpoint/2010/main" val="207180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233919"/>
            <a:ext cx="8596668" cy="1047804"/>
          </a:xfrm>
        </p:spPr>
        <p:txBody>
          <a:bodyPr/>
          <a:lstStyle/>
          <a:p>
            <a:r>
              <a:rPr lang="zh-TW" altLang="en-US" b="1" dirty="0"/>
              <a:t>作者權利和流程</a:t>
            </a:r>
            <a:br>
              <a:rPr lang="en-US" altLang="zh-TW" dirty="0"/>
            </a:br>
            <a:r>
              <a:rPr lang="en-US" altLang="zh-TW" sz="2400" dirty="0"/>
              <a:t>Author Rights and Process</a:t>
            </a:r>
            <a:endParaRPr lang="zh-TW" altLang="en-US" dirty="0"/>
          </a:p>
        </p:txBody>
      </p:sp>
      <p:pic>
        <p:nvPicPr>
          <p:cNvPr id="4" name="圖片 3"/>
          <p:cNvPicPr>
            <a:picLocks noChangeAspect="1"/>
          </p:cNvPicPr>
          <p:nvPr/>
        </p:nvPicPr>
        <p:blipFill>
          <a:blip r:embed="rId2"/>
          <a:stretch>
            <a:fillRect/>
          </a:stretch>
        </p:blipFill>
        <p:spPr>
          <a:xfrm>
            <a:off x="677334" y="1663199"/>
            <a:ext cx="9274002" cy="4757905"/>
          </a:xfrm>
          <a:prstGeom prst="rect">
            <a:avLst/>
          </a:prstGeom>
        </p:spPr>
      </p:pic>
      <p:sp>
        <p:nvSpPr>
          <p:cNvPr id="6" name="矩形 5"/>
          <p:cNvSpPr/>
          <p:nvPr/>
        </p:nvSpPr>
        <p:spPr>
          <a:xfrm>
            <a:off x="1544471" y="1513151"/>
            <a:ext cx="2331806" cy="338554"/>
          </a:xfrm>
          <a:prstGeom prst="rect">
            <a:avLst/>
          </a:prstGeom>
        </p:spPr>
        <p:txBody>
          <a:bodyPr wrap="square">
            <a:spAutoFit/>
          </a:bodyPr>
          <a:lstStyle/>
          <a:p>
            <a:r>
              <a:rPr lang="zh-TW" altLang="zh-TW" sz="1600" dirty="0">
                <a:solidFill>
                  <a:srgbClr val="0000FF"/>
                </a:solidFill>
              </a:rPr>
              <a:t>提交您的論文以供審閱。</a:t>
            </a:r>
            <a:endParaRPr lang="zh-TW" altLang="en-US" sz="1600" dirty="0">
              <a:solidFill>
                <a:srgbClr val="0000FF"/>
              </a:solidFill>
            </a:endParaRPr>
          </a:p>
        </p:txBody>
      </p:sp>
      <p:sp>
        <p:nvSpPr>
          <p:cNvPr id="7" name="矩形 6"/>
          <p:cNvSpPr/>
          <p:nvPr/>
        </p:nvSpPr>
        <p:spPr>
          <a:xfrm>
            <a:off x="4412775" y="676809"/>
            <a:ext cx="2670412" cy="1077218"/>
          </a:xfrm>
          <a:prstGeom prst="rect">
            <a:avLst/>
          </a:prstGeom>
        </p:spPr>
        <p:txBody>
          <a:bodyPr wrap="square">
            <a:spAutoFit/>
          </a:bodyPr>
          <a:lstStyle/>
          <a:p>
            <a:r>
              <a:rPr lang="zh-TW" altLang="zh-TW" sz="1600" dirty="0">
                <a:solidFill>
                  <a:srgbClr val="0000FF"/>
                </a:solidFill>
              </a:rPr>
              <a:t>選擇您首選的作者權利選項，並提供機構電子郵件地址，以便進一步聯繫有關權利的事宜。</a:t>
            </a:r>
            <a:endParaRPr lang="zh-TW" altLang="en-US" sz="1600" dirty="0">
              <a:solidFill>
                <a:srgbClr val="0000FF"/>
              </a:solidFill>
            </a:endParaRPr>
          </a:p>
        </p:txBody>
      </p:sp>
      <p:sp>
        <p:nvSpPr>
          <p:cNvPr id="8" name="矩形 7"/>
          <p:cNvSpPr/>
          <p:nvPr/>
        </p:nvSpPr>
        <p:spPr>
          <a:xfrm>
            <a:off x="7186680" y="1319300"/>
            <a:ext cx="1560070" cy="584775"/>
          </a:xfrm>
          <a:prstGeom prst="rect">
            <a:avLst/>
          </a:prstGeom>
        </p:spPr>
        <p:txBody>
          <a:bodyPr wrap="square">
            <a:spAutoFit/>
          </a:bodyPr>
          <a:lstStyle/>
          <a:p>
            <a:r>
              <a:rPr lang="zh-TW" altLang="zh-TW" sz="1600" dirty="0">
                <a:solidFill>
                  <a:srgbClr val="0000FF"/>
                </a:solidFill>
              </a:rPr>
              <a:t>提交您完成的論文以供出版。</a:t>
            </a:r>
            <a:endParaRPr lang="zh-TW" altLang="en-US" sz="1600" dirty="0">
              <a:solidFill>
                <a:srgbClr val="0000FF"/>
              </a:solidFill>
            </a:endParaRPr>
          </a:p>
        </p:txBody>
      </p:sp>
      <p:sp>
        <p:nvSpPr>
          <p:cNvPr id="9" name="矩形 8"/>
          <p:cNvSpPr/>
          <p:nvPr/>
        </p:nvSpPr>
        <p:spPr>
          <a:xfrm>
            <a:off x="457200" y="5043817"/>
            <a:ext cx="2436125" cy="1323439"/>
          </a:xfrm>
          <a:prstGeom prst="rect">
            <a:avLst/>
          </a:prstGeom>
        </p:spPr>
        <p:txBody>
          <a:bodyPr wrap="square">
            <a:spAutoFit/>
          </a:bodyPr>
          <a:lstStyle/>
          <a:p>
            <a:r>
              <a:rPr lang="zh-TW" altLang="zh-TW" sz="1600" dirty="0">
                <a:solidFill>
                  <a:srgbClr val="0000FF"/>
                </a:solidFill>
              </a:rPr>
              <a:t>收到</a:t>
            </a:r>
            <a:r>
              <a:rPr lang="zh-TW" altLang="en-US" sz="1600" dirty="0">
                <a:solidFill>
                  <a:srgbClr val="0000FF"/>
                </a:solidFill>
              </a:rPr>
              <a:t>出版</a:t>
            </a:r>
            <a:r>
              <a:rPr lang="zh-TW" altLang="zh-TW" sz="1600" dirty="0">
                <a:solidFill>
                  <a:srgbClr val="0000FF"/>
                </a:solidFill>
              </a:rPr>
              <a:t>接受後，</a:t>
            </a:r>
            <a:r>
              <a:rPr lang="zh-TW" altLang="en-US" sz="1600" dirty="0">
                <a:solidFill>
                  <a:srgbClr val="0000FF"/>
                </a:solidFill>
              </a:rPr>
              <a:t>透</a:t>
            </a:r>
            <a:r>
              <a:rPr lang="zh-TW" altLang="zh-TW" sz="1600" dirty="0">
                <a:solidFill>
                  <a:srgbClr val="0000FF"/>
                </a:solidFill>
              </a:rPr>
              <a:t>過輸入與其機構電子郵件域關聯的電子郵件地址來驗證所有撰稿作者的全名和機構隸屬關係。</a:t>
            </a:r>
            <a:endParaRPr lang="zh-TW" altLang="en-US" sz="1600" dirty="0">
              <a:solidFill>
                <a:srgbClr val="0000FF"/>
              </a:solidFill>
            </a:endParaRPr>
          </a:p>
        </p:txBody>
      </p:sp>
      <p:sp>
        <p:nvSpPr>
          <p:cNvPr id="10" name="矩形 9"/>
          <p:cNvSpPr/>
          <p:nvPr/>
        </p:nvSpPr>
        <p:spPr>
          <a:xfrm>
            <a:off x="5824181" y="5705536"/>
            <a:ext cx="2249607" cy="584775"/>
          </a:xfrm>
          <a:prstGeom prst="rect">
            <a:avLst/>
          </a:prstGeom>
        </p:spPr>
        <p:txBody>
          <a:bodyPr wrap="square">
            <a:spAutoFit/>
          </a:bodyPr>
          <a:lstStyle/>
          <a:p>
            <a:r>
              <a:rPr lang="zh-TW" altLang="zh-TW" sz="1600" dirty="0">
                <a:solidFill>
                  <a:srgbClr val="0000FF"/>
                </a:solidFill>
              </a:rPr>
              <a:t>查看填寫完畢的權利表以確保</a:t>
            </a:r>
            <a:r>
              <a:rPr lang="zh-TW" altLang="en-US" sz="1600" dirty="0">
                <a:solidFill>
                  <a:srgbClr val="0000FF"/>
                </a:solidFill>
              </a:rPr>
              <a:t>資料</a:t>
            </a:r>
            <a:r>
              <a:rPr lang="zh-TW" altLang="zh-TW" sz="1600" dirty="0">
                <a:solidFill>
                  <a:srgbClr val="0000FF"/>
                </a:solidFill>
              </a:rPr>
              <a:t>正確。</a:t>
            </a:r>
            <a:endParaRPr lang="zh-TW" altLang="en-US" sz="1600" dirty="0">
              <a:solidFill>
                <a:srgbClr val="0000FF"/>
              </a:solidFill>
            </a:endParaRPr>
          </a:p>
        </p:txBody>
      </p:sp>
      <p:sp>
        <p:nvSpPr>
          <p:cNvPr id="11" name="矩形 10"/>
          <p:cNvSpPr/>
          <p:nvPr/>
        </p:nvSpPr>
        <p:spPr>
          <a:xfrm>
            <a:off x="9951336" y="5166927"/>
            <a:ext cx="1772091" cy="1077218"/>
          </a:xfrm>
          <a:prstGeom prst="rect">
            <a:avLst/>
          </a:prstGeom>
        </p:spPr>
        <p:txBody>
          <a:bodyPr wrap="square">
            <a:spAutoFit/>
          </a:bodyPr>
          <a:lstStyle/>
          <a:p>
            <a:r>
              <a:rPr lang="zh-TW" altLang="zh-TW" sz="1600" dirty="0">
                <a:solidFill>
                  <a:srgbClr val="0000FF"/>
                </a:solidFill>
              </a:rPr>
              <a:t>您的論文已發表並自動存入您的非商業機構存儲庫 (IR)。</a:t>
            </a:r>
            <a:endParaRPr lang="zh-TW" altLang="en-US" sz="1600" dirty="0">
              <a:solidFill>
                <a:srgbClr val="0000FF"/>
              </a:solidFill>
            </a:endParaRPr>
          </a:p>
        </p:txBody>
      </p:sp>
    </p:spTree>
    <p:extLst>
      <p:ext uri="{BB962C8B-B14F-4D97-AF65-F5344CB8AC3E}">
        <p14:creationId xmlns:p14="http://schemas.microsoft.com/office/powerpoint/2010/main" val="3701222051"/>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198</TotalTime>
  <Words>588</Words>
  <Application>Microsoft Office PowerPoint</Application>
  <PresentationFormat>寬螢幕</PresentationFormat>
  <Paragraphs>23</Paragraphs>
  <Slides>5</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5</vt:i4>
      </vt:variant>
    </vt:vector>
  </HeadingPairs>
  <TitlesOfParts>
    <vt:vector size="10" baseType="lpstr">
      <vt:lpstr>Arial</vt:lpstr>
      <vt:lpstr>Calibri</vt:lpstr>
      <vt:lpstr>Trebuchet MS</vt:lpstr>
      <vt:lpstr>Wingdings 3</vt:lpstr>
      <vt:lpstr>多面向</vt:lpstr>
      <vt:lpstr>ACM Open 模式簡介</vt:lpstr>
      <vt:lpstr>ACM對全面開放獲取出版的願景 Our Vision Toward Total Open Access Publishing</vt:lpstr>
      <vt:lpstr>ACM Open簡介 Introducing ACM Open</vt:lpstr>
      <vt:lpstr>作者權利和流程 Author Rights and Process</vt:lpstr>
      <vt:lpstr>作者權利和流程 Author Rights and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伯霖 周</cp:lastModifiedBy>
  <cp:revision>21</cp:revision>
  <dcterms:created xsi:type="dcterms:W3CDTF">2023-07-21T04:12:33Z</dcterms:created>
  <dcterms:modified xsi:type="dcterms:W3CDTF">2023-12-08T07:58:55Z</dcterms:modified>
</cp:coreProperties>
</file>